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71" r:id="rId2"/>
    <p:sldId id="372" r:id="rId3"/>
    <p:sldId id="373" r:id="rId4"/>
    <p:sldId id="303" r:id="rId5"/>
    <p:sldId id="302" r:id="rId6"/>
    <p:sldId id="386" r:id="rId7"/>
    <p:sldId id="393" r:id="rId8"/>
    <p:sldId id="394" r:id="rId9"/>
    <p:sldId id="304" r:id="rId10"/>
    <p:sldId id="305" r:id="rId11"/>
    <p:sldId id="306" r:id="rId12"/>
    <p:sldId id="370" r:id="rId13"/>
    <p:sldId id="375" r:id="rId14"/>
    <p:sldId id="307" r:id="rId15"/>
    <p:sldId id="308" r:id="rId16"/>
    <p:sldId id="309" r:id="rId17"/>
    <p:sldId id="343" r:id="rId18"/>
    <p:sldId id="395" r:id="rId19"/>
    <p:sldId id="382" r:id="rId20"/>
    <p:sldId id="396" r:id="rId21"/>
    <p:sldId id="398" r:id="rId22"/>
    <p:sldId id="397" r:id="rId23"/>
    <p:sldId id="316" r:id="rId24"/>
    <p:sldId id="317" r:id="rId25"/>
    <p:sldId id="318" r:id="rId26"/>
    <p:sldId id="320" r:id="rId27"/>
    <p:sldId id="319" r:id="rId28"/>
    <p:sldId id="322" r:id="rId29"/>
    <p:sldId id="323" r:id="rId30"/>
    <p:sldId id="326" r:id="rId31"/>
    <p:sldId id="327" r:id="rId32"/>
    <p:sldId id="328" r:id="rId33"/>
    <p:sldId id="329" r:id="rId34"/>
    <p:sldId id="399" r:id="rId35"/>
    <p:sldId id="360" r:id="rId36"/>
    <p:sldId id="359" r:id="rId37"/>
    <p:sldId id="400" r:id="rId38"/>
    <p:sldId id="387" r:id="rId39"/>
    <p:sldId id="388" r:id="rId40"/>
    <p:sldId id="389" r:id="rId41"/>
    <p:sldId id="390" r:id="rId42"/>
    <p:sldId id="391" r:id="rId43"/>
    <p:sldId id="392" r:id="rId44"/>
  </p:sldIdLst>
  <p:sldSz cx="9906000" cy="6858000" type="A4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orient="horz" pos="3362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orient="horz" pos="1344" userDrawn="1">
          <p15:clr>
            <a:srgbClr val="A4A3A4"/>
          </p15:clr>
        </p15:guide>
        <p15:guide id="5" orient="horz" pos="213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orient="horz" pos="3770" userDrawn="1">
          <p15:clr>
            <a:srgbClr val="A4A3A4"/>
          </p15:clr>
        </p15:guide>
        <p15:guide id="8" orient="horz" pos="73" userDrawn="1">
          <p15:clr>
            <a:srgbClr val="A4A3A4"/>
          </p15:clr>
        </p15:guide>
        <p15:guide id="9" pos="262" userDrawn="1">
          <p15:clr>
            <a:srgbClr val="A4A3A4"/>
          </p15:clr>
        </p15:guide>
        <p15:guide id="10" pos="3778" userDrawn="1">
          <p15:clr>
            <a:srgbClr val="A4A3A4"/>
          </p15:clr>
        </p15:guide>
        <p15:guide id="11" pos="6000" userDrawn="1">
          <p15:clr>
            <a:srgbClr val="A4A3A4"/>
          </p15:clr>
        </p15:guide>
        <p15:guide id="12" pos="4005" userDrawn="1">
          <p15:clr>
            <a:srgbClr val="A4A3A4"/>
          </p15:clr>
        </p15:guide>
        <p15:guide id="13" pos="3891" userDrawn="1">
          <p15:clr>
            <a:srgbClr val="A4A3A4"/>
          </p15:clr>
        </p15:guide>
        <p15:guide id="14" orient="horz" pos="2727" userDrawn="1">
          <p15:clr>
            <a:srgbClr val="A4A3A4"/>
          </p15:clr>
        </p15:guide>
        <p15:guide id="15" orient="horz" pos="2636" userDrawn="1">
          <p15:clr>
            <a:srgbClr val="A4A3A4"/>
          </p15:clr>
        </p15:guide>
        <p15:guide id="16" orient="horz" pos="3521" userDrawn="1">
          <p15:clr>
            <a:srgbClr val="A4A3A4"/>
          </p15:clr>
        </p15:guide>
        <p15:guide id="17" orient="horz" pos="958" userDrawn="1">
          <p15:clr>
            <a:srgbClr val="A4A3A4"/>
          </p15:clr>
        </p15:guide>
        <p15:guide id="18" pos="1238" userDrawn="1">
          <p15:clr>
            <a:srgbClr val="A4A3A4"/>
          </p15:clr>
        </p15:guide>
        <p15:guide id="19" pos="5025" userDrawn="1">
          <p15:clr>
            <a:srgbClr val="A4A3A4"/>
          </p15:clr>
        </p15:guide>
        <p15:guide id="20" orient="horz" pos="1466" userDrawn="1">
          <p15:clr>
            <a:srgbClr val="A4A3A4"/>
          </p15:clr>
        </p15:guide>
        <p15:guide id="21" pos="784" userDrawn="1">
          <p15:clr>
            <a:srgbClr val="A4A3A4"/>
          </p15:clr>
        </p15:guide>
        <p15:guide id="22" pos="5456" userDrawn="1">
          <p15:clr>
            <a:srgbClr val="A4A3A4"/>
          </p15:clr>
        </p15:guide>
        <p15:guide id="23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iva Aparecida Duarte" initials="NAD" lastIdx="88" clrIdx="0">
    <p:extLst/>
  </p:cmAuthor>
  <p:cmAuthor id="2" name="Larissa Prado" initials="LP" lastIdx="34" clrIdx="1"/>
  <p:cmAuthor id="3" name="Paula F do Valle" initials="PFV" lastIdx="0" clrIdx="2"/>
  <p:cmAuthor id="4" name="Ewerton Monti" initials="EM" lastIdx="1" clrIdx="3"/>
  <p:cmAuthor id="5" name="FIPE" initials="FIPE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D9EECE"/>
    <a:srgbClr val="DCE8C2"/>
    <a:srgbClr val="F3F7E9"/>
    <a:srgbClr val="008000"/>
    <a:srgbClr val="669900"/>
    <a:srgbClr val="E1FFE7"/>
    <a:srgbClr val="FFCC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5" autoAdjust="0"/>
    <p:restoredTop sz="95811" autoAdjust="0"/>
  </p:normalViewPr>
  <p:slideViewPr>
    <p:cSldViewPr snapToGrid="0" snapToObjects="1">
      <p:cViewPr varScale="1">
        <p:scale>
          <a:sx n="116" d="100"/>
          <a:sy n="116" d="100"/>
        </p:scale>
        <p:origin x="1350" y="108"/>
      </p:cViewPr>
      <p:guideLst>
        <p:guide orient="horz" pos="618"/>
        <p:guide orient="horz" pos="3362"/>
        <p:guide orient="horz" pos="3838"/>
        <p:guide orient="horz" pos="1344"/>
        <p:guide orient="horz" pos="2137"/>
        <p:guide orient="horz" pos="777"/>
        <p:guide orient="horz" pos="3770"/>
        <p:guide orient="horz" pos="73"/>
        <p:guide pos="262"/>
        <p:guide pos="3778"/>
        <p:guide pos="6000"/>
        <p:guide pos="4005"/>
        <p:guide pos="3891"/>
        <p:guide orient="horz" pos="2727"/>
        <p:guide orient="horz" pos="2636"/>
        <p:guide orient="horz" pos="3521"/>
        <p:guide orient="horz" pos="958"/>
        <p:guide pos="1238"/>
        <p:guide pos="5025"/>
        <p:guide orient="horz" pos="1466"/>
        <p:guide pos="784"/>
        <p:guide pos="545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2586" y="-90"/>
      </p:cViewPr>
      <p:guideLst>
        <p:guide orient="horz" pos="3125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911" tIns="44454" rIns="88911" bIns="44454" numCol="1" anchor="t" anchorCtr="0" compatLnSpc="1">
            <a:prstTxWarp prst="textNoShape">
              <a:avLst/>
            </a:prstTxWarp>
          </a:bodyPr>
          <a:lstStyle>
            <a:lvl1pPr defTabSz="889592" eaLnBrk="0" hangingPunct="0">
              <a:defRPr sz="11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it-IT"/>
              <a:t>pippo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3225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911" tIns="44454" rIns="88911" bIns="44454" numCol="1" anchor="t" anchorCtr="0" compatLnSpc="1">
            <a:prstTxWarp prst="textNoShape">
              <a:avLst/>
            </a:prstTxWarp>
          </a:bodyPr>
          <a:lstStyle>
            <a:lvl1pPr algn="r" defTabSz="889592" eaLnBrk="0" hangingPunct="0">
              <a:defRPr sz="11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43225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911" tIns="44454" rIns="88911" bIns="44454" numCol="1" anchor="b" anchorCtr="0" compatLnSpc="1">
            <a:prstTxWarp prst="textNoShape">
              <a:avLst/>
            </a:prstTxWarp>
          </a:bodyPr>
          <a:lstStyle>
            <a:lvl1pPr defTabSz="889592" eaLnBrk="0" hangingPunct="0">
              <a:defRPr sz="11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5625"/>
            <a:ext cx="2943225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8911" tIns="44454" rIns="88911" bIns="44454" numCol="1" anchor="b" anchorCtr="0" compatLnSpc="1">
            <a:prstTxWarp prst="textNoShape">
              <a:avLst/>
            </a:prstTxWarp>
          </a:bodyPr>
          <a:lstStyle>
            <a:lvl1pPr algn="r" defTabSz="889592" eaLnBrk="0" hangingPunct="0">
              <a:defRPr sz="11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2D25EAA-F9CD-4425-A424-63EFC139F013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814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02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33375"/>
            <a:ext cx="1588" cy="158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8828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27419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19908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smtClean="0"/>
              <a:t>Troca de VPA para VAP – Visitar Amigos e Parentes – Padronizar entradas no texto e tabelas para podermos usar siglas</a:t>
            </a:r>
          </a:p>
        </p:txBody>
      </p:sp>
    </p:spTree>
    <p:extLst>
      <p:ext uri="{BB962C8B-B14F-4D97-AF65-F5344CB8AC3E}">
        <p14:creationId xmlns:p14="http://schemas.microsoft.com/office/powerpoint/2010/main" val="3365024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mtClean="0"/>
              <a:t>Região Metropolitana de Fortaleza e Baía de Todos os Santos no lugar de Fortaleza e Salvador 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2422343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mtClean="0"/>
              <a:t>Região Metropolitana de Fortaleza e Baía de Todos os Santos no lugar de Fortaleza e Salvador 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3131572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dirty="0" smtClean="0"/>
              <a:t>Ajuste para padronização de resultados com as fichas síntese</a:t>
            </a:r>
          </a:p>
          <a:p>
            <a:r>
              <a:rPr lang="pt-BR" dirty="0" smtClean="0"/>
              <a:t>Gasto - Usar duas casas depois da vírgula</a:t>
            </a:r>
          </a:p>
        </p:txBody>
      </p:sp>
      <p:sp>
        <p:nvSpPr>
          <p:cNvPr id="89092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CD88216-9C67-46AE-8024-6AB93B51152C}" type="slidenum">
              <a:rPr lang="pt-BR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342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6421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dirty="0" smtClean="0"/>
              <a:t>Ajuste para padronização de resultados com as fichas síntese</a:t>
            </a:r>
          </a:p>
          <a:p>
            <a:r>
              <a:rPr lang="pt-BR" dirty="0" smtClean="0"/>
              <a:t>Gasto - Usar duas casas depois da vírgula</a:t>
            </a:r>
          </a:p>
        </p:txBody>
      </p:sp>
      <p:sp>
        <p:nvSpPr>
          <p:cNvPr id="89092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CD88216-9C67-46AE-8024-6AB93B51152C}" type="slidenum">
              <a:rPr lang="pt-BR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539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dirty="0" smtClean="0"/>
              <a:t>Ajuste para padronização de resultados com as fichas síntese</a:t>
            </a:r>
          </a:p>
          <a:p>
            <a:r>
              <a:rPr lang="pt-BR" dirty="0" smtClean="0"/>
              <a:t>Gasto - Usar duas casas depois da vírgula</a:t>
            </a:r>
          </a:p>
        </p:txBody>
      </p:sp>
      <p:sp>
        <p:nvSpPr>
          <p:cNvPr id="89092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CD88216-9C67-46AE-8024-6AB93B51152C}" type="slidenum">
              <a:rPr lang="pt-BR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57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mtClean="0"/>
              <a:t>Slide deslocado da pso</a:t>
            </a:r>
          </a:p>
        </p:txBody>
      </p:sp>
    </p:spTree>
    <p:extLst>
      <p:ext uri="{BB962C8B-B14F-4D97-AF65-F5344CB8AC3E}">
        <p14:creationId xmlns:p14="http://schemas.microsoft.com/office/powerpoint/2010/main" val="206695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86720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Text Box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76325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dirty="0" smtClean="0"/>
              <a:t>* Espanha: Permanência média (Outros Motivos) aumentou de</a:t>
            </a:r>
            <a:r>
              <a:rPr lang="pt-BR" baseline="0" dirty="0" smtClean="0"/>
              <a:t> 38,7 dias em 2011 para 47,6 dias em 2012.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41043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39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47368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792163" y="333375"/>
            <a:ext cx="15316201" cy="10604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80242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792163" y="333375"/>
            <a:ext cx="15316201" cy="10604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08651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792163" y="333375"/>
            <a:ext cx="15316201" cy="10604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63922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63772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70353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792163" y="333375"/>
            <a:ext cx="15316201" cy="106045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78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7399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384968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423155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9426178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46158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84811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64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11776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14785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14785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2727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4687888"/>
            <a:ext cx="5802312" cy="4410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00218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smtClean="0"/>
              <a:t>Min</a:t>
            </a:r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4B831CD-E6E0-4B56-886B-BC58DC3130D3}" type="slidenum">
              <a:rPr lang="pt-BR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16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"/>
          <p:cNvSpPr>
            <a:spLocks noChangeArrowheads="1"/>
          </p:cNvSpPr>
          <p:nvPr/>
        </p:nvSpPr>
        <p:spPr bwMode="auto">
          <a:xfrm>
            <a:off x="0" y="1700213"/>
            <a:ext cx="9906000" cy="5157787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008000"/>
              </a:gs>
              <a:gs pos="100000">
                <a:srgbClr val="00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endParaRPr lang="en-US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9605963" y="7938"/>
            <a:ext cx="29051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762000" eaLnBrk="0" hangingPunct="0"/>
            <a:r>
              <a:rPr lang="it-IT" sz="500" b="0"/>
              <a:t>Code-P</a:t>
            </a:r>
            <a:fld id="{45A7BEED-1F6D-4E28-9033-6A65C171FCF7}" type="slidenum">
              <a:rPr lang="it-IT" sz="500" b="0"/>
              <a:pPr algn="r" defTabSz="762000" eaLnBrk="0" hangingPunct="0"/>
              <a:t>‹nº›</a:t>
            </a:fld>
            <a:endParaRPr lang="it-IT" sz="500" b="0"/>
          </a:p>
        </p:txBody>
      </p:sp>
      <p:sp>
        <p:nvSpPr>
          <p:cNvPr id="6" name="Freeform 116"/>
          <p:cNvSpPr>
            <a:spLocks/>
          </p:cNvSpPr>
          <p:nvPr/>
        </p:nvSpPr>
        <p:spPr bwMode="auto">
          <a:xfrm>
            <a:off x="-7938" y="-12700"/>
            <a:ext cx="9931401" cy="1355725"/>
          </a:xfrm>
          <a:custGeom>
            <a:avLst/>
            <a:gdLst>
              <a:gd name="T0" fmla="*/ 2147483647 w 6256"/>
              <a:gd name="T1" fmla="*/ 2147483647 h 854"/>
              <a:gd name="T2" fmla="*/ 2147483647 w 6256"/>
              <a:gd name="T3" fmla="*/ 2147483647 h 854"/>
              <a:gd name="T4" fmla="*/ 2147483647 w 6256"/>
              <a:gd name="T5" fmla="*/ 2147483647 h 854"/>
              <a:gd name="T6" fmla="*/ 2147483647 w 6256"/>
              <a:gd name="T7" fmla="*/ 2147483647 h 854"/>
              <a:gd name="T8" fmla="*/ 2147483647 w 6256"/>
              <a:gd name="T9" fmla="*/ 2147483647 h 854"/>
              <a:gd name="T10" fmla="*/ 2147483647 w 6256"/>
              <a:gd name="T11" fmla="*/ 2147483647 h 854"/>
              <a:gd name="T12" fmla="*/ 2147483647 w 6256"/>
              <a:gd name="T13" fmla="*/ 2147483647 h 854"/>
              <a:gd name="T14" fmla="*/ 2147483647 w 6256"/>
              <a:gd name="T15" fmla="*/ 2147483647 h 854"/>
              <a:gd name="T16" fmla="*/ 2147483647 w 6256"/>
              <a:gd name="T17" fmla="*/ 2147483647 h 854"/>
              <a:gd name="T18" fmla="*/ 2147483647 w 6256"/>
              <a:gd name="T19" fmla="*/ 2147483647 h 854"/>
              <a:gd name="T20" fmla="*/ 2147483647 w 6256"/>
              <a:gd name="T21" fmla="*/ 2147483647 h 854"/>
              <a:gd name="T22" fmla="*/ 2147483647 w 6256"/>
              <a:gd name="T23" fmla="*/ 2147483647 h 854"/>
              <a:gd name="T24" fmla="*/ 2147483647 w 6256"/>
              <a:gd name="T25" fmla="*/ 2147483647 h 854"/>
              <a:gd name="T26" fmla="*/ 2147483647 w 6256"/>
              <a:gd name="T27" fmla="*/ 2147483647 h 854"/>
              <a:gd name="T28" fmla="*/ 2147483647 w 6256"/>
              <a:gd name="T29" fmla="*/ 2147483647 h 854"/>
              <a:gd name="T30" fmla="*/ 2147483647 w 6256"/>
              <a:gd name="T31" fmla="*/ 2147483647 h 8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256" h="854">
                <a:moveTo>
                  <a:pt x="5" y="608"/>
                </a:moveTo>
                <a:cubicBezTo>
                  <a:pt x="0" y="629"/>
                  <a:pt x="234" y="695"/>
                  <a:pt x="370" y="727"/>
                </a:cubicBezTo>
                <a:cubicBezTo>
                  <a:pt x="506" y="760"/>
                  <a:pt x="638" y="789"/>
                  <a:pt x="843" y="808"/>
                </a:cubicBezTo>
                <a:cubicBezTo>
                  <a:pt x="1096" y="841"/>
                  <a:pt x="1325" y="854"/>
                  <a:pt x="1601" y="841"/>
                </a:cubicBezTo>
                <a:cubicBezTo>
                  <a:pt x="1920" y="815"/>
                  <a:pt x="2317" y="754"/>
                  <a:pt x="2603" y="706"/>
                </a:cubicBezTo>
                <a:cubicBezTo>
                  <a:pt x="2888" y="657"/>
                  <a:pt x="2995" y="626"/>
                  <a:pt x="3188" y="587"/>
                </a:cubicBezTo>
                <a:cubicBezTo>
                  <a:pt x="3365" y="549"/>
                  <a:pt x="3517" y="507"/>
                  <a:pt x="3665" y="479"/>
                </a:cubicBezTo>
                <a:cubicBezTo>
                  <a:pt x="3814" y="450"/>
                  <a:pt x="3926" y="434"/>
                  <a:pt x="4077" y="419"/>
                </a:cubicBezTo>
                <a:cubicBezTo>
                  <a:pt x="4228" y="405"/>
                  <a:pt x="4425" y="392"/>
                  <a:pt x="4574" y="392"/>
                </a:cubicBezTo>
                <a:cubicBezTo>
                  <a:pt x="4722" y="392"/>
                  <a:pt x="4833" y="403"/>
                  <a:pt x="4973" y="417"/>
                </a:cubicBezTo>
                <a:cubicBezTo>
                  <a:pt x="5112" y="430"/>
                  <a:pt x="5252" y="444"/>
                  <a:pt x="5411" y="473"/>
                </a:cubicBezTo>
                <a:cubicBezTo>
                  <a:pt x="5580" y="514"/>
                  <a:pt x="5794" y="558"/>
                  <a:pt x="5928" y="599"/>
                </a:cubicBezTo>
                <a:cubicBezTo>
                  <a:pt x="6061" y="639"/>
                  <a:pt x="6173" y="661"/>
                  <a:pt x="6247" y="689"/>
                </a:cubicBezTo>
                <a:cubicBezTo>
                  <a:pt x="6247" y="349"/>
                  <a:pt x="6256" y="2"/>
                  <a:pt x="6241" y="2"/>
                </a:cubicBezTo>
                <a:cubicBezTo>
                  <a:pt x="3126" y="0"/>
                  <a:pt x="7" y="6"/>
                  <a:pt x="7" y="6"/>
                </a:cubicBezTo>
                <a:cubicBezTo>
                  <a:pt x="7" y="6"/>
                  <a:pt x="5" y="608"/>
                  <a:pt x="5" y="608"/>
                </a:cubicBezTo>
                <a:close/>
              </a:path>
            </a:pathLst>
          </a:custGeom>
          <a:gradFill rotWithShape="1">
            <a:gsLst>
              <a:gs pos="0">
                <a:srgbClr val="003300"/>
              </a:gs>
              <a:gs pos="50000">
                <a:srgbClr val="008000"/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7" name="Freeform 117"/>
          <p:cNvSpPr>
            <a:spLocks/>
          </p:cNvSpPr>
          <p:nvPr/>
        </p:nvSpPr>
        <p:spPr bwMode="auto">
          <a:xfrm flipV="1">
            <a:off x="0" y="608013"/>
            <a:ext cx="9906000" cy="725487"/>
          </a:xfrm>
          <a:custGeom>
            <a:avLst/>
            <a:gdLst>
              <a:gd name="T0" fmla="*/ 0 w 5332"/>
              <a:gd name="T1" fmla="*/ 2147483647 h 338"/>
              <a:gd name="T2" fmla="*/ 2147483647 w 5332"/>
              <a:gd name="T3" fmla="*/ 2147483647 h 338"/>
              <a:gd name="T4" fmla="*/ 2147483647 w 5332"/>
              <a:gd name="T5" fmla="*/ 2147483647 h 338"/>
              <a:gd name="T6" fmla="*/ 2147483647 w 5332"/>
              <a:gd name="T7" fmla="*/ 2147483647 h 338"/>
              <a:gd name="T8" fmla="*/ 2147483647 w 5332"/>
              <a:gd name="T9" fmla="*/ 2147483647 h 338"/>
              <a:gd name="T10" fmla="*/ 2147483647 w 5332"/>
              <a:gd name="T11" fmla="*/ 2147483647 h 338"/>
              <a:gd name="T12" fmla="*/ 2147483647 w 5332"/>
              <a:gd name="T13" fmla="*/ 2147483647 h 338"/>
              <a:gd name="T14" fmla="*/ 2147483647 w 5332"/>
              <a:gd name="T15" fmla="*/ 2147483647 h 338"/>
              <a:gd name="T16" fmla="*/ 2147483647 w 5332"/>
              <a:gd name="T17" fmla="*/ 2147483647 h 338"/>
              <a:gd name="T18" fmla="*/ 2147483647 w 5332"/>
              <a:gd name="T19" fmla="*/ 2147483647 h 338"/>
              <a:gd name="T20" fmla="*/ 2147483647 w 5332"/>
              <a:gd name="T21" fmla="*/ 2147483647 h 338"/>
              <a:gd name="T22" fmla="*/ 2147483647 w 5332"/>
              <a:gd name="T23" fmla="*/ 2147483647 h 338"/>
              <a:gd name="T24" fmla="*/ 2147483647 w 5332"/>
              <a:gd name="T25" fmla="*/ 2147483647 h 338"/>
              <a:gd name="T26" fmla="*/ 2147483647 w 5332"/>
              <a:gd name="T27" fmla="*/ 2147483647 h 338"/>
              <a:gd name="T28" fmla="*/ 2147483647 w 5332"/>
              <a:gd name="T29" fmla="*/ 2147483647 h 3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332" h="338">
                <a:moveTo>
                  <a:pt x="0" y="178"/>
                </a:moveTo>
                <a:cubicBezTo>
                  <a:pt x="132" y="126"/>
                  <a:pt x="196" y="118"/>
                  <a:pt x="312" y="94"/>
                </a:cubicBezTo>
                <a:cubicBezTo>
                  <a:pt x="428" y="70"/>
                  <a:pt x="541" y="48"/>
                  <a:pt x="716" y="34"/>
                </a:cubicBezTo>
                <a:cubicBezTo>
                  <a:pt x="932" y="10"/>
                  <a:pt x="1128" y="0"/>
                  <a:pt x="1364" y="10"/>
                </a:cubicBezTo>
                <a:cubicBezTo>
                  <a:pt x="1636" y="29"/>
                  <a:pt x="1976" y="74"/>
                  <a:pt x="2220" y="110"/>
                </a:cubicBezTo>
                <a:cubicBezTo>
                  <a:pt x="2464" y="146"/>
                  <a:pt x="2555" y="169"/>
                  <a:pt x="2720" y="198"/>
                </a:cubicBezTo>
                <a:cubicBezTo>
                  <a:pt x="2871" y="226"/>
                  <a:pt x="3001" y="257"/>
                  <a:pt x="3128" y="278"/>
                </a:cubicBezTo>
                <a:cubicBezTo>
                  <a:pt x="3255" y="299"/>
                  <a:pt x="3357" y="312"/>
                  <a:pt x="3480" y="322"/>
                </a:cubicBezTo>
                <a:cubicBezTo>
                  <a:pt x="3603" y="332"/>
                  <a:pt x="3747" y="338"/>
                  <a:pt x="3868" y="338"/>
                </a:cubicBezTo>
                <a:cubicBezTo>
                  <a:pt x="3989" y="338"/>
                  <a:pt x="4100" y="329"/>
                  <a:pt x="4204" y="322"/>
                </a:cubicBezTo>
                <a:cubicBezTo>
                  <a:pt x="4308" y="315"/>
                  <a:pt x="4411" y="308"/>
                  <a:pt x="4492" y="298"/>
                </a:cubicBezTo>
                <a:cubicBezTo>
                  <a:pt x="4573" y="288"/>
                  <a:pt x="4625" y="275"/>
                  <a:pt x="4692" y="262"/>
                </a:cubicBezTo>
                <a:cubicBezTo>
                  <a:pt x="4759" y="249"/>
                  <a:pt x="4821" y="237"/>
                  <a:pt x="4892" y="222"/>
                </a:cubicBezTo>
                <a:cubicBezTo>
                  <a:pt x="4963" y="207"/>
                  <a:pt x="5043" y="193"/>
                  <a:pt x="5116" y="174"/>
                </a:cubicBezTo>
                <a:cubicBezTo>
                  <a:pt x="5189" y="155"/>
                  <a:pt x="5287" y="123"/>
                  <a:pt x="5332" y="11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pt-BR"/>
          </a:p>
        </p:txBody>
      </p:sp>
      <p:pic>
        <p:nvPicPr>
          <p:cNvPr id="8" name="Picture 31" descr="ME"/>
          <p:cNvPicPr>
            <a:picLocks noChangeAspect="1" noChangeArrowheads="1"/>
          </p:cNvPicPr>
          <p:nvPr userDrawn="1"/>
        </p:nvPicPr>
        <p:blipFill>
          <a:blip r:embed="rId2" cstate="print"/>
          <a:srcRect l="-1192" r="-2"/>
          <a:stretch>
            <a:fillRect/>
          </a:stretch>
        </p:blipFill>
        <p:spPr bwMode="auto">
          <a:xfrm>
            <a:off x="6864350" y="1089025"/>
            <a:ext cx="280511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22"/>
          <p:cNvSpPr>
            <a:spLocks noChangeArrowheads="1"/>
          </p:cNvSpPr>
          <p:nvPr userDrawn="1"/>
        </p:nvSpPr>
        <p:spPr bwMode="auto">
          <a:xfrm>
            <a:off x="6864350" y="1011238"/>
            <a:ext cx="1143000" cy="609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endParaRPr lang="pt-BR"/>
          </a:p>
        </p:txBody>
      </p:sp>
      <p:pic>
        <p:nvPicPr>
          <p:cNvPr id="10" name="Picture 2" descr="F:\LOGO_B~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7350" y="1011238"/>
            <a:ext cx="16779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24"/>
          <p:cNvSpPr txBox="1">
            <a:spLocks noChangeArrowheads="1"/>
          </p:cNvSpPr>
          <p:nvPr userDrawn="1"/>
        </p:nvSpPr>
        <p:spPr bwMode="auto">
          <a:xfrm>
            <a:off x="6792913" y="1003300"/>
            <a:ext cx="1285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pt-BR" sz="1600" smtClean="0"/>
              <a:t>Ministério</a:t>
            </a:r>
          </a:p>
          <a:p>
            <a:pPr algn="r" eaLnBrk="1" hangingPunct="1">
              <a:defRPr/>
            </a:pPr>
            <a:r>
              <a:rPr lang="pt-BR" sz="1600" smtClean="0"/>
              <a:t>do Turismo</a:t>
            </a:r>
          </a:p>
        </p:txBody>
      </p:sp>
      <p:sp>
        <p:nvSpPr>
          <p:cNvPr id="12" name="CaixaDeTexto 25"/>
          <p:cNvSpPr txBox="1">
            <a:spLocks noChangeArrowheads="1"/>
          </p:cNvSpPr>
          <p:nvPr userDrawn="1"/>
        </p:nvSpPr>
        <p:spPr bwMode="auto">
          <a:xfrm>
            <a:off x="3962400" y="6588125"/>
            <a:ext cx="5834063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pt-BR" sz="1400" smtClean="0">
                <a:solidFill>
                  <a:srgbClr val="FFFFFF"/>
                </a:solidFill>
              </a:rPr>
              <a:t>Secretaria Nacional de Políticas de Turismo</a:t>
            </a:r>
          </a:p>
        </p:txBody>
      </p:sp>
      <p:sp>
        <p:nvSpPr>
          <p:cNvPr id="391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310313" y="5373688"/>
            <a:ext cx="3359150" cy="21272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391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45025" y="3835400"/>
            <a:ext cx="5024438" cy="365125"/>
          </a:xfrm>
        </p:spPr>
        <p:txBody>
          <a:bodyPr anchor="t">
            <a:no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540000"/>
            <a:ext cx="9360000" cy="430887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8525" y="1311593"/>
            <a:ext cx="2312988" cy="1377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311593"/>
            <a:ext cx="6791325" cy="13779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2908" y="2047996"/>
            <a:ext cx="6855090" cy="861774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18" y="4915610"/>
            <a:ext cx="1436232" cy="1212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503" y="207625"/>
            <a:ext cx="8328952" cy="43088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25500" y="836615"/>
            <a:ext cx="4081066" cy="2092881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071669" y="836613"/>
            <a:ext cx="4082785" cy="2092881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071669" y="3471865"/>
            <a:ext cx="4082785" cy="2092881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825503" y="188915"/>
            <a:ext cx="8335831" cy="1723549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99" y="540000"/>
            <a:ext cx="9381513" cy="861774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" y="1692000"/>
            <a:ext cx="9360000" cy="16496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2"/>
          <p:cNvSpPr>
            <a:spLocks noChangeArrowheads="1"/>
          </p:cNvSpPr>
          <p:nvPr userDrawn="1"/>
        </p:nvSpPr>
        <p:spPr bwMode="auto">
          <a:xfrm>
            <a:off x="142875" y="2235200"/>
            <a:ext cx="9101138" cy="23749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008000"/>
              </a:gs>
              <a:gs pos="100000">
                <a:srgbClr val="0033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pt-BR"/>
          </a:p>
        </p:txBody>
      </p:sp>
      <p:sp>
        <p:nvSpPr>
          <p:cNvPr id="4" name="CaixaDeTexto 4"/>
          <p:cNvSpPr txBox="1">
            <a:spLocks noChangeArrowheads="1"/>
          </p:cNvSpPr>
          <p:nvPr userDrawn="1"/>
        </p:nvSpPr>
        <p:spPr bwMode="auto">
          <a:xfrm>
            <a:off x="9372600" y="2235200"/>
            <a:ext cx="395288" cy="23749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50000">
                <a:srgbClr val="FFFF00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smtClean="0"/>
          </a:p>
        </p:txBody>
      </p:sp>
      <p:sp>
        <p:nvSpPr>
          <p:cNvPr id="5" name="Retângulo 4"/>
          <p:cNvSpPr/>
          <p:nvPr userDrawn="1"/>
        </p:nvSpPr>
        <p:spPr bwMode="auto">
          <a:xfrm>
            <a:off x="60325" y="528638"/>
            <a:ext cx="5975350" cy="48736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18" y="268388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540000"/>
            <a:ext cx="9360000" cy="430887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92000"/>
            <a:ext cx="4513263" cy="22036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6663" y="1692000"/>
            <a:ext cx="4514850" cy="22036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540000"/>
            <a:ext cx="93816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92000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352675"/>
            <a:ext cx="4376738" cy="1545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692000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365375"/>
            <a:ext cx="4378325" cy="1545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540000"/>
            <a:ext cx="9360000" cy="430887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550800"/>
            <a:ext cx="9381600" cy="430887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1692000"/>
            <a:ext cx="5537200" cy="2031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692001"/>
            <a:ext cx="3259138" cy="4505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1320800"/>
            <a:ext cx="5943600" cy="4046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91"/>
          <p:cNvSpPr>
            <a:spLocks/>
          </p:cNvSpPr>
          <p:nvPr/>
        </p:nvSpPr>
        <p:spPr bwMode="auto">
          <a:xfrm>
            <a:off x="-20638" y="6195528"/>
            <a:ext cx="9936163" cy="673586"/>
          </a:xfrm>
          <a:custGeom>
            <a:avLst/>
            <a:gdLst>
              <a:gd name="T0" fmla="*/ 2147483647 w 5328"/>
              <a:gd name="T1" fmla="*/ 2147483647 h 626"/>
              <a:gd name="T2" fmla="*/ 2147483647 w 5328"/>
              <a:gd name="T3" fmla="*/ 2147483647 h 626"/>
              <a:gd name="T4" fmla="*/ 2147483647 w 5328"/>
              <a:gd name="T5" fmla="*/ 2147483647 h 626"/>
              <a:gd name="T6" fmla="*/ 2147483647 w 5328"/>
              <a:gd name="T7" fmla="*/ 2147483647 h 626"/>
              <a:gd name="T8" fmla="*/ 2147483647 w 5328"/>
              <a:gd name="T9" fmla="*/ 2147483647 h 626"/>
              <a:gd name="T10" fmla="*/ 2147483647 w 5328"/>
              <a:gd name="T11" fmla="*/ 2147483647 h 626"/>
              <a:gd name="T12" fmla="*/ 2147483647 w 5328"/>
              <a:gd name="T13" fmla="*/ 2147483647 h 626"/>
              <a:gd name="T14" fmla="*/ 2147483647 w 5328"/>
              <a:gd name="T15" fmla="*/ 2147483647 h 626"/>
              <a:gd name="T16" fmla="*/ 2147483647 w 5328"/>
              <a:gd name="T17" fmla="*/ 2147483647 h 626"/>
              <a:gd name="T18" fmla="*/ 2147483647 w 5328"/>
              <a:gd name="T19" fmla="*/ 2147483647 h 626"/>
              <a:gd name="T20" fmla="*/ 2147483647 w 5328"/>
              <a:gd name="T21" fmla="*/ 2147483647 h 626"/>
              <a:gd name="T22" fmla="*/ 2147483647 w 5328"/>
              <a:gd name="T23" fmla="*/ 2147483647 h 626"/>
              <a:gd name="T24" fmla="*/ 2147483647 w 5328"/>
              <a:gd name="T25" fmla="*/ 2147483647 h 626"/>
              <a:gd name="T26" fmla="*/ 2147483647 w 5328"/>
              <a:gd name="T27" fmla="*/ 2147483647 h 626"/>
              <a:gd name="T28" fmla="*/ 2147483647 w 5328"/>
              <a:gd name="T29" fmla="*/ 2147483647 h 626"/>
              <a:gd name="T30" fmla="*/ 2147483647 w 5328"/>
              <a:gd name="T31" fmla="*/ 2147483647 h 6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28" h="626">
                <a:moveTo>
                  <a:pt x="4" y="182"/>
                </a:moveTo>
                <a:cubicBezTo>
                  <a:pt x="0" y="167"/>
                  <a:pt x="196" y="118"/>
                  <a:pt x="312" y="94"/>
                </a:cubicBezTo>
                <a:cubicBezTo>
                  <a:pt x="428" y="70"/>
                  <a:pt x="541" y="48"/>
                  <a:pt x="716" y="34"/>
                </a:cubicBezTo>
                <a:cubicBezTo>
                  <a:pt x="932" y="10"/>
                  <a:pt x="1128" y="0"/>
                  <a:pt x="1364" y="10"/>
                </a:cubicBezTo>
                <a:cubicBezTo>
                  <a:pt x="1636" y="29"/>
                  <a:pt x="1976" y="74"/>
                  <a:pt x="2220" y="110"/>
                </a:cubicBezTo>
                <a:cubicBezTo>
                  <a:pt x="2464" y="146"/>
                  <a:pt x="2555" y="169"/>
                  <a:pt x="2720" y="198"/>
                </a:cubicBezTo>
                <a:cubicBezTo>
                  <a:pt x="2871" y="226"/>
                  <a:pt x="3001" y="257"/>
                  <a:pt x="3128" y="278"/>
                </a:cubicBezTo>
                <a:cubicBezTo>
                  <a:pt x="3255" y="299"/>
                  <a:pt x="3351" y="311"/>
                  <a:pt x="3480" y="322"/>
                </a:cubicBezTo>
                <a:cubicBezTo>
                  <a:pt x="3609" y="333"/>
                  <a:pt x="3777" y="342"/>
                  <a:pt x="3904" y="342"/>
                </a:cubicBezTo>
                <a:cubicBezTo>
                  <a:pt x="4031" y="342"/>
                  <a:pt x="4126" y="334"/>
                  <a:pt x="4245" y="324"/>
                </a:cubicBezTo>
                <a:cubicBezTo>
                  <a:pt x="4364" y="314"/>
                  <a:pt x="4484" y="304"/>
                  <a:pt x="4620" y="282"/>
                </a:cubicBezTo>
                <a:cubicBezTo>
                  <a:pt x="4764" y="252"/>
                  <a:pt x="4947" y="219"/>
                  <a:pt x="5061" y="189"/>
                </a:cubicBezTo>
                <a:cubicBezTo>
                  <a:pt x="5175" y="159"/>
                  <a:pt x="5265" y="141"/>
                  <a:pt x="5328" y="120"/>
                </a:cubicBezTo>
                <a:cubicBezTo>
                  <a:pt x="5328" y="372"/>
                  <a:pt x="5328" y="624"/>
                  <a:pt x="5328" y="624"/>
                </a:cubicBezTo>
                <a:lnTo>
                  <a:pt x="4" y="626"/>
                </a:lnTo>
                <a:lnTo>
                  <a:pt x="4" y="182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50000">
                <a:srgbClr val="008000"/>
              </a:gs>
              <a:gs pos="100000">
                <a:srgbClr val="00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1027" name="Freeform 92"/>
          <p:cNvSpPr>
            <a:spLocks/>
          </p:cNvSpPr>
          <p:nvPr/>
        </p:nvSpPr>
        <p:spPr bwMode="auto">
          <a:xfrm flipV="1">
            <a:off x="0" y="6578600"/>
            <a:ext cx="9906000" cy="276225"/>
          </a:xfrm>
          <a:custGeom>
            <a:avLst/>
            <a:gdLst>
              <a:gd name="T0" fmla="*/ 0 w 5332"/>
              <a:gd name="T1" fmla="*/ 2147483647 h 338"/>
              <a:gd name="T2" fmla="*/ 2147483647 w 5332"/>
              <a:gd name="T3" fmla="*/ 2147483647 h 338"/>
              <a:gd name="T4" fmla="*/ 2147483647 w 5332"/>
              <a:gd name="T5" fmla="*/ 2147483647 h 338"/>
              <a:gd name="T6" fmla="*/ 2147483647 w 5332"/>
              <a:gd name="T7" fmla="*/ 2147483647 h 338"/>
              <a:gd name="T8" fmla="*/ 2147483647 w 5332"/>
              <a:gd name="T9" fmla="*/ 2147483647 h 338"/>
              <a:gd name="T10" fmla="*/ 2147483647 w 5332"/>
              <a:gd name="T11" fmla="*/ 2147483647 h 338"/>
              <a:gd name="T12" fmla="*/ 2147483647 w 5332"/>
              <a:gd name="T13" fmla="*/ 2147483647 h 338"/>
              <a:gd name="T14" fmla="*/ 2147483647 w 5332"/>
              <a:gd name="T15" fmla="*/ 2147483647 h 338"/>
              <a:gd name="T16" fmla="*/ 2147483647 w 5332"/>
              <a:gd name="T17" fmla="*/ 2147483647 h 338"/>
              <a:gd name="T18" fmla="*/ 2147483647 w 5332"/>
              <a:gd name="T19" fmla="*/ 2147483647 h 338"/>
              <a:gd name="T20" fmla="*/ 2147483647 w 5332"/>
              <a:gd name="T21" fmla="*/ 2147483647 h 338"/>
              <a:gd name="T22" fmla="*/ 2147483647 w 5332"/>
              <a:gd name="T23" fmla="*/ 2147483647 h 338"/>
              <a:gd name="T24" fmla="*/ 2147483647 w 5332"/>
              <a:gd name="T25" fmla="*/ 2147483647 h 338"/>
              <a:gd name="T26" fmla="*/ 2147483647 w 5332"/>
              <a:gd name="T27" fmla="*/ 2147483647 h 338"/>
              <a:gd name="T28" fmla="*/ 2147483647 w 5332"/>
              <a:gd name="T29" fmla="*/ 2147483647 h 3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332" h="338">
                <a:moveTo>
                  <a:pt x="0" y="178"/>
                </a:moveTo>
                <a:cubicBezTo>
                  <a:pt x="132" y="126"/>
                  <a:pt x="196" y="118"/>
                  <a:pt x="312" y="94"/>
                </a:cubicBezTo>
                <a:cubicBezTo>
                  <a:pt x="428" y="70"/>
                  <a:pt x="541" y="48"/>
                  <a:pt x="716" y="34"/>
                </a:cubicBezTo>
                <a:cubicBezTo>
                  <a:pt x="932" y="10"/>
                  <a:pt x="1128" y="0"/>
                  <a:pt x="1364" y="10"/>
                </a:cubicBezTo>
                <a:cubicBezTo>
                  <a:pt x="1636" y="29"/>
                  <a:pt x="1976" y="74"/>
                  <a:pt x="2220" y="110"/>
                </a:cubicBezTo>
                <a:cubicBezTo>
                  <a:pt x="2464" y="146"/>
                  <a:pt x="2555" y="169"/>
                  <a:pt x="2720" y="198"/>
                </a:cubicBezTo>
                <a:cubicBezTo>
                  <a:pt x="2871" y="226"/>
                  <a:pt x="3001" y="257"/>
                  <a:pt x="3128" y="278"/>
                </a:cubicBezTo>
                <a:cubicBezTo>
                  <a:pt x="3255" y="299"/>
                  <a:pt x="3357" y="312"/>
                  <a:pt x="3480" y="322"/>
                </a:cubicBezTo>
                <a:cubicBezTo>
                  <a:pt x="3603" y="332"/>
                  <a:pt x="3747" y="338"/>
                  <a:pt x="3868" y="338"/>
                </a:cubicBezTo>
                <a:cubicBezTo>
                  <a:pt x="3989" y="338"/>
                  <a:pt x="4100" y="329"/>
                  <a:pt x="4204" y="322"/>
                </a:cubicBezTo>
                <a:cubicBezTo>
                  <a:pt x="4308" y="315"/>
                  <a:pt x="4411" y="308"/>
                  <a:pt x="4492" y="298"/>
                </a:cubicBezTo>
                <a:cubicBezTo>
                  <a:pt x="4573" y="288"/>
                  <a:pt x="4625" y="275"/>
                  <a:pt x="4692" y="262"/>
                </a:cubicBezTo>
                <a:cubicBezTo>
                  <a:pt x="4759" y="249"/>
                  <a:pt x="4821" y="237"/>
                  <a:pt x="4892" y="222"/>
                </a:cubicBezTo>
                <a:cubicBezTo>
                  <a:pt x="4963" y="207"/>
                  <a:pt x="5043" y="193"/>
                  <a:pt x="5116" y="174"/>
                </a:cubicBezTo>
                <a:cubicBezTo>
                  <a:pt x="5189" y="155"/>
                  <a:pt x="5287" y="123"/>
                  <a:pt x="5332" y="110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1028" name="Rectangle 37"/>
          <p:cNvSpPr>
            <a:spLocks noChangeArrowheads="1"/>
          </p:cNvSpPr>
          <p:nvPr/>
        </p:nvSpPr>
        <p:spPr bwMode="auto">
          <a:xfrm>
            <a:off x="9662514" y="6654800"/>
            <a:ext cx="1859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762000" eaLnBrk="0" hangingPunct="0"/>
            <a:fld id="{FC23CA12-A304-496F-B98D-2865B4C86290}" type="slidenum">
              <a:rPr lang="it-IT" sz="900" b="0">
                <a:solidFill>
                  <a:schemeClr val="bg1"/>
                </a:solidFill>
                <a:latin typeface="Calibri" panose="020F0502020204030204" pitchFamily="34" charset="0"/>
              </a:rPr>
              <a:pPr algn="r" defTabSz="762000" eaLnBrk="0" hangingPunct="0"/>
              <a:t>‹nº›</a:t>
            </a:fld>
            <a:endParaRPr lang="it-IT" sz="9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92275"/>
            <a:ext cx="93599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text styles (Arial 18pt)</a:t>
            </a:r>
          </a:p>
          <a:p>
            <a:pPr lvl="1"/>
            <a:r>
              <a:rPr lang="en-GB" altLang="en-US" smtClean="0"/>
              <a:t>dkdkd</a:t>
            </a:r>
          </a:p>
          <a:p>
            <a:pPr lvl="2"/>
            <a:r>
              <a:rPr lang="en-GB" altLang="en-US" smtClean="0"/>
              <a:t>dkdkd</a:t>
            </a:r>
          </a:p>
          <a:p>
            <a:pPr lvl="0"/>
            <a:endParaRPr lang="en-GB" smtClean="0"/>
          </a:p>
        </p:txBody>
      </p:sp>
      <p:grpSp>
        <p:nvGrpSpPr>
          <p:cNvPr id="1031" name="Group 57"/>
          <p:cNvGrpSpPr>
            <a:grpSpLocks/>
          </p:cNvGrpSpPr>
          <p:nvPr/>
        </p:nvGrpSpPr>
        <p:grpSpPr bwMode="auto">
          <a:xfrm>
            <a:off x="128588" y="1160463"/>
            <a:ext cx="9648825" cy="4860925"/>
            <a:chOff x="81" y="845"/>
            <a:chExt cx="6078" cy="2948"/>
          </a:xfrm>
        </p:grpSpPr>
        <p:sp>
          <p:nvSpPr>
            <p:cNvPr id="1036" name="Line 58"/>
            <p:cNvSpPr>
              <a:spLocks noChangeShapeType="1"/>
            </p:cNvSpPr>
            <p:nvPr/>
          </p:nvSpPr>
          <p:spPr bwMode="auto">
            <a:xfrm>
              <a:off x="81" y="902"/>
              <a:ext cx="607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7" name="Line 59"/>
            <p:cNvSpPr>
              <a:spLocks noChangeShapeType="1"/>
            </p:cNvSpPr>
            <p:nvPr/>
          </p:nvSpPr>
          <p:spPr bwMode="auto">
            <a:xfrm>
              <a:off x="81" y="3728"/>
              <a:ext cx="6078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8" name="Line 60"/>
            <p:cNvSpPr>
              <a:spLocks noChangeShapeType="1"/>
            </p:cNvSpPr>
            <p:nvPr/>
          </p:nvSpPr>
          <p:spPr bwMode="auto">
            <a:xfrm>
              <a:off x="238" y="845"/>
              <a:ext cx="0" cy="294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9" name="Line 61"/>
            <p:cNvSpPr>
              <a:spLocks noChangeShapeType="1"/>
            </p:cNvSpPr>
            <p:nvPr/>
          </p:nvSpPr>
          <p:spPr bwMode="auto">
            <a:xfrm>
              <a:off x="6022" y="845"/>
              <a:ext cx="0" cy="294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32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539750"/>
            <a:ext cx="93599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Fare clic per modificare stile</a:t>
            </a:r>
            <a:br>
              <a:rPr lang="en-GB" smtClean="0"/>
            </a:br>
            <a:endParaRPr lang="en-GB" smtClean="0"/>
          </a:p>
        </p:txBody>
      </p:sp>
      <p:pic>
        <p:nvPicPr>
          <p:cNvPr id="1033" name="Picture 2" descr="F:\LOGO_B~1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61848" y="50060"/>
            <a:ext cx="1543752" cy="5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CaixaDeTexto 18"/>
          <p:cNvSpPr txBox="1">
            <a:spLocks noChangeArrowheads="1"/>
          </p:cNvSpPr>
          <p:nvPr userDrawn="1"/>
        </p:nvSpPr>
        <p:spPr bwMode="auto">
          <a:xfrm>
            <a:off x="7319174" y="100860"/>
            <a:ext cx="101322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pt-BR" sz="1200" dirty="0" smtClean="0"/>
              <a:t>Ministério</a:t>
            </a:r>
          </a:p>
          <a:p>
            <a:pPr algn="r" eaLnBrk="1" hangingPunct="1">
              <a:defRPr/>
            </a:pPr>
            <a:r>
              <a:rPr lang="pt-BR" sz="1200" dirty="0" smtClean="0"/>
              <a:t>do Turismo</a:t>
            </a:r>
          </a:p>
        </p:txBody>
      </p:sp>
      <p:sp>
        <p:nvSpPr>
          <p:cNvPr id="1035" name="CaixaDeTexto 21"/>
          <p:cNvSpPr txBox="1">
            <a:spLocks noChangeArrowheads="1"/>
          </p:cNvSpPr>
          <p:nvPr userDrawn="1"/>
        </p:nvSpPr>
        <p:spPr bwMode="auto">
          <a:xfrm>
            <a:off x="3579848" y="6547628"/>
            <a:ext cx="5834063" cy="276999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pt-BR" sz="1200" b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Secretaria Nacional de Políticas de Turismo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8" r:id="rId1"/>
    <p:sldLayoutId id="2147485157" r:id="rId2"/>
    <p:sldLayoutId id="2147485169" r:id="rId3"/>
    <p:sldLayoutId id="2147485158" r:id="rId4"/>
    <p:sldLayoutId id="2147485159" r:id="rId5"/>
    <p:sldLayoutId id="2147485160" r:id="rId6"/>
    <p:sldLayoutId id="2147485161" r:id="rId7"/>
    <p:sldLayoutId id="2147485162" r:id="rId8"/>
    <p:sldLayoutId id="2147485163" r:id="rId9"/>
    <p:sldLayoutId id="2147485164" r:id="rId10"/>
    <p:sldLayoutId id="2147485165" r:id="rId11"/>
    <p:sldLayoutId id="2147485170" r:id="rId12"/>
    <p:sldLayoutId id="2147485166" r:id="rId13"/>
    <p:sldLayoutId id="2147485167" r:id="rId14"/>
  </p:sldLayoutIdLst>
  <p:timing>
    <p:tnLst>
      <p:par>
        <p:cTn id="1" dur="indefinite" restart="never" nodeType="tmRoot"/>
      </p:par>
    </p:tnLst>
  </p:timing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Arial" pitchFamily="34" charset="0"/>
          <a:ea typeface="+mj-ea"/>
          <a:cs typeface="Arial" pitchFamily="34" charset="0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Arial" charset="0"/>
          <a:cs typeface="Arial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Arial" charset="0"/>
          <a:cs typeface="Arial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Arial" charset="0"/>
          <a:cs typeface="Arial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Arial" charset="0"/>
          <a:cs typeface="Arial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127000" indent="-127000" algn="l" rtl="0" eaLnBrk="0" fontAlgn="base" hangingPunct="0">
        <a:spcBef>
          <a:spcPct val="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236538" indent="-101600" algn="l" rtl="0" eaLnBrk="0" fontAlgn="base" hangingPunct="0">
        <a:spcBef>
          <a:spcPct val="0"/>
        </a:spcBef>
        <a:spcAft>
          <a:spcPct val="0"/>
        </a:spcAft>
        <a:buFont typeface="Arial" charset="0"/>
        <a:buChar char="-"/>
        <a:defRPr kumimoji="1" sz="2000">
          <a:solidFill>
            <a:schemeClr val="tx1"/>
          </a:solidFill>
          <a:latin typeface="+mn-lt"/>
        </a:defRPr>
      </a:lvl2pPr>
      <a:lvl3pPr marL="355600" indent="-109538" algn="l" rtl="0" eaLnBrk="0" fontAlgn="base" hangingPunct="0">
        <a:spcBef>
          <a:spcPct val="0"/>
        </a:spcBef>
        <a:spcAft>
          <a:spcPct val="0"/>
        </a:spcAft>
        <a:buFont typeface="Arial" charset="0"/>
        <a:buChar char="."/>
        <a:defRPr kumimoji="1" sz="20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-1" y="3695699"/>
            <a:ext cx="9906001" cy="646331"/>
          </a:xfrm>
        </p:spPr>
        <p:txBody>
          <a:bodyPr/>
          <a:lstStyle/>
          <a:p>
            <a:pPr marL="0"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2800" b="1" dirty="0" smtClean="0">
                <a:solidFill>
                  <a:srgbClr val="003300"/>
                </a:solidFill>
                <a:latin typeface="Calibri" panose="020F0502020204030204" pitchFamily="34" charset="0"/>
              </a:rPr>
              <a:t>Resultados do Turismo Receptivo</a:t>
            </a:r>
            <a:endParaRPr lang="pt-BR" sz="1400" dirty="0" smtClean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" y="5341938"/>
            <a:ext cx="9906000" cy="30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Brasília,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outubro de 2015</a:t>
            </a:r>
            <a:endParaRPr lang="pt-BR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-1" y="909925"/>
            <a:ext cx="9906002" cy="221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algn="ctr">
              <a:lnSpc>
                <a:spcPct val="97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440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	</a:t>
            </a:r>
            <a:r>
              <a:rPr lang="pt-BR" sz="4400" dirty="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Estudo da Demanda Turística Internacional</a:t>
            </a:r>
          </a:p>
          <a:p>
            <a:pPr algn="ctr">
              <a:lnSpc>
                <a:spcPct val="97000"/>
              </a:lnSpc>
              <a:spcBef>
                <a:spcPts val="120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4400" dirty="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Brasil - 2014</a:t>
            </a:r>
            <a:endParaRPr lang="pt-BR" sz="3200" dirty="0">
              <a:solidFill>
                <a:srgbClr val="6666FF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7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27297" y="496888"/>
            <a:ext cx="9906000" cy="707886"/>
          </a:xfrm>
        </p:spPr>
        <p:txBody>
          <a:bodyPr/>
          <a:lstStyle/>
          <a:p>
            <a:pPr algn="ctr"/>
            <a:r>
              <a:rPr lang="pt-BR" sz="2300" dirty="0" smtClean="0">
                <a:latin typeface="Calibri" panose="020F0502020204030204" pitchFamily="34" charset="0"/>
                <a:cs typeface="Arial" charset="0"/>
              </a:rPr>
              <a:t>Chegadas de turistas ao Brasil, segundo continentes</a:t>
            </a:r>
            <a:br>
              <a:rPr lang="pt-BR" sz="2300" dirty="0" smtClean="0">
                <a:latin typeface="Calibri" panose="020F0502020204030204" pitchFamily="34" charset="0"/>
                <a:cs typeface="Arial" charset="0"/>
              </a:rPr>
            </a:br>
            <a:r>
              <a:rPr lang="pt-BR" sz="2300" dirty="0" smtClean="0">
                <a:latin typeface="Calibri" panose="020F0502020204030204" pitchFamily="34" charset="0"/>
                <a:cs typeface="Arial" charset="0"/>
              </a:rPr>
              <a:t>de </a:t>
            </a:r>
            <a:r>
              <a:rPr lang="pt-BR" sz="2300" dirty="0">
                <a:latin typeface="Calibri" panose="020F0502020204030204" pitchFamily="34" charset="0"/>
                <a:cs typeface="Arial" charset="0"/>
              </a:rPr>
              <a:t>residência permanente, </a:t>
            </a:r>
            <a:r>
              <a:rPr lang="pt-BR" sz="2300" dirty="0" smtClean="0">
                <a:latin typeface="Calibri" panose="020F0502020204030204" pitchFamily="34" charset="0"/>
                <a:cs typeface="Arial" charset="0"/>
              </a:rPr>
              <a:t>por vias de acesso - 2014</a:t>
            </a:r>
          </a:p>
        </p:txBody>
      </p:sp>
      <p:sp>
        <p:nvSpPr>
          <p:cNvPr id="20483" name="CaixaDeTexto 4"/>
          <p:cNvSpPr txBox="1">
            <a:spLocks noChangeArrowheads="1"/>
          </p:cNvSpPr>
          <p:nvPr/>
        </p:nvSpPr>
        <p:spPr bwMode="auto">
          <a:xfrm>
            <a:off x="480042" y="4788535"/>
            <a:ext cx="9109075" cy="1154162"/>
          </a:xfrm>
          <a:prstGeom prst="rect">
            <a:avLst/>
          </a:prstGeom>
          <a:solidFill>
            <a:srgbClr val="D9EECE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pt-BR" sz="1600" b="0" dirty="0" smtClean="0">
                <a:latin typeface="Calibri" panose="020F0502020204030204" pitchFamily="34" charset="0"/>
              </a:rPr>
              <a:t>A </a:t>
            </a:r>
            <a:r>
              <a:rPr lang="pt-BR" sz="1600" b="0" dirty="0">
                <a:latin typeface="Calibri" panose="020F0502020204030204" pitchFamily="34" charset="0"/>
              </a:rPr>
              <a:t>entrada de </a:t>
            </a:r>
            <a:r>
              <a:rPr lang="pt-BR" sz="1600" b="0" dirty="0" smtClean="0">
                <a:latin typeface="Calibri" panose="020F0502020204030204" pitchFamily="34" charset="0"/>
              </a:rPr>
              <a:t>turistas não residentes foi </a:t>
            </a:r>
            <a:r>
              <a:rPr lang="pt-BR" sz="1600" b="0" dirty="0">
                <a:latin typeface="Calibri" panose="020F0502020204030204" pitchFamily="34" charset="0"/>
              </a:rPr>
              <a:t>superior a </a:t>
            </a:r>
            <a:r>
              <a:rPr lang="pt-BR" sz="1600" b="0" dirty="0" smtClean="0">
                <a:latin typeface="Calibri" panose="020F0502020204030204" pitchFamily="34" charset="0"/>
              </a:rPr>
              <a:t>6,4 milhões: </a:t>
            </a:r>
            <a:r>
              <a:rPr lang="pt-BR" sz="1600" dirty="0" smtClean="0">
                <a:latin typeface="Calibri" panose="020F0502020204030204" pitchFamily="34" charset="0"/>
              </a:rPr>
              <a:t>América </a:t>
            </a:r>
            <a:r>
              <a:rPr lang="pt-BR" sz="1600" dirty="0">
                <a:latin typeface="Calibri" panose="020F0502020204030204" pitchFamily="34" charset="0"/>
              </a:rPr>
              <a:t>do Sul </a:t>
            </a:r>
            <a:r>
              <a:rPr lang="pt-BR" sz="1600" dirty="0" smtClean="0">
                <a:latin typeface="Calibri" panose="020F0502020204030204" pitchFamily="34" charset="0"/>
              </a:rPr>
              <a:t>(48,7%)</a:t>
            </a:r>
            <a:r>
              <a:rPr lang="pt-BR" sz="1600" b="0" dirty="0" smtClean="0">
                <a:latin typeface="Calibri" panose="020F0502020204030204" pitchFamily="34" charset="0"/>
              </a:rPr>
              <a:t>, </a:t>
            </a:r>
            <a:r>
              <a:rPr lang="pt-BR" sz="1600" dirty="0" smtClean="0">
                <a:latin typeface="Calibri" panose="020F0502020204030204" pitchFamily="34" charset="0"/>
              </a:rPr>
              <a:t>Europa (28,7%) </a:t>
            </a:r>
            <a:r>
              <a:rPr lang="pt-BR" sz="1600" dirty="0">
                <a:latin typeface="Calibri" panose="020F0502020204030204" pitchFamily="34" charset="0"/>
              </a:rPr>
              <a:t>e América do Norte (</a:t>
            </a:r>
            <a:r>
              <a:rPr lang="pt-BR" sz="1600" dirty="0" smtClean="0">
                <a:latin typeface="Calibri" panose="020F0502020204030204" pitchFamily="34" charset="0"/>
              </a:rPr>
              <a:t>13,1%)</a:t>
            </a:r>
            <a:r>
              <a:rPr lang="pt-BR" sz="1600" b="0" dirty="0" smtClean="0">
                <a:latin typeface="Calibri" panose="020F0502020204030204" pitchFamily="34" charset="0"/>
              </a:rPr>
              <a:t>. Juntos, totalizam aproximadamente </a:t>
            </a:r>
            <a:r>
              <a:rPr lang="pt-BR" sz="1600" dirty="0" smtClean="0">
                <a:latin typeface="Calibri" panose="020F0502020204030204" pitchFamily="34" charset="0"/>
              </a:rPr>
              <a:t>90</a:t>
            </a:r>
            <a:r>
              <a:rPr lang="pt-BR" sz="1600" dirty="0">
                <a:latin typeface="Calibri" panose="020F0502020204030204" pitchFamily="34" charset="0"/>
              </a:rPr>
              <a:t>% do receptivo internacional do Brasil. </a:t>
            </a:r>
          </a:p>
          <a:p>
            <a:pPr>
              <a:spcAft>
                <a:spcPts val="600"/>
              </a:spcAft>
            </a:pPr>
            <a:r>
              <a:rPr lang="pt-BR" sz="1600" b="0" dirty="0">
                <a:latin typeface="Calibri" panose="020F0502020204030204" pitchFamily="34" charset="0"/>
              </a:rPr>
              <a:t>A via </a:t>
            </a:r>
            <a:r>
              <a:rPr lang="pt-BR" sz="1600" dirty="0">
                <a:latin typeface="Calibri" panose="020F0502020204030204" pitchFamily="34" charset="0"/>
              </a:rPr>
              <a:t>Aérea</a:t>
            </a:r>
            <a:r>
              <a:rPr lang="pt-BR" sz="1600" b="0" dirty="0">
                <a:latin typeface="Calibri" panose="020F0502020204030204" pitchFamily="34" charset="0"/>
              </a:rPr>
              <a:t> responde por </a:t>
            </a:r>
            <a:r>
              <a:rPr lang="pt-BR" sz="1600" dirty="0" smtClean="0">
                <a:latin typeface="Calibri" panose="020F0502020204030204" pitchFamily="34" charset="0"/>
              </a:rPr>
              <a:t>71%</a:t>
            </a:r>
            <a:r>
              <a:rPr lang="pt-BR" sz="1600" b="0" dirty="0" smtClean="0">
                <a:latin typeface="Calibri" panose="020F0502020204030204" pitchFamily="34" charset="0"/>
              </a:rPr>
              <a:t> </a:t>
            </a:r>
            <a:r>
              <a:rPr lang="pt-BR" sz="1600" b="0" dirty="0">
                <a:latin typeface="Calibri" panose="020F0502020204030204" pitchFamily="34" charset="0"/>
              </a:rPr>
              <a:t>do acesso </a:t>
            </a:r>
            <a:r>
              <a:rPr lang="pt-BR" sz="1600" b="0" dirty="0" smtClean="0">
                <a:latin typeface="Calibri" panose="020F0502020204030204" pitchFamily="34" charset="0"/>
              </a:rPr>
              <a:t>dos turistas não residentes, </a:t>
            </a:r>
            <a:r>
              <a:rPr lang="pt-BR" sz="1600" b="0" dirty="0">
                <a:latin typeface="Calibri" panose="020F0502020204030204" pitchFamily="34" charset="0"/>
              </a:rPr>
              <a:t>seguida pela via </a:t>
            </a:r>
            <a:r>
              <a:rPr lang="pt-BR" sz="1600" dirty="0">
                <a:latin typeface="Calibri" panose="020F0502020204030204" pitchFamily="34" charset="0"/>
              </a:rPr>
              <a:t>Terrestre </a:t>
            </a:r>
            <a:r>
              <a:rPr lang="pt-BR" sz="1600" dirty="0" smtClean="0">
                <a:latin typeface="Calibri" panose="020F0502020204030204" pitchFamily="34" charset="0"/>
              </a:rPr>
              <a:t>(27%)</a:t>
            </a:r>
            <a:r>
              <a:rPr lang="pt-BR" sz="1600" b="0" dirty="0" smtClean="0">
                <a:latin typeface="Calibri" panose="020F0502020204030204" pitchFamily="34" charset="0"/>
              </a:rPr>
              <a:t>.</a:t>
            </a:r>
            <a:endParaRPr lang="pt-BR" sz="1600" b="0" dirty="0">
              <a:latin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5733" y="4419688"/>
            <a:ext cx="6185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dirty="0" smtClean="0"/>
              <a:t>Fonte: Anuário Estatístico de Turismo – Ministério do Turismo</a:t>
            </a:r>
            <a:endParaRPr lang="pt-BR" sz="1000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6" y="1687965"/>
            <a:ext cx="88773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0" y="493713"/>
            <a:ext cx="9904413" cy="707886"/>
          </a:xfrm>
        </p:spPr>
        <p:txBody>
          <a:bodyPr/>
          <a:lstStyle/>
          <a:p>
            <a:pPr algn="ctr"/>
            <a:r>
              <a:rPr lang="pt-BR" sz="2300" dirty="0">
                <a:latin typeface="Calibri" panose="020F0502020204030204" pitchFamily="34" charset="0"/>
                <a:cs typeface="Arial" charset="0"/>
              </a:rPr>
              <a:t>Chegadas de turistas ao Brasil, segundo </a:t>
            </a:r>
            <a:r>
              <a:rPr lang="pt-BR" sz="2300" dirty="0" smtClean="0">
                <a:latin typeface="Calibri" panose="020F0502020204030204" pitchFamily="34" charset="0"/>
                <a:cs typeface="Arial" charset="0"/>
              </a:rPr>
              <a:t>países</a:t>
            </a:r>
            <a:r>
              <a:rPr lang="pt-BR" sz="2300" dirty="0">
                <a:latin typeface="Calibri" panose="020F0502020204030204" pitchFamily="34" charset="0"/>
                <a:cs typeface="Arial" charset="0"/>
              </a:rPr>
              <a:t/>
            </a:r>
            <a:br>
              <a:rPr lang="pt-BR" sz="2300" dirty="0">
                <a:latin typeface="Calibri" panose="020F0502020204030204" pitchFamily="34" charset="0"/>
                <a:cs typeface="Arial" charset="0"/>
              </a:rPr>
            </a:br>
            <a:r>
              <a:rPr lang="pt-BR" sz="2300" dirty="0">
                <a:latin typeface="Calibri" panose="020F0502020204030204" pitchFamily="34" charset="0"/>
                <a:cs typeface="Arial" charset="0"/>
              </a:rPr>
              <a:t>de residência permanente, por vias de acesso - </a:t>
            </a:r>
            <a:r>
              <a:rPr lang="pt-BR" sz="2300" dirty="0" smtClean="0">
                <a:latin typeface="Calibri" panose="020F0502020204030204" pitchFamily="34" charset="0"/>
                <a:cs typeface="Arial" charset="0"/>
              </a:rPr>
              <a:t>2014</a:t>
            </a:r>
          </a:p>
        </p:txBody>
      </p:sp>
      <p:sp>
        <p:nvSpPr>
          <p:cNvPr id="21507" name="CaixaDeTexto 4"/>
          <p:cNvSpPr txBox="1">
            <a:spLocks noChangeArrowheads="1"/>
          </p:cNvSpPr>
          <p:nvPr/>
        </p:nvSpPr>
        <p:spPr bwMode="auto">
          <a:xfrm>
            <a:off x="6507375" y="1610434"/>
            <a:ext cx="3185265" cy="4192522"/>
          </a:xfrm>
          <a:prstGeom prst="rect">
            <a:avLst/>
          </a:prstGeom>
          <a:solidFill>
            <a:srgbClr val="D9EECE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indent="177800" algn="r">
              <a:spcAft>
                <a:spcPts val="600"/>
              </a:spcAft>
            </a:pPr>
            <a:r>
              <a:rPr lang="pt-BR" sz="1600" dirty="0" smtClean="0">
                <a:latin typeface="Calibri" panose="020F0502020204030204" pitchFamily="34" charset="0"/>
              </a:rPr>
              <a:t>Argentina</a:t>
            </a:r>
            <a:r>
              <a:rPr lang="pt-BR" sz="1600" b="0" dirty="0" smtClean="0">
                <a:latin typeface="Calibri" panose="020F0502020204030204" pitchFamily="34" charset="0"/>
              </a:rPr>
              <a:t> (27,1%) mantém </a:t>
            </a:r>
            <a:r>
              <a:rPr lang="pt-BR" sz="1600" b="0" dirty="0">
                <a:latin typeface="Calibri" panose="020F0502020204030204" pitchFamily="34" charset="0"/>
              </a:rPr>
              <a:t>o posto de principal </a:t>
            </a:r>
            <a:r>
              <a:rPr lang="pt-BR" sz="1600" b="0" dirty="0" smtClean="0">
                <a:latin typeface="Calibri" panose="020F0502020204030204" pitchFamily="34" charset="0"/>
              </a:rPr>
              <a:t>emissor. Somada às participações de </a:t>
            </a:r>
            <a:r>
              <a:rPr lang="pt-BR" sz="1600" dirty="0">
                <a:latin typeface="Calibri" panose="020F0502020204030204" pitchFamily="34" charset="0"/>
              </a:rPr>
              <a:t>Chile</a:t>
            </a:r>
            <a:r>
              <a:rPr lang="pt-BR" sz="1600" b="0" dirty="0">
                <a:latin typeface="Calibri" panose="020F0502020204030204" pitchFamily="34" charset="0"/>
              </a:rPr>
              <a:t> (5,2</a:t>
            </a:r>
            <a:r>
              <a:rPr lang="pt-BR" sz="1600" b="0" dirty="0" smtClean="0">
                <a:latin typeface="Calibri" panose="020F0502020204030204" pitchFamily="34" charset="0"/>
              </a:rPr>
              <a:t>%), </a:t>
            </a:r>
            <a:r>
              <a:rPr lang="pt-BR" sz="1600" dirty="0" smtClean="0">
                <a:latin typeface="Calibri" panose="020F0502020204030204" pitchFamily="34" charset="0"/>
              </a:rPr>
              <a:t>Paraguai</a:t>
            </a:r>
            <a:r>
              <a:rPr lang="pt-BR" sz="1600" b="0" dirty="0" smtClean="0">
                <a:latin typeface="Calibri" panose="020F0502020204030204" pitchFamily="34" charset="0"/>
              </a:rPr>
              <a:t> </a:t>
            </a:r>
            <a:r>
              <a:rPr lang="pt-BR" sz="1600" b="0" dirty="0">
                <a:latin typeface="Calibri" panose="020F0502020204030204" pitchFamily="34" charset="0"/>
              </a:rPr>
              <a:t>(4,6</a:t>
            </a:r>
            <a:r>
              <a:rPr lang="pt-BR" sz="1600" b="0" dirty="0" smtClean="0">
                <a:latin typeface="Calibri" panose="020F0502020204030204" pitchFamily="34" charset="0"/>
              </a:rPr>
              <a:t>%) e </a:t>
            </a:r>
            <a:r>
              <a:rPr lang="pt-BR" sz="1600" dirty="0" smtClean="0">
                <a:latin typeface="Calibri" panose="020F0502020204030204" pitchFamily="34" charset="0"/>
              </a:rPr>
              <a:t>Uruguai </a:t>
            </a:r>
            <a:r>
              <a:rPr lang="pt-BR" sz="1600" b="0" dirty="0" smtClean="0">
                <a:latin typeface="Calibri" panose="020F0502020204030204" pitchFamily="34" charset="0"/>
              </a:rPr>
              <a:t>(3,5%), respondem </a:t>
            </a:r>
            <a:r>
              <a:rPr lang="pt-BR" sz="1600" b="0" dirty="0">
                <a:latin typeface="Calibri" panose="020F0502020204030204" pitchFamily="34" charset="0"/>
              </a:rPr>
              <a:t>por </a:t>
            </a:r>
            <a:r>
              <a:rPr lang="pt-BR" sz="1600" b="0" dirty="0" smtClean="0">
                <a:latin typeface="Calibri" panose="020F0502020204030204" pitchFamily="34" charset="0"/>
              </a:rPr>
              <a:t>mais de 40,4% </a:t>
            </a:r>
            <a:r>
              <a:rPr lang="pt-BR" sz="1600" b="0" dirty="0">
                <a:latin typeface="Calibri" panose="020F0502020204030204" pitchFamily="34" charset="0"/>
              </a:rPr>
              <a:t>do receptivo brasileiro</a:t>
            </a:r>
            <a:r>
              <a:rPr lang="pt-BR" sz="1600" b="0" dirty="0" smtClean="0">
                <a:latin typeface="Calibri" panose="020F0502020204030204" pitchFamily="34" charset="0"/>
              </a:rPr>
              <a:t>.</a:t>
            </a:r>
          </a:p>
          <a:p>
            <a:pPr indent="177800" algn="r">
              <a:spcAft>
                <a:spcPts val="600"/>
              </a:spcAft>
            </a:pPr>
            <a:endParaRPr lang="pt-BR" sz="1600" b="0" dirty="0" smtClean="0">
              <a:latin typeface="Calibri" panose="020F0502020204030204" pitchFamily="34" charset="0"/>
            </a:endParaRPr>
          </a:p>
          <a:p>
            <a:pPr indent="177800" algn="r">
              <a:spcAft>
                <a:spcPts val="600"/>
              </a:spcAft>
            </a:pPr>
            <a:r>
              <a:rPr lang="pt-BR" sz="1600" dirty="0" smtClean="0">
                <a:latin typeface="Calibri" panose="020F0502020204030204" pitchFamily="34" charset="0"/>
              </a:rPr>
              <a:t>Estados </a:t>
            </a:r>
            <a:r>
              <a:rPr lang="pt-BR" sz="1600" dirty="0">
                <a:latin typeface="Calibri" panose="020F0502020204030204" pitchFamily="34" charset="0"/>
              </a:rPr>
              <a:t>Unidos</a:t>
            </a:r>
            <a:r>
              <a:rPr lang="pt-BR" sz="1600" b="0" dirty="0">
                <a:latin typeface="Calibri" panose="020F0502020204030204" pitchFamily="34" charset="0"/>
              </a:rPr>
              <a:t> (</a:t>
            </a:r>
            <a:r>
              <a:rPr lang="pt-BR" sz="1600" b="0" dirty="0" smtClean="0">
                <a:latin typeface="Calibri" panose="020F0502020204030204" pitchFamily="34" charset="0"/>
              </a:rPr>
              <a:t>10,2%) continua </a:t>
            </a:r>
            <a:r>
              <a:rPr lang="pt-BR" sz="1600" b="0" dirty="0">
                <a:latin typeface="Calibri" panose="020F0502020204030204" pitchFamily="34" charset="0"/>
              </a:rPr>
              <a:t>a ser o segundo </a:t>
            </a:r>
            <a:r>
              <a:rPr lang="pt-BR" sz="1600" b="0" dirty="0" smtClean="0">
                <a:latin typeface="Calibri" panose="020F0502020204030204" pitchFamily="34" charset="0"/>
              </a:rPr>
              <a:t>emissor.</a:t>
            </a:r>
          </a:p>
          <a:p>
            <a:pPr indent="177800" algn="r">
              <a:spcAft>
                <a:spcPts val="600"/>
              </a:spcAft>
            </a:pPr>
            <a:r>
              <a:rPr lang="pt-BR" sz="1600" b="0" dirty="0" smtClean="0">
                <a:latin typeface="Calibri" panose="020F0502020204030204" pitchFamily="34" charset="0"/>
              </a:rPr>
              <a:t> </a:t>
            </a:r>
            <a:endParaRPr lang="pt-BR" sz="1600" b="0" dirty="0">
              <a:latin typeface="Calibri" panose="020F0502020204030204" pitchFamily="34" charset="0"/>
            </a:endParaRPr>
          </a:p>
          <a:p>
            <a:pPr indent="177800" algn="r">
              <a:spcAft>
                <a:spcPts val="600"/>
              </a:spcAft>
            </a:pPr>
            <a:r>
              <a:rPr lang="pt-BR" sz="1600" dirty="0" smtClean="0">
                <a:latin typeface="Calibri" panose="020F0502020204030204" pitchFamily="34" charset="0"/>
              </a:rPr>
              <a:t>França</a:t>
            </a:r>
            <a:r>
              <a:rPr lang="pt-BR" sz="1600" b="0" dirty="0" smtClean="0">
                <a:latin typeface="Calibri" panose="020F0502020204030204" pitchFamily="34" charset="0"/>
              </a:rPr>
              <a:t> e </a:t>
            </a:r>
            <a:r>
              <a:rPr lang="pt-BR" sz="1600" dirty="0" smtClean="0">
                <a:latin typeface="Calibri" panose="020F0502020204030204" pitchFamily="34" charset="0"/>
              </a:rPr>
              <a:t>Alemanha</a:t>
            </a:r>
            <a:r>
              <a:rPr lang="pt-BR" sz="1600" b="0" dirty="0" smtClean="0">
                <a:latin typeface="Calibri" panose="020F0502020204030204" pitchFamily="34" charset="0"/>
              </a:rPr>
              <a:t> destacam-se entre os europeus, ocupando respectivamente a 5ª e 6ª posição. Entre os 10 primeiros listam-se, ainda Itália, Inglaterra e Portugal.</a:t>
            </a:r>
            <a:endParaRPr lang="pt-BR" sz="1600" b="0" dirty="0">
              <a:latin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9311" y="5898492"/>
            <a:ext cx="6185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dirty="0" smtClean="0"/>
              <a:t>Fonte: Anuário Estatístico de Turismo – Ministério do Turismo</a:t>
            </a:r>
            <a:endParaRPr lang="pt-BR" sz="1000" b="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2" y="1430438"/>
            <a:ext cx="6127751" cy="449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0" y="569913"/>
            <a:ext cx="9904413" cy="63709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pt-BR" sz="2300" dirty="0">
                <a:latin typeface="Calibri" panose="020F0502020204030204" pitchFamily="34" charset="0"/>
                <a:cs typeface="Arial" charset="0"/>
              </a:rPr>
              <a:t>Chegadas de turistas ao Brasil, segundo </a:t>
            </a:r>
            <a:r>
              <a:rPr lang="pt-BR" sz="2300" dirty="0" smtClean="0">
                <a:latin typeface="Calibri" panose="020F0502020204030204" pitchFamily="34" charset="0"/>
                <a:cs typeface="Arial" charset="0"/>
              </a:rPr>
              <a:t>países</a:t>
            </a:r>
            <a:br>
              <a:rPr lang="pt-BR" sz="2300" dirty="0" smtClean="0">
                <a:latin typeface="Calibri" panose="020F0502020204030204" pitchFamily="34" charset="0"/>
                <a:cs typeface="Arial" charset="0"/>
              </a:rPr>
            </a:br>
            <a:r>
              <a:rPr lang="pt-BR" sz="2300" dirty="0" smtClean="0">
                <a:latin typeface="Calibri" panose="020F0502020204030204" pitchFamily="34" charset="0"/>
                <a:cs typeface="Arial" charset="0"/>
              </a:rPr>
              <a:t>de </a:t>
            </a:r>
            <a:r>
              <a:rPr lang="pt-BR" sz="2300" dirty="0">
                <a:latin typeface="Calibri" panose="020F0502020204030204" pitchFamily="34" charset="0"/>
                <a:cs typeface="Arial" charset="0"/>
              </a:rPr>
              <a:t>residência </a:t>
            </a:r>
            <a:r>
              <a:rPr lang="pt-BR" sz="2300" dirty="0" smtClean="0">
                <a:latin typeface="Calibri" panose="020F0502020204030204" pitchFamily="34" charset="0"/>
                <a:cs typeface="Arial" charset="0"/>
              </a:rPr>
              <a:t>permanente - 2008-2014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19509" y="5842220"/>
            <a:ext cx="6185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dirty="0" smtClean="0"/>
              <a:t>Fonte: Anuário Estatístico de Turismo – Ministério do Turismo</a:t>
            </a:r>
            <a:endParaRPr lang="pt-BR" sz="1000" b="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9" y="1332645"/>
            <a:ext cx="7827551" cy="453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6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0" y="731283"/>
            <a:ext cx="9904413" cy="318549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pt-BR" sz="2300" dirty="0">
                <a:latin typeface="Calibri" panose="020F0502020204030204" pitchFamily="34" charset="0"/>
                <a:cs typeface="Arial" charset="0"/>
              </a:rPr>
              <a:t>Chegada de turistas ao Brasil - BRICS - </a:t>
            </a:r>
            <a:r>
              <a:rPr lang="pt-BR" sz="2300" dirty="0" smtClean="0">
                <a:latin typeface="Calibri" panose="020F0502020204030204" pitchFamily="34" charset="0"/>
                <a:cs typeface="Arial" charset="0"/>
              </a:rPr>
              <a:t>2008-2014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2595" y="5215943"/>
            <a:ext cx="6185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dirty="0" smtClean="0"/>
              <a:t>Fonte: Anuário Estatístico de Turismo – Ministério do Turismo</a:t>
            </a:r>
            <a:endParaRPr lang="pt-BR" sz="10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7" y="1664929"/>
            <a:ext cx="91535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3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-1" y="671513"/>
            <a:ext cx="9904413" cy="4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3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Motivo Principal da Viagem</a:t>
            </a:r>
            <a:endParaRPr lang="pt-BR" sz="23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2531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5953125" y="1309424"/>
            <a:ext cx="3571876" cy="2468563"/>
          </a:xfrm>
          <a:solidFill>
            <a:srgbClr val="D9EECE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177800" indent="-177800">
              <a:spcBef>
                <a:spcPts val="600"/>
              </a:spcBef>
              <a:spcAft>
                <a:spcPts val="1200"/>
              </a:spcAft>
            </a:pPr>
            <a:r>
              <a:rPr lang="pt-BR" sz="1600" b="1" dirty="0" smtClean="0">
                <a:latin typeface="Calibri" panose="020F0502020204030204" pitchFamily="34" charset="0"/>
              </a:rPr>
              <a:t>Lazer</a:t>
            </a:r>
            <a:r>
              <a:rPr lang="pt-BR" sz="1600" dirty="0" smtClean="0">
                <a:latin typeface="Calibri" panose="020F0502020204030204" pitchFamily="34" charset="0"/>
              </a:rPr>
              <a:t> responde pela maior parte das visitas (54,7%), seguido de </a:t>
            </a:r>
            <a:r>
              <a:rPr lang="pt-BR" sz="1600" b="1" dirty="0">
                <a:latin typeface="Calibri" panose="020F0502020204030204" pitchFamily="34" charset="0"/>
              </a:rPr>
              <a:t>Negócios e Eventos </a:t>
            </a:r>
            <a:r>
              <a:rPr lang="pt-BR" sz="1600" dirty="0" smtClean="0">
                <a:latin typeface="Calibri" panose="020F0502020204030204" pitchFamily="34" charset="0"/>
              </a:rPr>
              <a:t>(21,9%) e</a:t>
            </a:r>
            <a:r>
              <a:rPr lang="pt-BR" sz="1600" b="1" dirty="0" smtClean="0">
                <a:latin typeface="Calibri" panose="020F0502020204030204" pitchFamily="34" charset="0"/>
              </a:rPr>
              <a:t> Visitas a Amigos/Parentes </a:t>
            </a:r>
            <a:r>
              <a:rPr lang="pt-BR" sz="1600" dirty="0" smtClean="0">
                <a:latin typeface="Calibri" panose="020F0502020204030204" pitchFamily="34" charset="0"/>
              </a:rPr>
              <a:t>(20,1%).</a:t>
            </a:r>
          </a:p>
          <a:p>
            <a:pPr marL="177800" indent="-177800">
              <a:spcBef>
                <a:spcPts val="600"/>
              </a:spcBef>
              <a:spcAft>
                <a:spcPts val="1200"/>
              </a:spcAft>
            </a:pPr>
            <a:r>
              <a:rPr lang="pt-BR" sz="1600" dirty="0" smtClean="0">
                <a:latin typeface="Calibri" panose="020F0502020204030204" pitchFamily="34" charset="0"/>
              </a:rPr>
              <a:t>Nas viagens a </a:t>
            </a:r>
            <a:r>
              <a:rPr lang="pt-BR" sz="1600" b="1" dirty="0" smtClean="0">
                <a:latin typeface="Calibri" panose="020F0502020204030204" pitchFamily="34" charset="0"/>
              </a:rPr>
              <a:t>Lazer </a:t>
            </a:r>
            <a:r>
              <a:rPr lang="pt-BR" sz="1600" dirty="0" smtClean="0">
                <a:latin typeface="Calibri" panose="020F0502020204030204" pitchFamily="34" charset="0"/>
              </a:rPr>
              <a:t>predomina o acesso pela via </a:t>
            </a:r>
            <a:r>
              <a:rPr lang="pt-BR" sz="1600" b="1" dirty="0" smtClean="0">
                <a:latin typeface="Calibri" panose="020F0502020204030204" pitchFamily="34" charset="0"/>
              </a:rPr>
              <a:t>terrestre</a:t>
            </a:r>
            <a:r>
              <a:rPr lang="pt-BR" sz="1600" dirty="0" smtClean="0">
                <a:latin typeface="Calibri" panose="020F0502020204030204" pitchFamily="34" charset="0"/>
              </a:rPr>
              <a:t>, enquanto nas viagens a </a:t>
            </a:r>
            <a:r>
              <a:rPr lang="pt-BR" sz="1600" b="1" dirty="0" smtClean="0">
                <a:latin typeface="Calibri" panose="020F0502020204030204" pitchFamily="34" charset="0"/>
              </a:rPr>
              <a:t>Negócios e Eventos </a:t>
            </a:r>
            <a:r>
              <a:rPr lang="pt-BR" sz="1600" dirty="0" smtClean="0">
                <a:latin typeface="Calibri" panose="020F0502020204030204" pitchFamily="34" charset="0"/>
              </a:rPr>
              <a:t>predomina a via </a:t>
            </a:r>
            <a:r>
              <a:rPr lang="pt-BR" sz="1600" b="1" dirty="0" smtClean="0">
                <a:latin typeface="Calibri" panose="020F0502020204030204" pitchFamily="34" charset="0"/>
              </a:rPr>
              <a:t>aérea.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49" y="3882683"/>
            <a:ext cx="8071636" cy="222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1" y="1309424"/>
            <a:ext cx="52070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0" y="661988"/>
            <a:ext cx="9905999" cy="4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3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Principal Motivação de Viagens a Lazer</a:t>
            </a:r>
            <a:endParaRPr lang="pt-BR" sz="23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3555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5641145" y="1303828"/>
            <a:ext cx="4037427" cy="2719534"/>
          </a:xfrm>
          <a:solidFill>
            <a:srgbClr val="D9EECE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</a:pPr>
            <a:r>
              <a:rPr lang="pt-BR" sz="1600" b="1" dirty="0" smtClean="0">
                <a:latin typeface="Calibri" panose="020F0502020204030204" pitchFamily="34" charset="0"/>
              </a:rPr>
              <a:t>Sol e Praia</a:t>
            </a:r>
            <a:r>
              <a:rPr lang="pt-BR" sz="1600" dirty="0" smtClean="0">
                <a:latin typeface="Calibri" panose="020F0502020204030204" pitchFamily="34" charset="0"/>
              </a:rPr>
              <a:t> (49,2%) </a:t>
            </a:r>
            <a:r>
              <a:rPr lang="pt-BR" sz="1600" dirty="0">
                <a:latin typeface="Calibri" panose="020F0502020204030204" pitchFamily="34" charset="0"/>
              </a:rPr>
              <a:t>predominou </a:t>
            </a:r>
            <a:r>
              <a:rPr lang="pt-BR" sz="1600" dirty="0" smtClean="0">
                <a:latin typeface="Calibri" panose="020F0502020204030204" pitchFamily="34" charset="0"/>
              </a:rPr>
              <a:t>como principal motivação de viagem para quem visitou o Brasil a Lazer, considerando as duas vias de acesso (aérea e terrestre).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</a:pPr>
            <a:r>
              <a:rPr lang="pt-BR" sz="1600" dirty="0" smtClean="0">
                <a:latin typeface="Calibri" panose="020F0502020204030204" pitchFamily="34" charset="0"/>
              </a:rPr>
              <a:t>A segunda motivação de Lazer</a:t>
            </a:r>
            <a:r>
              <a:rPr lang="pt-BR" sz="1600" b="1" dirty="0" smtClean="0">
                <a:latin typeface="Calibri" panose="020F0502020204030204" pitchFamily="34" charset="0"/>
              </a:rPr>
              <a:t> </a:t>
            </a:r>
            <a:r>
              <a:rPr lang="pt-BR" sz="1600" dirty="0" smtClean="0">
                <a:latin typeface="Calibri" panose="020F0502020204030204" pitchFamily="34" charset="0"/>
              </a:rPr>
              <a:t>mais frequente foi a </a:t>
            </a:r>
            <a:r>
              <a:rPr lang="pt-BR" sz="1600" b="1" dirty="0" smtClean="0">
                <a:latin typeface="Calibri" panose="020F0502020204030204" pitchFamily="34" charset="0"/>
              </a:rPr>
              <a:t>Copa do Mundo</a:t>
            </a:r>
            <a:r>
              <a:rPr lang="pt-BR" sz="1600" dirty="0" smtClean="0">
                <a:latin typeface="Calibri" panose="020F0502020204030204" pitchFamily="34" charset="0"/>
              </a:rPr>
              <a:t> (25,0%).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</a:pPr>
            <a:r>
              <a:rPr lang="pt-BR" sz="1600" dirty="0" smtClean="0">
                <a:latin typeface="Calibri" panose="020F0502020204030204" pitchFamily="34" charset="0"/>
              </a:rPr>
              <a:t>A motivação </a:t>
            </a:r>
            <a:r>
              <a:rPr lang="pt-BR" sz="1600" b="1" dirty="0" smtClean="0">
                <a:latin typeface="Calibri" panose="020F0502020204030204" pitchFamily="34" charset="0"/>
              </a:rPr>
              <a:t>Natureza, ecoturismo ou aventura</a:t>
            </a:r>
            <a:r>
              <a:rPr lang="pt-BR" sz="1600" dirty="0" smtClean="0">
                <a:latin typeface="Calibri" panose="020F0502020204030204" pitchFamily="34" charset="0"/>
              </a:rPr>
              <a:t> alcançou 12,8% das viagens a Lazer, com maior destaque para a via terrestre (13,3%).</a:t>
            </a:r>
            <a:endParaRPr lang="pt-BR" sz="1600" dirty="0">
              <a:latin typeface="Calibri" panose="020F0502020204030204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81" y="4127268"/>
            <a:ext cx="7665712" cy="208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5" y="1338857"/>
            <a:ext cx="535305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1675"/>
            <a:ext cx="9906000" cy="353943"/>
          </a:xfrm>
        </p:spPr>
        <p:txBody>
          <a:bodyPr/>
          <a:lstStyle/>
          <a:p>
            <a:pPr algn="ctr" eaLnBrk="1" hangingPunct="1"/>
            <a:r>
              <a:rPr lang="pt-BR" sz="2300" dirty="0" smtClean="0">
                <a:latin typeface="Calibri" panose="020F0502020204030204" pitchFamily="34" charset="0"/>
                <a:cs typeface="Arial" charset="0"/>
              </a:rPr>
              <a:t>Tipo de Hospedagem</a:t>
            </a:r>
          </a:p>
        </p:txBody>
      </p:sp>
      <p:sp>
        <p:nvSpPr>
          <p:cNvPr id="25604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6049108" y="1233487"/>
            <a:ext cx="3475891" cy="2881568"/>
          </a:xfrm>
          <a:solidFill>
            <a:srgbClr val="D9EECE"/>
          </a:solidFill>
          <a:ln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82550" indent="-82550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600" b="1" dirty="0" smtClean="0">
                <a:latin typeface="Calibri" panose="020F0502020204030204" pitchFamily="34" charset="0"/>
              </a:rPr>
              <a:t>  Hotel</a:t>
            </a:r>
            <a:r>
              <a:rPr lang="pt-BR" sz="1600" dirty="0" smtClean="0">
                <a:latin typeface="Calibri" panose="020F0502020204030204" pitchFamily="34" charset="0"/>
              </a:rPr>
              <a:t> predomina como hospedagem para os turistas das vias Aérea (54,1%) e Terrestre (37,1%). </a:t>
            </a:r>
          </a:p>
          <a:p>
            <a:pPr marL="82550" indent="-82550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1600" dirty="0" smtClean="0">
                <a:latin typeface="Calibri" panose="020F0502020204030204" pitchFamily="34" charset="0"/>
              </a:rPr>
              <a:t>A segunda opção é </a:t>
            </a:r>
            <a:r>
              <a:rPr lang="pt-BR" sz="1600" b="1" dirty="0" smtClean="0">
                <a:latin typeface="Calibri" panose="020F0502020204030204" pitchFamily="34" charset="0"/>
              </a:rPr>
              <a:t>Casa de Amigos/Parentes </a:t>
            </a:r>
            <a:r>
              <a:rPr lang="pt-BR" sz="1600" dirty="0" smtClean="0">
                <a:latin typeface="Calibri" panose="020F0502020204030204" pitchFamily="34" charset="0"/>
              </a:rPr>
              <a:t>(29,1%) para os turistas da via Aérea e </a:t>
            </a:r>
            <a:r>
              <a:rPr lang="pt-BR" sz="1600" b="1" dirty="0" smtClean="0">
                <a:latin typeface="Calibri" panose="020F0502020204030204" pitchFamily="34" charset="0"/>
              </a:rPr>
              <a:t>Casa alugada</a:t>
            </a:r>
            <a:r>
              <a:rPr lang="pt-BR" sz="1600" dirty="0" smtClean="0">
                <a:latin typeface="Calibri" panose="020F0502020204030204" pitchFamily="34" charset="0"/>
              </a:rPr>
              <a:t> (27,6%) na viagem por via terrestre.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59" y="4254991"/>
            <a:ext cx="7949540" cy="193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99" y="1278510"/>
            <a:ext cx="5410664" cy="283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1" y="660400"/>
            <a:ext cx="9906000" cy="4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75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3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Destinos mais visitados – Lazer</a:t>
            </a:r>
            <a:r>
              <a:rPr lang="pt-BR" sz="2300" dirty="0" smtClean="0">
                <a:latin typeface="Calibri" panose="020F0502020204030204" pitchFamily="34" charset="0"/>
                <a:cs typeface="Arial" pitchFamily="34" charset="0"/>
              </a:rPr>
              <a:t>, Negócios e Eventos</a:t>
            </a:r>
            <a:endParaRPr lang="pt-BR" sz="23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11718" y="5687967"/>
            <a:ext cx="1804110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0" dirty="0">
                <a:latin typeface="Calibri" panose="020F0502020204030204" pitchFamily="34" charset="0"/>
              </a:rPr>
              <a:t>N</a:t>
            </a:r>
            <a:r>
              <a:rPr lang="pt-BR" sz="800" b="0" dirty="0" smtClean="0">
                <a:latin typeface="Calibri" panose="020F0502020204030204" pitchFamily="34" charset="0"/>
              </a:rPr>
              <a:t>ota: Respostas </a:t>
            </a:r>
            <a:r>
              <a:rPr lang="pt-BR" sz="800" b="0" dirty="0">
                <a:latin typeface="Calibri" panose="020F0502020204030204" pitchFamily="34" charset="0"/>
              </a:rPr>
              <a:t>múltiplas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019778" y="1275693"/>
            <a:ext cx="2672862" cy="4257600"/>
          </a:xfrm>
          <a:prstGeom prst="rect">
            <a:avLst/>
          </a:prstGeom>
          <a:solidFill>
            <a:srgbClr val="D9EECE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b="0" dirty="0">
                <a:latin typeface="Calibri" panose="020F0502020204030204" pitchFamily="34" charset="0"/>
              </a:rPr>
              <a:t>O </a:t>
            </a:r>
            <a:r>
              <a:rPr lang="pt-BR" sz="1600" dirty="0">
                <a:latin typeface="Calibri" panose="020F0502020204030204" pitchFamily="34" charset="0"/>
              </a:rPr>
              <a:t>Rio de Janeiro </a:t>
            </a:r>
            <a:r>
              <a:rPr lang="pt-BR" sz="1600" b="0" dirty="0">
                <a:latin typeface="Calibri" panose="020F0502020204030204" pitchFamily="34" charset="0"/>
              </a:rPr>
              <a:t>continua sendo </a:t>
            </a:r>
            <a:r>
              <a:rPr lang="pt-BR" sz="1600" b="0" dirty="0" smtClean="0">
                <a:latin typeface="Calibri" panose="020F0502020204030204" pitchFamily="34" charset="0"/>
              </a:rPr>
              <a:t>o destino </a:t>
            </a:r>
            <a:r>
              <a:rPr lang="pt-BR" sz="1600" b="0" dirty="0">
                <a:latin typeface="Calibri" panose="020F0502020204030204" pitchFamily="34" charset="0"/>
              </a:rPr>
              <a:t>turístico preferido pelos visitantes </a:t>
            </a:r>
            <a:r>
              <a:rPr lang="pt-BR" sz="1600" b="0" dirty="0" smtClean="0">
                <a:latin typeface="Calibri" panose="020F0502020204030204" pitchFamily="34" charset="0"/>
              </a:rPr>
              <a:t>de </a:t>
            </a:r>
            <a:r>
              <a:rPr lang="pt-BR" sz="1600" dirty="0" smtClean="0">
                <a:latin typeface="Calibri" panose="020F0502020204030204" pitchFamily="34" charset="0"/>
              </a:rPr>
              <a:t>Lazer</a:t>
            </a:r>
            <a:r>
              <a:rPr lang="pt-BR" sz="1600" b="0" dirty="0" smtClean="0">
                <a:latin typeface="Calibri" panose="020F0502020204030204" pitchFamily="34" charset="0"/>
              </a:rPr>
              <a:t>, seguido de </a:t>
            </a:r>
            <a:r>
              <a:rPr lang="pt-BR" sz="1600" dirty="0" smtClean="0">
                <a:latin typeface="Calibri" panose="020F0502020204030204" pitchFamily="34" charset="0"/>
              </a:rPr>
              <a:t>São Paulo</a:t>
            </a:r>
            <a:r>
              <a:rPr lang="pt-BR" sz="1600" b="0" dirty="0" smtClean="0">
                <a:latin typeface="Calibri" panose="020F0502020204030204" pitchFamily="34" charset="0"/>
              </a:rPr>
              <a:t>, </a:t>
            </a:r>
            <a:r>
              <a:rPr lang="pt-BR" sz="1600" dirty="0" smtClean="0">
                <a:latin typeface="Calibri" panose="020F0502020204030204" pitchFamily="34" charset="0"/>
              </a:rPr>
              <a:t>Florianópolis</a:t>
            </a:r>
            <a:r>
              <a:rPr lang="pt-BR" sz="1600" b="0" dirty="0" smtClean="0">
                <a:latin typeface="Calibri" panose="020F0502020204030204" pitchFamily="34" charset="0"/>
              </a:rPr>
              <a:t>, </a:t>
            </a:r>
            <a:r>
              <a:rPr lang="pt-BR" sz="1600" dirty="0" smtClean="0">
                <a:latin typeface="Calibri" panose="020F0502020204030204" pitchFamily="34" charset="0"/>
              </a:rPr>
              <a:t>Foz do Iguaçu</a:t>
            </a:r>
            <a:r>
              <a:rPr lang="pt-BR" sz="1600" b="0" dirty="0" smtClean="0">
                <a:latin typeface="Calibri" panose="020F0502020204030204" pitchFamily="34" charset="0"/>
              </a:rPr>
              <a:t> e </a:t>
            </a:r>
            <a:r>
              <a:rPr lang="pt-BR" sz="1600" dirty="0" smtClean="0">
                <a:latin typeface="Calibri" panose="020F0502020204030204" pitchFamily="34" charset="0"/>
              </a:rPr>
              <a:t>Armação dos Búzios.</a:t>
            </a:r>
            <a:endParaRPr lang="pt-BR" sz="1600" b="0" dirty="0" smtClean="0">
              <a:latin typeface="Calibri" panose="020F0502020204030204" pitchFamily="34" charset="0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t-BR" sz="1600" b="0" dirty="0">
              <a:latin typeface="Calibri" panose="020F0502020204030204" pitchFamily="34" charset="0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</a:rPr>
              <a:t>São </a:t>
            </a:r>
            <a:r>
              <a:rPr lang="pt-BR" sz="1600" dirty="0">
                <a:latin typeface="Calibri" panose="020F0502020204030204" pitchFamily="34" charset="0"/>
              </a:rPr>
              <a:t>Paulo</a:t>
            </a:r>
            <a:r>
              <a:rPr lang="pt-BR" sz="1600" b="0" dirty="0">
                <a:latin typeface="Calibri" panose="020F0502020204030204" pitchFamily="34" charset="0"/>
              </a:rPr>
              <a:t> é a cidade mais visitada pelos turistas que </a:t>
            </a:r>
            <a:r>
              <a:rPr lang="pt-BR" sz="1600" b="0" dirty="0" smtClean="0">
                <a:latin typeface="Calibri" panose="020F0502020204030204" pitchFamily="34" charset="0"/>
              </a:rPr>
              <a:t>viajam ao país </a:t>
            </a:r>
            <a:r>
              <a:rPr lang="pt-BR" sz="1600" b="0" dirty="0">
                <a:latin typeface="Calibri" panose="020F0502020204030204" pitchFamily="34" charset="0"/>
              </a:rPr>
              <a:t>a </a:t>
            </a:r>
            <a:r>
              <a:rPr lang="pt-BR" sz="1600" dirty="0">
                <a:latin typeface="Calibri" panose="020F0502020204030204" pitchFamily="34" charset="0"/>
              </a:rPr>
              <a:t>N</a:t>
            </a:r>
            <a:r>
              <a:rPr lang="pt-BR" sz="1600" dirty="0" smtClean="0">
                <a:latin typeface="Calibri" panose="020F0502020204030204" pitchFamily="34" charset="0"/>
              </a:rPr>
              <a:t>egócios </a:t>
            </a:r>
            <a:r>
              <a:rPr lang="pt-BR" sz="1600" dirty="0">
                <a:latin typeface="Calibri" panose="020F0502020204030204" pitchFamily="34" charset="0"/>
              </a:rPr>
              <a:t>e E</a:t>
            </a:r>
            <a:r>
              <a:rPr lang="pt-BR" sz="1600" dirty="0" smtClean="0">
                <a:latin typeface="Calibri" panose="020F0502020204030204" pitchFamily="34" charset="0"/>
              </a:rPr>
              <a:t>ventos, </a:t>
            </a:r>
            <a:r>
              <a:rPr lang="pt-BR" sz="1600" b="0" dirty="0">
                <a:latin typeface="Calibri" panose="020F0502020204030204" pitchFamily="34" charset="0"/>
              </a:rPr>
              <a:t>seguida </a:t>
            </a:r>
            <a:r>
              <a:rPr lang="pt-BR" sz="1600" b="0" dirty="0" smtClean="0">
                <a:latin typeface="Calibri" panose="020F0502020204030204" pitchFamily="34" charset="0"/>
              </a:rPr>
              <a:t>do </a:t>
            </a:r>
            <a:r>
              <a:rPr lang="pt-BR" sz="1600" dirty="0">
                <a:latin typeface="Calibri" panose="020F0502020204030204" pitchFamily="34" charset="0"/>
              </a:rPr>
              <a:t>Rio de Janeiro, </a:t>
            </a:r>
            <a:r>
              <a:rPr lang="pt-BR" sz="1600" dirty="0" smtClean="0">
                <a:latin typeface="Calibri" panose="020F0502020204030204" pitchFamily="34" charset="0"/>
              </a:rPr>
              <a:t>Belo Horizonte, Porto Alegre e Curitiba.</a:t>
            </a:r>
            <a:endParaRPr lang="pt-BR" sz="1600" dirty="0">
              <a:latin typeface="Calibri" panose="020F05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1" y="1140828"/>
            <a:ext cx="6565335" cy="222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7" y="3432515"/>
            <a:ext cx="6595714" cy="223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1" y="660400"/>
            <a:ext cx="9906000" cy="4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750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3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Destinos mais visitados - Outros Motivos</a:t>
            </a:r>
            <a:endParaRPr lang="pt-BR" sz="23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5680" y="4630057"/>
            <a:ext cx="9079319" cy="839867"/>
          </a:xfrm>
          <a:prstGeom prst="rect">
            <a:avLst/>
          </a:prstGeom>
          <a:solidFill>
            <a:srgbClr val="D9EECE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pt-BR" sz="1500" dirty="0" smtClean="0">
                <a:latin typeface="Calibri" panose="020F0502020204030204" pitchFamily="34" charset="0"/>
              </a:rPr>
              <a:t>São Paulo (</a:t>
            </a:r>
            <a:r>
              <a:rPr lang="pt-BR" sz="1500" b="0" dirty="0" smtClean="0">
                <a:latin typeface="Calibri" panose="020F0502020204030204" pitchFamily="34" charset="0"/>
              </a:rPr>
              <a:t>28,6%) e Rio de Janeiro (27,0%) ocupam as primeiras posições entre os destinos mais visitados na categoria Outros Motivos.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11031" y="4185091"/>
            <a:ext cx="1804110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0" dirty="0">
                <a:latin typeface="Calibri" panose="020F0502020204030204" pitchFamily="34" charset="0"/>
              </a:rPr>
              <a:t>N</a:t>
            </a:r>
            <a:r>
              <a:rPr lang="pt-BR" sz="800" b="0" dirty="0" smtClean="0">
                <a:latin typeface="Calibri" panose="020F0502020204030204" pitchFamily="34" charset="0"/>
              </a:rPr>
              <a:t>ota: Respostas </a:t>
            </a:r>
            <a:r>
              <a:rPr lang="pt-BR" sz="800" b="0" dirty="0">
                <a:latin typeface="Calibri" panose="020F0502020204030204" pitchFamily="34" charset="0"/>
              </a:rPr>
              <a:t>múltiplas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74" y="1590247"/>
            <a:ext cx="7757752" cy="262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893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0" y="706438"/>
            <a:ext cx="9906000" cy="353943"/>
          </a:xfrm>
        </p:spPr>
        <p:txBody>
          <a:bodyPr/>
          <a:lstStyle/>
          <a:p>
            <a:pPr algn="ctr"/>
            <a:r>
              <a:rPr lang="pt-BR" sz="2300" dirty="0" smtClean="0">
                <a:latin typeface="Calibri" panose="020F0502020204030204" pitchFamily="34" charset="0"/>
                <a:cs typeface="Arial" charset="0"/>
              </a:rPr>
              <a:t>Gastos dos Visitantes, por Motivo da Viagem</a:t>
            </a:r>
          </a:p>
        </p:txBody>
      </p:sp>
      <p:sp>
        <p:nvSpPr>
          <p:cNvPr id="29700" name="CaixaDeTexto 2"/>
          <p:cNvSpPr txBox="1">
            <a:spLocks noChangeArrowheads="1"/>
          </p:cNvSpPr>
          <p:nvPr/>
        </p:nvSpPr>
        <p:spPr bwMode="auto">
          <a:xfrm>
            <a:off x="338455" y="3836475"/>
            <a:ext cx="3220671" cy="1589649"/>
          </a:xfrm>
          <a:prstGeom prst="rect">
            <a:avLst/>
          </a:prstGeom>
          <a:solidFill>
            <a:srgbClr val="D9EECE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177800" indent="-177800">
              <a:spcAft>
                <a:spcPts val="1000"/>
              </a:spcAft>
              <a:buSzPct val="120000"/>
              <a:buFont typeface="Arial" charset="0"/>
              <a:buChar char="•"/>
            </a:pPr>
            <a:r>
              <a:rPr lang="pt-BR" sz="1600" b="0" dirty="0">
                <a:latin typeface="Calibri" panose="020F0502020204030204" pitchFamily="34" charset="0"/>
              </a:rPr>
              <a:t>As viagens que </a:t>
            </a:r>
            <a:r>
              <a:rPr lang="pt-BR" sz="1600" b="0" dirty="0" smtClean="0">
                <a:latin typeface="Calibri" panose="020F0502020204030204" pitchFamily="34" charset="0"/>
              </a:rPr>
              <a:t>geraram </a:t>
            </a:r>
            <a:r>
              <a:rPr lang="pt-BR" sz="1600" b="0" dirty="0">
                <a:latin typeface="Calibri" panose="020F0502020204030204" pitchFamily="34" charset="0"/>
              </a:rPr>
              <a:t>as maiores receitas per capita/dia </a:t>
            </a:r>
            <a:r>
              <a:rPr lang="pt-BR" sz="1600" b="0" dirty="0" smtClean="0">
                <a:latin typeface="Calibri" panose="020F0502020204030204" pitchFamily="34" charset="0"/>
              </a:rPr>
              <a:t>foram motivadas por </a:t>
            </a:r>
            <a:r>
              <a:rPr lang="pt-BR" sz="1600" dirty="0" smtClean="0">
                <a:latin typeface="Calibri" panose="020F0502020204030204" pitchFamily="34" charset="0"/>
              </a:rPr>
              <a:t>Negócios e Eventos</a:t>
            </a:r>
            <a:r>
              <a:rPr lang="pt-BR" sz="1600" b="0" dirty="0" smtClean="0">
                <a:latin typeface="Calibri" panose="020F0502020204030204" pitchFamily="34" charset="0"/>
              </a:rPr>
              <a:t> </a:t>
            </a:r>
            <a:r>
              <a:rPr lang="pt-BR" sz="1600" b="0" dirty="0">
                <a:latin typeface="Calibri" panose="020F0502020204030204" pitchFamily="34" charset="0"/>
              </a:rPr>
              <a:t>(US$ </a:t>
            </a:r>
            <a:r>
              <a:rPr lang="pt-BR" sz="1600" b="0" dirty="0" smtClean="0">
                <a:latin typeface="Calibri" panose="020F0502020204030204" pitchFamily="34" charset="0"/>
              </a:rPr>
              <a:t>103,06 </a:t>
            </a:r>
            <a:r>
              <a:rPr lang="pt-BR" sz="1600" b="0" dirty="0">
                <a:latin typeface="Calibri" panose="020F0502020204030204" pitchFamily="34" charset="0"/>
              </a:rPr>
              <a:t>contra US$ </a:t>
            </a:r>
            <a:r>
              <a:rPr lang="pt-BR" sz="1600" b="0" dirty="0" smtClean="0">
                <a:latin typeface="Calibri" panose="020F0502020204030204" pitchFamily="34" charset="0"/>
              </a:rPr>
              <a:t>73,12 </a:t>
            </a:r>
            <a:r>
              <a:rPr lang="pt-BR" sz="1600" b="0" dirty="0">
                <a:latin typeface="Calibri" panose="020F0502020204030204" pitchFamily="34" charset="0"/>
              </a:rPr>
              <a:t>do total).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3" y="1455784"/>
            <a:ext cx="95916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575" y="3193363"/>
            <a:ext cx="5993744" cy="287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3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587375"/>
            <a:ext cx="9906000" cy="51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Objetivos</a:t>
            </a:r>
            <a:endParaRPr lang="pt-BR" sz="28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195" name="Rectangle 1"/>
          <p:cNvSpPr>
            <a:spLocks noGrp="1" noChangeArrowheads="1"/>
          </p:cNvSpPr>
          <p:nvPr>
            <p:ph idx="1"/>
          </p:nvPr>
        </p:nvSpPr>
        <p:spPr>
          <a:xfrm>
            <a:off x="428624" y="1586366"/>
            <a:ext cx="9096375" cy="3724096"/>
          </a:xfrm>
          <a:ln w="12700">
            <a:noFill/>
          </a:ln>
        </p:spPr>
        <p:txBody>
          <a:bodyPr/>
          <a:lstStyle/>
          <a:p>
            <a:pPr marL="265113" indent="-265113" algn="just" eaLnBrk="1" hangingPunct="1">
              <a:lnSpc>
                <a:spcPts val="3000"/>
              </a:lnSpc>
              <a:spcBef>
                <a:spcPts val="1500"/>
              </a:spcBef>
              <a:buSzPct val="100000"/>
              <a:buFont typeface="Arial" panose="020B0604020202020204" pitchFamily="34" charset="0"/>
              <a:buChar char="•"/>
              <a:tabLst>
                <a:tab pos="271463" algn="l"/>
                <a:tab pos="1076325" algn="l"/>
                <a:tab pos="1603375" algn="l"/>
                <a:tab pos="2130425" algn="l"/>
                <a:tab pos="2657475" algn="l"/>
                <a:tab pos="3184525" algn="l"/>
                <a:tab pos="3711575" algn="l"/>
                <a:tab pos="4238625" algn="l"/>
                <a:tab pos="4765675" algn="l"/>
                <a:tab pos="5292725" algn="l"/>
                <a:tab pos="5819775" algn="l"/>
                <a:tab pos="6346825" algn="l"/>
                <a:tab pos="6873875" algn="l"/>
                <a:tab pos="7400925" algn="l"/>
                <a:tab pos="7927975" algn="l"/>
                <a:tab pos="8455025" algn="l"/>
                <a:tab pos="8982075" algn="l"/>
                <a:tab pos="9509125" algn="l"/>
                <a:tab pos="10036175" algn="l"/>
                <a:tab pos="10563225" algn="l"/>
              </a:tabLst>
            </a:pPr>
            <a:r>
              <a:rPr lang="pt-BR" sz="2300" b="1" dirty="0">
                <a:latin typeface="Calibri" panose="020F0502020204030204" pitchFamily="34" charset="0"/>
              </a:rPr>
              <a:t>Caracterizar</a:t>
            </a:r>
            <a:r>
              <a:rPr lang="pt-BR" sz="2300" dirty="0">
                <a:latin typeface="Calibri" panose="020F0502020204030204" pitchFamily="34" charset="0"/>
              </a:rPr>
              <a:t> e identificar os consumidores do </a:t>
            </a:r>
            <a:r>
              <a:rPr lang="pt-BR" sz="2300" b="1" dirty="0">
                <a:latin typeface="Calibri" panose="020F0502020204030204" pitchFamily="34" charset="0"/>
              </a:rPr>
              <a:t>Turismo Internacional</a:t>
            </a:r>
            <a:r>
              <a:rPr lang="pt-BR" sz="2300" dirty="0">
                <a:latin typeface="Calibri" panose="020F0502020204030204" pitchFamily="34" charset="0"/>
              </a:rPr>
              <a:t> </a:t>
            </a:r>
            <a:r>
              <a:rPr lang="pt-BR" sz="2300" b="1" dirty="0">
                <a:latin typeface="Calibri" panose="020F0502020204030204" pitchFamily="34" charset="0"/>
              </a:rPr>
              <a:t>Receptivo </a:t>
            </a:r>
            <a:r>
              <a:rPr lang="pt-BR" sz="2300" dirty="0">
                <a:latin typeface="Calibri" panose="020F0502020204030204" pitchFamily="34" charset="0"/>
              </a:rPr>
              <a:t>no Brasil </a:t>
            </a:r>
            <a:r>
              <a:rPr lang="pt-BR" sz="2300" dirty="0" smtClean="0">
                <a:latin typeface="Calibri" panose="020F0502020204030204" pitchFamily="34" charset="0"/>
              </a:rPr>
              <a:t>- Perfil</a:t>
            </a:r>
            <a:r>
              <a:rPr lang="pt-BR" sz="2300" dirty="0">
                <a:latin typeface="Calibri" panose="020F0502020204030204" pitchFamily="34" charset="0"/>
              </a:rPr>
              <a:t>, Gastos, Destinos, Procedência, Motivações, Interesses, Hábitos, Opiniões, </a:t>
            </a:r>
            <a:r>
              <a:rPr lang="pt-BR" sz="2300" dirty="0" smtClean="0">
                <a:latin typeface="Calibri" panose="020F0502020204030204" pitchFamily="34" charset="0"/>
              </a:rPr>
              <a:t>etc</a:t>
            </a:r>
            <a:r>
              <a:rPr lang="pt-BR" sz="2300" dirty="0">
                <a:latin typeface="Calibri" panose="020F0502020204030204" pitchFamily="34" charset="0"/>
              </a:rPr>
              <a:t>.</a:t>
            </a:r>
          </a:p>
          <a:p>
            <a:pPr marL="265113" indent="-265113" algn="just" eaLnBrk="1" hangingPunct="1">
              <a:lnSpc>
                <a:spcPts val="3000"/>
              </a:lnSpc>
              <a:spcBef>
                <a:spcPts val="1500"/>
              </a:spcBef>
              <a:buSzPct val="100000"/>
              <a:buFont typeface="Arial" panose="020B0604020202020204" pitchFamily="34" charset="0"/>
              <a:buChar char="•"/>
              <a:tabLst>
                <a:tab pos="271463" algn="l"/>
                <a:tab pos="1076325" algn="l"/>
                <a:tab pos="1603375" algn="l"/>
                <a:tab pos="2130425" algn="l"/>
                <a:tab pos="2657475" algn="l"/>
                <a:tab pos="3184525" algn="l"/>
                <a:tab pos="3711575" algn="l"/>
                <a:tab pos="4238625" algn="l"/>
                <a:tab pos="4765675" algn="l"/>
                <a:tab pos="5292725" algn="l"/>
                <a:tab pos="5819775" algn="l"/>
                <a:tab pos="6346825" algn="l"/>
                <a:tab pos="6873875" algn="l"/>
                <a:tab pos="7400925" algn="l"/>
                <a:tab pos="7927975" algn="l"/>
                <a:tab pos="8455025" algn="l"/>
                <a:tab pos="8982075" algn="l"/>
                <a:tab pos="9509125" algn="l"/>
                <a:tab pos="10036175" algn="l"/>
                <a:tab pos="10563225" algn="l"/>
              </a:tabLst>
            </a:pPr>
            <a:r>
              <a:rPr lang="pt-BR" sz="2300" b="1" dirty="0" smtClean="0">
                <a:latin typeface="Calibri" panose="020F0502020204030204" pitchFamily="34" charset="0"/>
              </a:rPr>
              <a:t>Fortalecer </a:t>
            </a:r>
            <a:r>
              <a:rPr lang="pt-BR" sz="2300" dirty="0" smtClean="0">
                <a:latin typeface="Calibri" panose="020F0502020204030204" pitchFamily="34" charset="0"/>
              </a:rPr>
              <a:t>as bases de dados do sistema de informação e estatística de turismo com informações </a:t>
            </a:r>
            <a:r>
              <a:rPr lang="pt-BR" sz="2300" dirty="0">
                <a:latin typeface="Calibri" panose="020F0502020204030204" pitchFamily="34" charset="0"/>
              </a:rPr>
              <a:t>sobre o </a:t>
            </a:r>
            <a:r>
              <a:rPr lang="pt-BR" sz="2300" dirty="0" smtClean="0">
                <a:latin typeface="Calibri" panose="020F0502020204030204" pitchFamily="34" charset="0"/>
              </a:rPr>
              <a:t>turismo internacional receptivo.</a:t>
            </a:r>
          </a:p>
          <a:p>
            <a:pPr marL="265113" indent="-265113" algn="just" eaLnBrk="1" hangingPunct="1">
              <a:spcBef>
                <a:spcPts val="1500"/>
              </a:spcBef>
              <a:buSzPct val="100000"/>
              <a:buFont typeface="Arial" panose="020B0604020202020204" pitchFamily="34" charset="0"/>
              <a:buChar char="•"/>
              <a:tabLst>
                <a:tab pos="271463" algn="l"/>
                <a:tab pos="1076325" algn="l"/>
                <a:tab pos="1603375" algn="l"/>
                <a:tab pos="2130425" algn="l"/>
                <a:tab pos="2657475" algn="l"/>
                <a:tab pos="3184525" algn="l"/>
                <a:tab pos="3711575" algn="l"/>
                <a:tab pos="4238625" algn="l"/>
                <a:tab pos="4765675" algn="l"/>
                <a:tab pos="5292725" algn="l"/>
                <a:tab pos="5819775" algn="l"/>
                <a:tab pos="6346825" algn="l"/>
                <a:tab pos="6873875" algn="l"/>
                <a:tab pos="7400925" algn="l"/>
                <a:tab pos="7927975" algn="l"/>
                <a:tab pos="8455025" algn="l"/>
                <a:tab pos="8982075" algn="l"/>
                <a:tab pos="9509125" algn="l"/>
                <a:tab pos="10036175" algn="l"/>
                <a:tab pos="10563225" algn="l"/>
              </a:tabLst>
            </a:pPr>
            <a:r>
              <a:rPr lang="pt-BR" sz="2300" b="1" dirty="0" smtClean="0">
                <a:latin typeface="Calibri" panose="020F0502020204030204" pitchFamily="34" charset="0"/>
              </a:rPr>
              <a:t>Disponibilizar informações </a:t>
            </a:r>
            <a:r>
              <a:rPr lang="pt-BR" sz="2300" dirty="0" smtClean="0">
                <a:latin typeface="Calibri" panose="020F0502020204030204" pitchFamily="34" charset="0"/>
              </a:rPr>
              <a:t>que subsidiem a </a:t>
            </a:r>
            <a:r>
              <a:rPr lang="pt-BR" sz="2300" b="1" dirty="0" smtClean="0">
                <a:latin typeface="Calibri" panose="020F0502020204030204" pitchFamily="34" charset="0"/>
              </a:rPr>
              <a:t>tomada de decisões </a:t>
            </a:r>
            <a:r>
              <a:rPr lang="pt-BR" sz="2300" dirty="0" smtClean="0">
                <a:latin typeface="Calibri" panose="020F0502020204030204" pitchFamily="34" charset="0"/>
              </a:rPr>
              <a:t>do setor público e privado,  apoiem a definição de políticas públicas e  investimentos do setor e contribuam para o </a:t>
            </a:r>
            <a:r>
              <a:rPr lang="pt-BR" sz="2300" b="1" dirty="0" smtClean="0">
                <a:latin typeface="Calibri" panose="020F0502020204030204" pitchFamily="34" charset="0"/>
              </a:rPr>
              <a:t>monitoramento e avaliação </a:t>
            </a:r>
            <a:r>
              <a:rPr lang="pt-BR" sz="2300" dirty="0" smtClean="0">
                <a:latin typeface="Calibri" panose="020F0502020204030204" pitchFamily="34" charset="0"/>
              </a:rPr>
              <a:t>do setor de turismo.</a:t>
            </a:r>
          </a:p>
        </p:txBody>
      </p:sp>
    </p:spTree>
    <p:extLst>
      <p:ext uri="{BB962C8B-B14F-4D97-AF65-F5344CB8AC3E}">
        <p14:creationId xmlns:p14="http://schemas.microsoft.com/office/powerpoint/2010/main" val="3206695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6541477" y="1280158"/>
            <a:ext cx="2983522" cy="4851594"/>
          </a:xfrm>
          <a:solidFill>
            <a:srgbClr val="D9EECE"/>
          </a:solidFill>
          <a:ln w="12700"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371475" indent="-285750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pt-BR" sz="1600" dirty="0" smtClean="0">
                <a:latin typeface="Calibri" panose="020F0502020204030204" pitchFamily="34" charset="0"/>
              </a:rPr>
              <a:t>Considerando o acesso, as cidades de Florianópolis e Foz do Iguaçu se destacam entre as viagens a </a:t>
            </a:r>
            <a:r>
              <a:rPr lang="pt-BR" sz="1600" b="1" dirty="0" smtClean="0">
                <a:latin typeface="Calibri" panose="020F0502020204030204" pitchFamily="34" charset="0"/>
              </a:rPr>
              <a:t>lazer </a:t>
            </a:r>
            <a:r>
              <a:rPr lang="pt-BR" sz="1600" dirty="0" smtClean="0">
                <a:latin typeface="Calibri" panose="020F0502020204030204" pitchFamily="34" charset="0"/>
              </a:rPr>
              <a:t>realizadas por </a:t>
            </a:r>
            <a:r>
              <a:rPr lang="pt-BR" sz="1600" b="1" dirty="0" smtClean="0">
                <a:latin typeface="Calibri" panose="020F0502020204030204" pitchFamily="34" charset="0"/>
              </a:rPr>
              <a:t>via terrestre</a:t>
            </a:r>
            <a:r>
              <a:rPr lang="pt-BR" sz="1600" dirty="0" smtClean="0">
                <a:latin typeface="Calibri" panose="020F0502020204030204" pitchFamily="34" charset="0"/>
              </a:rPr>
              <a:t>, enquanto no Rio de Janeiro, em São Paulo e em Armação dos Búzios predominam as viagens realizadas por </a:t>
            </a:r>
            <a:r>
              <a:rPr lang="pt-BR" sz="1600" b="1" dirty="0" smtClean="0">
                <a:latin typeface="Calibri" panose="020F0502020204030204" pitchFamily="34" charset="0"/>
              </a:rPr>
              <a:t>via aérea</a:t>
            </a:r>
            <a:r>
              <a:rPr lang="pt-BR" sz="1600" dirty="0" smtClean="0">
                <a:latin typeface="Calibri" panose="020F0502020204030204" pitchFamily="34" charset="0"/>
              </a:rPr>
              <a:t>.</a:t>
            </a:r>
            <a:endParaRPr lang="pt-BR" sz="1600" dirty="0">
              <a:latin typeface="Calibri" panose="020F0502020204030204" pitchFamily="34" charset="0"/>
            </a:endParaRPr>
          </a:p>
          <a:p>
            <a:pPr marL="371475" indent="-285750">
              <a:spcBef>
                <a:spcPts val="0"/>
              </a:spcBef>
              <a:spcAft>
                <a:spcPts val="0"/>
              </a:spcAft>
              <a:buSzPct val="120000"/>
            </a:pPr>
            <a:endParaRPr lang="pt-BR" sz="1600" dirty="0">
              <a:latin typeface="Calibri" panose="020F0502020204030204" pitchFamily="34" charset="0"/>
            </a:endParaRPr>
          </a:p>
          <a:p>
            <a:pPr marL="371475" indent="-285750">
              <a:spcBef>
                <a:spcPts val="0"/>
              </a:spcBef>
              <a:spcAft>
                <a:spcPts val="0"/>
              </a:spcAft>
              <a:buSzPct val="120000"/>
            </a:pPr>
            <a:r>
              <a:rPr lang="pt-BR" sz="1600" dirty="0" smtClean="0">
                <a:latin typeface="Calibri" panose="020F0502020204030204" pitchFamily="34" charset="0"/>
              </a:rPr>
              <a:t>Com relação  às viagens motivadas por </a:t>
            </a:r>
            <a:r>
              <a:rPr lang="pt-BR" sz="1600" b="1" dirty="0" smtClean="0">
                <a:latin typeface="Calibri" panose="020F0502020204030204" pitchFamily="34" charset="0"/>
              </a:rPr>
              <a:t>negócios, congressos e eventos</a:t>
            </a:r>
            <a:r>
              <a:rPr lang="pt-BR" sz="1600" dirty="0" smtClean="0">
                <a:latin typeface="Calibri" panose="020F0502020204030204" pitchFamily="34" charset="0"/>
              </a:rPr>
              <a:t>, o acesso por </a:t>
            </a:r>
            <a:r>
              <a:rPr lang="pt-BR" sz="1600" b="1" dirty="0" smtClean="0">
                <a:latin typeface="Calibri" panose="020F0502020204030204" pitchFamily="34" charset="0"/>
              </a:rPr>
              <a:t>via aérea </a:t>
            </a:r>
            <a:r>
              <a:rPr lang="pt-BR" sz="1600" dirty="0" smtClean="0">
                <a:latin typeface="Calibri" panose="020F0502020204030204" pitchFamily="34" charset="0"/>
              </a:rPr>
              <a:t>é predominantes entre seus principais destinos.</a:t>
            </a:r>
          </a:p>
          <a:p>
            <a:pPr marL="371475" indent="-285750">
              <a:spcBef>
                <a:spcPts val="0"/>
              </a:spcBef>
              <a:spcAft>
                <a:spcPts val="0"/>
              </a:spcAft>
              <a:buSzPct val="120000"/>
            </a:pPr>
            <a:endParaRPr lang="pt-BR" sz="1600" dirty="0" smtClean="0">
              <a:latin typeface="Calibri" panose="020F0502020204030204" pitchFamily="34" charset="0"/>
            </a:endParaRPr>
          </a:p>
          <a:p>
            <a:pPr marL="85725" indent="0">
              <a:spcBef>
                <a:spcPts val="0"/>
              </a:spcBef>
              <a:spcAft>
                <a:spcPts val="0"/>
              </a:spcAft>
              <a:buSzPct val="120000"/>
              <a:buNone/>
            </a:pPr>
            <a:endParaRPr lang="pt-BR" sz="2000" dirty="0">
              <a:latin typeface="Calibri" panose="020F0502020204030204" pitchFamily="34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654050"/>
            <a:ext cx="9906000" cy="4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3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Destinos mais visitados: </a:t>
            </a:r>
            <a:r>
              <a:rPr lang="pt-BR" sz="2300" i="1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Via de acesso</a:t>
            </a:r>
            <a:endParaRPr lang="pt-BR" sz="2300" i="1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61" y="1059440"/>
            <a:ext cx="4950087" cy="2484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661" y="3635937"/>
            <a:ext cx="4950087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67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0" y="706438"/>
            <a:ext cx="9906000" cy="353943"/>
          </a:xfrm>
        </p:spPr>
        <p:txBody>
          <a:bodyPr/>
          <a:lstStyle/>
          <a:p>
            <a:pPr algn="ctr"/>
            <a:r>
              <a:rPr lang="pt-BR" sz="230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Gastos per capita/dia dos turistas, por Motivo da Viagem</a:t>
            </a:r>
          </a:p>
        </p:txBody>
      </p:sp>
      <p:sp>
        <p:nvSpPr>
          <p:cNvPr id="29700" name="CaixaDeTexto 2"/>
          <p:cNvSpPr txBox="1">
            <a:spLocks noChangeArrowheads="1"/>
          </p:cNvSpPr>
          <p:nvPr/>
        </p:nvSpPr>
        <p:spPr bwMode="auto">
          <a:xfrm>
            <a:off x="338455" y="3836475"/>
            <a:ext cx="3220671" cy="1589649"/>
          </a:xfrm>
          <a:prstGeom prst="rect">
            <a:avLst/>
          </a:prstGeom>
          <a:solidFill>
            <a:srgbClr val="D9EECE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177800" indent="-177800">
              <a:spcAft>
                <a:spcPts val="1000"/>
              </a:spcAft>
              <a:buSzPct val="120000"/>
              <a:buFont typeface="Arial" charset="0"/>
              <a:buChar char="•"/>
            </a:pPr>
            <a:r>
              <a:rPr lang="pt-BR" sz="1600" b="0" dirty="0">
                <a:latin typeface="Calibri" panose="020F0502020204030204" pitchFamily="34" charset="0"/>
              </a:rPr>
              <a:t>As viagens que </a:t>
            </a:r>
            <a:r>
              <a:rPr lang="pt-BR" sz="1600" b="0" dirty="0" smtClean="0">
                <a:latin typeface="Calibri" panose="020F0502020204030204" pitchFamily="34" charset="0"/>
              </a:rPr>
              <a:t>geraram </a:t>
            </a:r>
            <a:r>
              <a:rPr lang="pt-BR" sz="1600" b="0" dirty="0">
                <a:latin typeface="Calibri" panose="020F0502020204030204" pitchFamily="34" charset="0"/>
              </a:rPr>
              <a:t>as maiores receitas per capita/dia </a:t>
            </a:r>
            <a:r>
              <a:rPr lang="pt-BR" sz="1600" b="0" dirty="0" smtClean="0">
                <a:latin typeface="Calibri" panose="020F0502020204030204" pitchFamily="34" charset="0"/>
              </a:rPr>
              <a:t>foram motivadas por </a:t>
            </a:r>
            <a:r>
              <a:rPr lang="pt-BR" sz="1600" dirty="0" smtClean="0">
                <a:latin typeface="Calibri" panose="020F0502020204030204" pitchFamily="34" charset="0"/>
              </a:rPr>
              <a:t>Negócios e Eventos</a:t>
            </a:r>
            <a:r>
              <a:rPr lang="pt-BR" sz="1600" b="0" dirty="0" smtClean="0">
                <a:latin typeface="Calibri" panose="020F0502020204030204" pitchFamily="34" charset="0"/>
              </a:rPr>
              <a:t> </a:t>
            </a:r>
            <a:r>
              <a:rPr lang="pt-BR" sz="1600" b="0" dirty="0">
                <a:latin typeface="Calibri" panose="020F0502020204030204" pitchFamily="34" charset="0"/>
              </a:rPr>
              <a:t>(US$ </a:t>
            </a:r>
            <a:r>
              <a:rPr lang="pt-BR" sz="1600" b="0" dirty="0" smtClean="0">
                <a:latin typeface="Calibri" panose="020F0502020204030204" pitchFamily="34" charset="0"/>
              </a:rPr>
              <a:t>103,06 </a:t>
            </a:r>
            <a:r>
              <a:rPr lang="pt-BR" sz="1600" b="0" dirty="0">
                <a:latin typeface="Calibri" panose="020F0502020204030204" pitchFamily="34" charset="0"/>
              </a:rPr>
              <a:t>contra US$ </a:t>
            </a:r>
            <a:r>
              <a:rPr lang="pt-BR" sz="1600" b="0" dirty="0" smtClean="0">
                <a:latin typeface="Calibri" panose="020F0502020204030204" pitchFamily="34" charset="0"/>
              </a:rPr>
              <a:t>73,12 </a:t>
            </a:r>
            <a:r>
              <a:rPr lang="pt-BR" sz="1600" b="0" dirty="0">
                <a:latin typeface="Calibri" panose="020F0502020204030204" pitchFamily="34" charset="0"/>
              </a:rPr>
              <a:t>do total).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3" y="1455784"/>
            <a:ext cx="95916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575" y="3193363"/>
            <a:ext cx="5993744" cy="287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1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0" y="706438"/>
            <a:ext cx="9906000" cy="353943"/>
          </a:xfrm>
        </p:spPr>
        <p:txBody>
          <a:bodyPr/>
          <a:lstStyle/>
          <a:p>
            <a:pPr algn="ctr"/>
            <a:r>
              <a:rPr lang="pt-BR" sz="230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Gastos  per capita dos turistas, por Motivo da Viagem</a:t>
            </a:r>
          </a:p>
        </p:txBody>
      </p:sp>
      <p:sp>
        <p:nvSpPr>
          <p:cNvPr id="29700" name="CaixaDeTexto 2"/>
          <p:cNvSpPr txBox="1">
            <a:spLocks noChangeArrowheads="1"/>
          </p:cNvSpPr>
          <p:nvPr/>
        </p:nvSpPr>
        <p:spPr bwMode="auto">
          <a:xfrm>
            <a:off x="395168" y="3481756"/>
            <a:ext cx="2770063" cy="2103120"/>
          </a:xfrm>
          <a:prstGeom prst="rect">
            <a:avLst/>
          </a:prstGeom>
          <a:solidFill>
            <a:srgbClr val="D9EECE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177800" indent="-177800">
              <a:spcAft>
                <a:spcPts val="1000"/>
              </a:spcAft>
              <a:buSzPct val="120000"/>
              <a:buFont typeface="Arial" charset="0"/>
              <a:buChar char="•"/>
            </a:pPr>
            <a:r>
              <a:rPr lang="pt-BR" sz="1600" b="0" dirty="0">
                <a:latin typeface="Calibri" panose="020F0502020204030204" pitchFamily="34" charset="0"/>
              </a:rPr>
              <a:t>Em termos per capita, considerando a permanência, as viagens de </a:t>
            </a:r>
            <a:r>
              <a:rPr lang="pt-BR" sz="1600" dirty="0">
                <a:latin typeface="Calibri" panose="020F0502020204030204" pitchFamily="34" charset="0"/>
              </a:rPr>
              <a:t>Negócios e Eventos</a:t>
            </a:r>
            <a:r>
              <a:rPr lang="pt-BR" sz="1600" b="0" dirty="0">
                <a:latin typeface="Calibri" panose="020F0502020204030204" pitchFamily="34" charset="0"/>
              </a:rPr>
              <a:t> continuam na liderança (US$ </a:t>
            </a:r>
            <a:r>
              <a:rPr lang="pt-BR" sz="1600" b="0" dirty="0" smtClean="0">
                <a:latin typeface="Calibri" panose="020F0502020204030204" pitchFamily="34" charset="0"/>
              </a:rPr>
              <a:t>1.618,04), superando o total </a:t>
            </a:r>
            <a:r>
              <a:rPr lang="pt-BR" sz="1600" b="0" dirty="0">
                <a:latin typeface="Calibri" panose="020F0502020204030204" pitchFamily="34" charset="0"/>
              </a:rPr>
              <a:t>médio de US$ </a:t>
            </a:r>
            <a:r>
              <a:rPr lang="pt-BR" sz="1600" b="0" dirty="0" smtClean="0">
                <a:latin typeface="Calibri" panose="020F0502020204030204" pitchFamily="34" charset="0"/>
              </a:rPr>
              <a:t>1.294,22. </a:t>
            </a:r>
            <a:endParaRPr lang="pt-BR" sz="1600" b="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3" y="1455784"/>
            <a:ext cx="95916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23" y="3123029"/>
            <a:ext cx="6091995" cy="295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0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671513"/>
            <a:ext cx="9906000" cy="4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3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Gasto (US$) e Permanência (dias), por Continente</a:t>
            </a:r>
            <a:endParaRPr lang="pt-BR" sz="23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0723" name="CaixaDeTexto 1"/>
          <p:cNvSpPr txBox="1">
            <a:spLocks noChangeArrowheads="1"/>
          </p:cNvSpPr>
          <p:nvPr/>
        </p:nvSpPr>
        <p:spPr bwMode="auto">
          <a:xfrm>
            <a:off x="5020247" y="4304714"/>
            <a:ext cx="4695825" cy="1765677"/>
          </a:xfrm>
          <a:prstGeom prst="rect">
            <a:avLst/>
          </a:prstGeom>
          <a:solidFill>
            <a:srgbClr val="D9EECE"/>
          </a:solidFill>
          <a:ln w="127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pt-BR" sz="1600" b="0" dirty="0" smtClean="0">
              <a:latin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b="0" dirty="0" smtClean="0">
                <a:latin typeface="Calibri" panose="020F0502020204030204" pitchFamily="34" charset="0"/>
              </a:rPr>
              <a:t>Embora tenham gastos </a:t>
            </a:r>
            <a:r>
              <a:rPr lang="pt-BR" sz="1600" b="0" i="1" dirty="0" smtClean="0">
                <a:latin typeface="Calibri" panose="020F0502020204030204" pitchFamily="34" charset="0"/>
              </a:rPr>
              <a:t>per capita </a:t>
            </a:r>
            <a:r>
              <a:rPr lang="pt-BR" sz="1600" b="0" dirty="0" smtClean="0">
                <a:latin typeface="Calibri" panose="020F0502020204030204" pitchFamily="34" charset="0"/>
              </a:rPr>
              <a:t>diários similares, os </a:t>
            </a:r>
            <a:r>
              <a:rPr lang="pt-BR" sz="1600" b="0" dirty="0">
                <a:latin typeface="Calibri" panose="020F0502020204030204" pitchFamily="34" charset="0"/>
              </a:rPr>
              <a:t>turistas da </a:t>
            </a:r>
            <a:r>
              <a:rPr lang="pt-BR" sz="1600" dirty="0">
                <a:latin typeface="Calibri" panose="020F0502020204030204" pitchFamily="34" charset="0"/>
              </a:rPr>
              <a:t>Europa</a:t>
            </a:r>
            <a:r>
              <a:rPr lang="pt-BR" sz="1600" b="0" dirty="0" smtClean="0">
                <a:latin typeface="Calibri" panose="020F0502020204030204" pitchFamily="34" charset="0"/>
              </a:rPr>
              <a:t> </a:t>
            </a:r>
            <a:r>
              <a:rPr lang="pt-BR" sz="1600" dirty="0">
                <a:latin typeface="Calibri" panose="020F0502020204030204" pitchFamily="34" charset="0"/>
              </a:rPr>
              <a:t>p</a:t>
            </a:r>
            <a:r>
              <a:rPr lang="pt-BR" sz="1600" dirty="0" smtClean="0">
                <a:latin typeface="Calibri" panose="020F0502020204030204" pitchFamily="34" charset="0"/>
              </a:rPr>
              <a:t>ermanecem </a:t>
            </a:r>
            <a:r>
              <a:rPr lang="pt-BR" sz="1600" b="0" dirty="0" smtClean="0">
                <a:latin typeface="Calibri" panose="020F0502020204030204" pitchFamily="34" charset="0"/>
              </a:rPr>
              <a:t>no </a:t>
            </a:r>
            <a:r>
              <a:rPr lang="pt-BR" sz="1600" b="0" dirty="0">
                <a:latin typeface="Calibri" panose="020F0502020204030204" pitchFamily="34" charset="0"/>
              </a:rPr>
              <a:t>Brasil </a:t>
            </a:r>
            <a:r>
              <a:rPr lang="pt-BR" sz="1600" dirty="0" smtClean="0">
                <a:latin typeface="Calibri" panose="020F0502020204030204" pitchFamily="34" charset="0"/>
              </a:rPr>
              <a:t>cerca de 2 </a:t>
            </a:r>
            <a:r>
              <a:rPr lang="pt-BR" sz="1600" dirty="0">
                <a:latin typeface="Calibri" panose="020F0502020204030204" pitchFamily="34" charset="0"/>
              </a:rPr>
              <a:t>vezes mais </a:t>
            </a:r>
            <a:r>
              <a:rPr lang="pt-BR" sz="1600" b="0" dirty="0">
                <a:latin typeface="Calibri" panose="020F0502020204030204" pitchFamily="34" charset="0"/>
              </a:rPr>
              <a:t>do que os da </a:t>
            </a:r>
            <a:r>
              <a:rPr lang="pt-BR" sz="1600" dirty="0">
                <a:latin typeface="Calibri" panose="020F0502020204030204" pitchFamily="34" charset="0"/>
              </a:rPr>
              <a:t>América do </a:t>
            </a:r>
            <a:r>
              <a:rPr lang="pt-BR" sz="1600" dirty="0" smtClean="0">
                <a:latin typeface="Calibri" panose="020F0502020204030204" pitchFamily="34" charset="0"/>
              </a:rPr>
              <a:t>Sul</a:t>
            </a:r>
            <a:r>
              <a:rPr lang="pt-BR" sz="1600" b="0" dirty="0" smtClean="0">
                <a:latin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t-BR" sz="2000" b="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8" y="1270310"/>
            <a:ext cx="4737485" cy="184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8" y="3306982"/>
            <a:ext cx="4737485" cy="276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7" y="1270310"/>
            <a:ext cx="4695825" cy="288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658813"/>
            <a:ext cx="9906000" cy="4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3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Gasto </a:t>
            </a:r>
            <a:r>
              <a:rPr lang="pt-BR" sz="2300" i="1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per capita (US$)</a:t>
            </a:r>
            <a:r>
              <a:rPr lang="pt-BR" sz="23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 no Brasil, por País de Residência</a:t>
            </a:r>
            <a:endParaRPr lang="pt-BR" sz="23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3797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6328229" y="1342687"/>
            <a:ext cx="3406614" cy="2779244"/>
          </a:xfrm>
          <a:solidFill>
            <a:srgbClr val="D9EECE"/>
          </a:solidFill>
          <a:ln w="12700">
            <a:noFill/>
          </a:ln>
        </p:spPr>
        <p:txBody>
          <a:bodyPr lIns="36000" tIns="36000" rIns="36000" bIns="36000" anchor="ctr"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500" dirty="0" smtClean="0">
                <a:latin typeface="Calibri" panose="020F0502020204030204" pitchFamily="34" charset="0"/>
              </a:rPr>
              <a:t>Os turistas </a:t>
            </a:r>
            <a:r>
              <a:rPr lang="pt-BR" sz="1500" dirty="0">
                <a:latin typeface="Calibri" panose="020F0502020204030204" pitchFamily="34" charset="0"/>
              </a:rPr>
              <a:t>provenientes </a:t>
            </a:r>
            <a:r>
              <a:rPr lang="pt-BR" sz="1500" dirty="0" smtClean="0">
                <a:latin typeface="Calibri" panose="020F0502020204030204" pitchFamily="34" charset="0"/>
              </a:rPr>
              <a:t>dos </a:t>
            </a:r>
            <a:r>
              <a:rPr lang="pt-BR" sz="1500" dirty="0">
                <a:latin typeface="Calibri" panose="020F0502020204030204" pitchFamily="34" charset="0"/>
              </a:rPr>
              <a:t>países europeus e Estados </a:t>
            </a:r>
            <a:r>
              <a:rPr lang="pt-BR" sz="1500" dirty="0" smtClean="0">
                <a:latin typeface="Calibri" panose="020F0502020204030204" pitchFamily="34" charset="0"/>
              </a:rPr>
              <a:t>Unidos</a:t>
            </a:r>
            <a:r>
              <a:rPr lang="pt-BR" sz="1500" b="1" dirty="0" smtClean="0">
                <a:latin typeface="Calibri" panose="020F0502020204030204" pitchFamily="34" charset="0"/>
              </a:rPr>
              <a:t> </a:t>
            </a:r>
            <a:r>
              <a:rPr lang="pt-BR" sz="1500" b="1" dirty="0">
                <a:latin typeface="Calibri" panose="020F0502020204030204" pitchFamily="34" charset="0"/>
              </a:rPr>
              <a:t>gastam</a:t>
            </a:r>
            <a:r>
              <a:rPr lang="pt-BR" sz="1500" dirty="0">
                <a:latin typeface="Calibri" panose="020F0502020204030204" pitchFamily="34" charset="0"/>
              </a:rPr>
              <a:t> </a:t>
            </a:r>
            <a:r>
              <a:rPr lang="pt-BR" sz="1500" b="1" i="1" dirty="0">
                <a:latin typeface="Calibri" panose="020F0502020204030204" pitchFamily="34" charset="0"/>
              </a:rPr>
              <a:t>per </a:t>
            </a:r>
            <a:r>
              <a:rPr lang="pt-BR" sz="1500" b="1" i="1" dirty="0" smtClean="0">
                <a:latin typeface="Calibri" panose="020F0502020204030204" pitchFamily="34" charset="0"/>
              </a:rPr>
              <a:t>capita, </a:t>
            </a:r>
            <a:r>
              <a:rPr lang="pt-BR" sz="1500" dirty="0">
                <a:latin typeface="Calibri" panose="020F0502020204030204" pitchFamily="34" charset="0"/>
              </a:rPr>
              <a:t>em </a:t>
            </a:r>
            <a:r>
              <a:rPr lang="pt-BR" sz="1500" dirty="0" smtClean="0">
                <a:latin typeface="Calibri" panose="020F0502020204030204" pitchFamily="34" charset="0"/>
              </a:rPr>
              <a:t>média, </a:t>
            </a:r>
            <a:r>
              <a:rPr lang="pt-BR" sz="1500" b="1" dirty="0">
                <a:latin typeface="Calibri" panose="020F0502020204030204" pitchFamily="34" charset="0"/>
              </a:rPr>
              <a:t>mais que o </a:t>
            </a:r>
            <a:r>
              <a:rPr lang="pt-BR" sz="1500" b="1" dirty="0" smtClean="0">
                <a:latin typeface="Calibri" panose="020F0502020204030204" pitchFamily="34" charset="0"/>
              </a:rPr>
              <a:t>dobro </a:t>
            </a:r>
            <a:r>
              <a:rPr lang="pt-BR" sz="1500" dirty="0" smtClean="0">
                <a:latin typeface="Calibri" panose="020F0502020204030204" pitchFamily="34" charset="0"/>
              </a:rPr>
              <a:t>que </a:t>
            </a:r>
            <a:r>
              <a:rPr lang="pt-BR" sz="1500" dirty="0">
                <a:latin typeface="Calibri" panose="020F0502020204030204" pitchFamily="34" charset="0"/>
              </a:rPr>
              <a:t>os provenientes da </a:t>
            </a:r>
            <a:r>
              <a:rPr lang="pt-BR" sz="1500" b="1" dirty="0">
                <a:latin typeface="Calibri" panose="020F0502020204030204" pitchFamily="34" charset="0"/>
              </a:rPr>
              <a:t>América do Sul</a:t>
            </a:r>
            <a:r>
              <a:rPr lang="pt-BR" sz="1500" dirty="0" smtClean="0">
                <a:latin typeface="Calibri" panose="020F0502020204030204" pitchFamily="34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t-BR" sz="1500" dirty="0" smtClean="0">
                <a:latin typeface="Calibri" panose="020F0502020204030204" pitchFamily="34" charset="0"/>
              </a:rPr>
              <a:t>Viagem em </a:t>
            </a:r>
            <a:r>
              <a:rPr lang="pt-BR" sz="1500" b="1" dirty="0" smtClean="0">
                <a:latin typeface="Calibri" panose="020F0502020204030204" pitchFamily="34" charset="0"/>
              </a:rPr>
              <a:t>grupos menores </a:t>
            </a:r>
            <a:r>
              <a:rPr lang="pt-BR" sz="1500" dirty="0" smtClean="0">
                <a:latin typeface="Calibri" panose="020F0502020204030204" pitchFamily="34" charset="0"/>
              </a:rPr>
              <a:t>e um </a:t>
            </a:r>
            <a:r>
              <a:rPr lang="pt-BR" sz="1500" b="1" dirty="0" smtClean="0">
                <a:latin typeface="Calibri" panose="020F0502020204030204" pitchFamily="34" charset="0"/>
              </a:rPr>
              <a:t>maior tempo de permanência  média </a:t>
            </a:r>
            <a:r>
              <a:rPr lang="pt-BR" sz="1500" dirty="0" smtClean="0">
                <a:latin typeface="Calibri" panose="020F0502020204030204" pitchFamily="34" charset="0"/>
              </a:rPr>
              <a:t>explicam o posição desses grupos. Os altos custos fixos de deslocamentos ocasionados pelas maiores distâncias são otimizados pelo prolongamento da permanência.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342687"/>
            <a:ext cx="6036945" cy="279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0" y="4186491"/>
            <a:ext cx="8370660" cy="20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-5080" y="669606"/>
            <a:ext cx="9905999" cy="43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300" dirty="0" smtClean="0">
                <a:latin typeface="Calibri" panose="020F0502020204030204" pitchFamily="34" charset="0"/>
                <a:cs typeface="Arial" pitchFamily="34" charset="0"/>
              </a:rPr>
              <a:t>Permanência Média, por País de Residência</a:t>
            </a:r>
            <a:endParaRPr lang="pt-BR" sz="23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2771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6443003" y="1420837"/>
            <a:ext cx="3118187" cy="2386210"/>
          </a:xfrm>
          <a:solidFill>
            <a:srgbClr val="D9EECE"/>
          </a:solidFill>
          <a:ln w="12700"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177800" indent="0">
              <a:spcAft>
                <a:spcPts val="1200"/>
              </a:spcAft>
              <a:buFontTx/>
              <a:buNone/>
            </a:pPr>
            <a:r>
              <a:rPr lang="pt-BR" sz="1600" dirty="0" smtClean="0">
                <a:latin typeface="Calibri" panose="020F0502020204030204" pitchFamily="34" charset="0"/>
              </a:rPr>
              <a:t>Os turistas provenientes de </a:t>
            </a:r>
            <a:r>
              <a:rPr lang="pt-BR" sz="1600" b="1" dirty="0" smtClean="0">
                <a:latin typeface="Calibri" panose="020F0502020204030204" pitchFamily="34" charset="0"/>
              </a:rPr>
              <a:t>Europa e Estados Unidos </a:t>
            </a:r>
            <a:r>
              <a:rPr lang="pt-BR" sz="1600" dirty="0" smtClean="0">
                <a:latin typeface="Calibri" panose="020F0502020204030204" pitchFamily="34" charset="0"/>
              </a:rPr>
              <a:t>ficam </a:t>
            </a:r>
            <a:r>
              <a:rPr lang="pt-BR" sz="1600" b="1" dirty="0" smtClean="0">
                <a:latin typeface="Calibri" panose="020F0502020204030204" pitchFamily="34" charset="0"/>
              </a:rPr>
              <a:t>duas vezes mais </a:t>
            </a:r>
            <a:r>
              <a:rPr lang="pt-BR" sz="1600" dirty="0" smtClean="0">
                <a:latin typeface="Calibri" panose="020F0502020204030204" pitchFamily="34" charset="0"/>
              </a:rPr>
              <a:t>do que os visitantes da </a:t>
            </a:r>
            <a:r>
              <a:rPr lang="pt-BR" sz="1600" b="1" dirty="0" smtClean="0">
                <a:latin typeface="Calibri" panose="020F0502020204030204" pitchFamily="34" charset="0"/>
              </a:rPr>
              <a:t>América do Sul.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6" y="1311855"/>
            <a:ext cx="5891160" cy="258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60" y="4062807"/>
            <a:ext cx="8247537" cy="227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668338"/>
            <a:ext cx="9906000" cy="4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3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Gasto </a:t>
            </a:r>
            <a:r>
              <a:rPr lang="pt-BR" sz="2300" i="1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per capita </a:t>
            </a:r>
            <a:r>
              <a:rPr lang="pt-BR" sz="23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no Brasil, por Tipo de Hospedagem</a:t>
            </a:r>
            <a:endParaRPr lang="pt-BR" sz="23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3795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308562" y="4905830"/>
            <a:ext cx="9384078" cy="1197784"/>
          </a:xfrm>
          <a:solidFill>
            <a:srgbClr val="D9EECE"/>
          </a:solidFill>
          <a:ln w="12700">
            <a:noFill/>
          </a:ln>
        </p:spPr>
        <p:txBody>
          <a:bodyPr lIns="36000" tIns="36000" rIns="36000" bIns="36000">
            <a:noAutofit/>
          </a:bodyPr>
          <a:lstStyle/>
          <a:p>
            <a:pPr marL="180975" indent="-180975">
              <a:spcAft>
                <a:spcPts val="800"/>
              </a:spcAft>
              <a:buSzPct val="120000"/>
            </a:pPr>
            <a:r>
              <a:rPr lang="pt-BR" sz="1600" dirty="0">
                <a:latin typeface="Calibri" panose="020F0502020204030204" pitchFamily="34" charset="0"/>
              </a:rPr>
              <a:t>Os </a:t>
            </a:r>
            <a:r>
              <a:rPr lang="pt-BR" sz="1600" dirty="0" smtClean="0">
                <a:latin typeface="Calibri" panose="020F0502020204030204" pitchFamily="34" charset="0"/>
              </a:rPr>
              <a:t>turistas que se hospedam </a:t>
            </a:r>
            <a:r>
              <a:rPr lang="pt-BR" sz="1600" dirty="0">
                <a:latin typeface="Calibri" panose="020F0502020204030204" pitchFamily="34" charset="0"/>
              </a:rPr>
              <a:t>em </a:t>
            </a:r>
            <a:r>
              <a:rPr lang="pt-BR" sz="1600" b="1" dirty="0">
                <a:latin typeface="Calibri" panose="020F0502020204030204" pitchFamily="34" charset="0"/>
              </a:rPr>
              <a:t>Hotéis/Pousadas</a:t>
            </a:r>
            <a:r>
              <a:rPr lang="pt-BR" sz="1600" dirty="0">
                <a:latin typeface="Calibri" panose="020F0502020204030204" pitchFamily="34" charset="0"/>
              </a:rPr>
              <a:t> realizam </a:t>
            </a:r>
            <a:r>
              <a:rPr lang="pt-BR" sz="1600" b="1" dirty="0">
                <a:latin typeface="Calibri" panose="020F0502020204030204" pitchFamily="34" charset="0"/>
              </a:rPr>
              <a:t>Gastos per capita </a:t>
            </a:r>
            <a:r>
              <a:rPr lang="pt-BR" sz="1600" dirty="0">
                <a:latin typeface="Calibri" panose="020F0502020204030204" pitchFamily="34" charset="0"/>
              </a:rPr>
              <a:t>(US$ </a:t>
            </a:r>
            <a:r>
              <a:rPr lang="pt-BR" sz="1600" dirty="0" smtClean="0">
                <a:latin typeface="Calibri" panose="020F0502020204030204" pitchFamily="34" charset="0"/>
              </a:rPr>
              <a:t>1.317,84) </a:t>
            </a:r>
            <a:r>
              <a:rPr lang="pt-BR" sz="1600" b="1" u="sng" dirty="0">
                <a:latin typeface="Calibri" panose="020F0502020204030204" pitchFamily="34" charset="0"/>
              </a:rPr>
              <a:t>próximos </a:t>
            </a:r>
            <a:r>
              <a:rPr lang="pt-BR" sz="1600" dirty="0">
                <a:latin typeface="Calibri" panose="020F0502020204030204" pitchFamily="34" charset="0"/>
              </a:rPr>
              <a:t>aos que se hospedam em </a:t>
            </a:r>
            <a:r>
              <a:rPr lang="pt-BR" sz="1600" b="1" dirty="0" smtClean="0">
                <a:latin typeface="Calibri" panose="020F0502020204030204" pitchFamily="34" charset="0"/>
              </a:rPr>
              <a:t>Casa alugada</a:t>
            </a:r>
            <a:r>
              <a:rPr lang="pt-BR" sz="1600" dirty="0" smtClean="0">
                <a:latin typeface="Calibri" panose="020F0502020204030204" pitchFamily="34" charset="0"/>
              </a:rPr>
              <a:t> </a:t>
            </a:r>
            <a:r>
              <a:rPr lang="pt-BR" sz="1600" dirty="0">
                <a:latin typeface="Calibri" panose="020F0502020204030204" pitchFamily="34" charset="0"/>
              </a:rPr>
              <a:t>(US$ </a:t>
            </a:r>
            <a:r>
              <a:rPr lang="pt-BR" sz="1600" dirty="0" smtClean="0">
                <a:latin typeface="Calibri" panose="020F0502020204030204" pitchFamily="34" charset="0"/>
              </a:rPr>
              <a:t>1.350,00) </a:t>
            </a:r>
            <a:r>
              <a:rPr lang="pt-BR" sz="1600" dirty="0">
                <a:latin typeface="Calibri" panose="020F0502020204030204" pitchFamily="34" charset="0"/>
              </a:rPr>
              <a:t>e </a:t>
            </a:r>
            <a:r>
              <a:rPr lang="pt-BR" sz="1600" b="1" u="sng" dirty="0">
                <a:latin typeface="Calibri" panose="020F0502020204030204" pitchFamily="34" charset="0"/>
              </a:rPr>
              <a:t>inferiores</a:t>
            </a:r>
            <a:r>
              <a:rPr lang="pt-BR" sz="1600" dirty="0">
                <a:latin typeface="Calibri" panose="020F0502020204030204" pitchFamily="34" charset="0"/>
              </a:rPr>
              <a:t> aos que utilizam </a:t>
            </a:r>
            <a:r>
              <a:rPr lang="pt-BR" sz="1600" b="1" dirty="0">
                <a:latin typeface="Calibri" panose="020F0502020204030204" pitchFamily="34" charset="0"/>
              </a:rPr>
              <a:t>Casa Própria </a:t>
            </a:r>
            <a:r>
              <a:rPr lang="pt-BR" sz="1600" dirty="0">
                <a:latin typeface="Calibri" panose="020F0502020204030204" pitchFamily="34" charset="0"/>
              </a:rPr>
              <a:t>(US$ </a:t>
            </a:r>
            <a:r>
              <a:rPr lang="pt-BR" sz="1600" dirty="0" smtClean="0">
                <a:latin typeface="Calibri" panose="020F0502020204030204" pitchFamily="34" charset="0"/>
              </a:rPr>
              <a:t>1.881,63), </a:t>
            </a:r>
            <a:r>
              <a:rPr lang="pt-BR" sz="1600" dirty="0">
                <a:latin typeface="Calibri" panose="020F0502020204030204" pitchFamily="34" charset="0"/>
              </a:rPr>
              <a:t>por permanecerem </a:t>
            </a:r>
            <a:r>
              <a:rPr lang="pt-BR" sz="1600" b="1" dirty="0">
                <a:latin typeface="Calibri" panose="020F0502020204030204" pitchFamily="34" charset="0"/>
              </a:rPr>
              <a:t>menos dias</a:t>
            </a:r>
            <a:r>
              <a:rPr lang="pt-BR" sz="1600" dirty="0">
                <a:latin typeface="Calibri" panose="020F0502020204030204" pitchFamily="34" charset="0"/>
              </a:rPr>
              <a:t>. </a:t>
            </a:r>
            <a:r>
              <a:rPr lang="pt-BR" sz="1600" dirty="0" smtClean="0">
                <a:latin typeface="Calibri" panose="020F0502020204030204" pitchFamily="34" charset="0"/>
              </a:rPr>
              <a:t>No entanto, quando </a:t>
            </a:r>
            <a:r>
              <a:rPr lang="pt-BR" sz="1600" dirty="0">
                <a:latin typeface="Calibri" panose="020F0502020204030204" pitchFamily="34" charset="0"/>
              </a:rPr>
              <a:t>se avalia em </a:t>
            </a:r>
            <a:r>
              <a:rPr lang="pt-BR" sz="1600" b="1" dirty="0">
                <a:latin typeface="Calibri" panose="020F0502020204030204" pitchFamily="34" charset="0"/>
              </a:rPr>
              <a:t>Gastos </a:t>
            </a:r>
            <a:r>
              <a:rPr lang="pt-BR" sz="1600" b="1" i="1" dirty="0">
                <a:latin typeface="Calibri" panose="020F0502020204030204" pitchFamily="34" charset="0"/>
              </a:rPr>
              <a:t>per capita</a:t>
            </a:r>
            <a:r>
              <a:rPr lang="pt-BR" sz="1600" b="1" dirty="0">
                <a:latin typeface="Calibri" panose="020F0502020204030204" pitchFamily="34" charset="0"/>
              </a:rPr>
              <a:t>/dia</a:t>
            </a:r>
            <a:r>
              <a:rPr lang="pt-BR" sz="1600" dirty="0">
                <a:latin typeface="Calibri" panose="020F0502020204030204" pitchFamily="34" charset="0"/>
              </a:rPr>
              <a:t>, </a:t>
            </a:r>
            <a:r>
              <a:rPr lang="pt-BR" sz="1600" b="1" dirty="0">
                <a:latin typeface="Calibri" panose="020F0502020204030204" pitchFamily="34" charset="0"/>
              </a:rPr>
              <a:t>Hotéis/Pousadas</a:t>
            </a:r>
            <a:r>
              <a:rPr lang="pt-BR" sz="1600" dirty="0">
                <a:latin typeface="Calibri" panose="020F0502020204030204" pitchFamily="34" charset="0"/>
              </a:rPr>
              <a:t> registram quase o </a:t>
            </a:r>
            <a:r>
              <a:rPr lang="pt-BR" sz="1600" b="1" u="sng" dirty="0">
                <a:latin typeface="Calibri" panose="020F0502020204030204" pitchFamily="34" charset="0"/>
              </a:rPr>
              <a:t>dobro</a:t>
            </a:r>
            <a:r>
              <a:rPr lang="pt-BR" sz="1600" dirty="0">
                <a:latin typeface="Calibri" panose="020F0502020204030204" pitchFamily="34" charset="0"/>
              </a:rPr>
              <a:t> dos demais.</a:t>
            </a:r>
          </a:p>
          <a:p>
            <a:pPr marL="180975" indent="-180975">
              <a:spcAft>
                <a:spcPts val="800"/>
              </a:spcAft>
              <a:buSzPct val="120000"/>
            </a:pPr>
            <a:endParaRPr lang="pt-BR" sz="1600" dirty="0">
              <a:latin typeface="Calibri" panose="020F05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8" y="1220653"/>
            <a:ext cx="8820924" cy="350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669925"/>
            <a:ext cx="9906000" cy="4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3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Gasto </a:t>
            </a:r>
            <a:r>
              <a:rPr lang="pt-BR" sz="2300" i="1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per capita </a:t>
            </a:r>
            <a:r>
              <a:rPr lang="pt-BR" sz="23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no Brasil, por Tipo de Hospedagem</a:t>
            </a:r>
            <a:endParaRPr lang="pt-BR" sz="23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81" y="1410532"/>
            <a:ext cx="6945073" cy="243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49" y="3875316"/>
            <a:ext cx="6931005" cy="239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584200"/>
            <a:ext cx="9906000" cy="51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Utilização de Agência de Viagem</a:t>
            </a:r>
            <a:endParaRPr lang="pt-BR" sz="28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6867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6400800" y="1629745"/>
            <a:ext cx="3124201" cy="4306837"/>
          </a:xfrm>
          <a:solidFill>
            <a:srgbClr val="D9EECE"/>
          </a:solidFill>
          <a:ln w="12700"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180975" indent="-180975">
              <a:spcBef>
                <a:spcPts val="600"/>
              </a:spcBef>
              <a:spcAft>
                <a:spcPts val="1200"/>
              </a:spcAft>
            </a:pPr>
            <a:r>
              <a:rPr lang="pt-BR" sz="1600" dirty="0" smtClean="0">
                <a:latin typeface="Calibri" panose="020F0502020204030204" pitchFamily="34" charset="0"/>
              </a:rPr>
              <a:t>A </a:t>
            </a:r>
            <a:r>
              <a:rPr lang="pt-BR" sz="1600" b="1" dirty="0" smtClean="0">
                <a:latin typeface="Calibri" panose="020F0502020204030204" pitchFamily="34" charset="0"/>
              </a:rPr>
              <a:t>maioria</a:t>
            </a:r>
            <a:r>
              <a:rPr lang="pt-BR" sz="1600" dirty="0" smtClean="0">
                <a:latin typeface="Calibri" panose="020F0502020204030204" pitchFamily="34" charset="0"/>
              </a:rPr>
              <a:t> dos turistas em visita ao Brasil </a:t>
            </a:r>
            <a:r>
              <a:rPr lang="pt-BR" sz="1600" b="1" dirty="0" smtClean="0">
                <a:latin typeface="Calibri" panose="020F0502020204030204" pitchFamily="34" charset="0"/>
              </a:rPr>
              <a:t>não</a:t>
            </a:r>
            <a:r>
              <a:rPr lang="pt-BR" sz="1600" dirty="0" smtClean="0">
                <a:latin typeface="Calibri" panose="020F0502020204030204" pitchFamily="34" charset="0"/>
              </a:rPr>
              <a:t> utiliza serviços de </a:t>
            </a:r>
            <a:r>
              <a:rPr lang="pt-BR" sz="1600" b="1" dirty="0" smtClean="0">
                <a:latin typeface="Calibri" panose="020F0502020204030204" pitchFamily="34" charset="0"/>
              </a:rPr>
              <a:t>Agências de Viagem</a:t>
            </a:r>
            <a:r>
              <a:rPr lang="pt-BR" sz="1600" dirty="0" smtClean="0">
                <a:latin typeface="Calibri" panose="020F0502020204030204" pitchFamily="34" charset="0"/>
              </a:rPr>
              <a:t> (</a:t>
            </a:r>
            <a:r>
              <a:rPr lang="pt-BR" sz="1600" b="1" dirty="0" smtClean="0">
                <a:latin typeface="Calibri" panose="020F0502020204030204" pitchFamily="34" charset="0"/>
              </a:rPr>
              <a:t>79,0%</a:t>
            </a:r>
            <a:r>
              <a:rPr lang="pt-BR" sz="1600" dirty="0" smtClean="0">
                <a:latin typeface="Calibri" panose="020F0502020204030204" pitchFamily="34" charset="0"/>
              </a:rPr>
              <a:t>).</a:t>
            </a:r>
          </a:p>
          <a:p>
            <a:pPr marL="180975" indent="-180975">
              <a:spcBef>
                <a:spcPts val="600"/>
              </a:spcBef>
              <a:spcAft>
                <a:spcPts val="1200"/>
              </a:spcAft>
            </a:pPr>
            <a:r>
              <a:rPr lang="pt-BR" sz="1600" dirty="0" smtClean="0">
                <a:latin typeface="Calibri" panose="020F0502020204030204" pitchFamily="34" charset="0"/>
              </a:rPr>
              <a:t>Entre os que utilizam, </a:t>
            </a:r>
            <a:r>
              <a:rPr lang="pt-BR" sz="1600" b="1" dirty="0" smtClean="0">
                <a:latin typeface="Calibri" panose="020F0502020204030204" pitchFamily="34" charset="0"/>
              </a:rPr>
              <a:t>12,6%</a:t>
            </a:r>
            <a:r>
              <a:rPr lang="pt-BR" sz="1600" dirty="0" smtClean="0">
                <a:latin typeface="Calibri" panose="020F0502020204030204" pitchFamily="34" charset="0"/>
              </a:rPr>
              <a:t> compram </a:t>
            </a:r>
            <a:r>
              <a:rPr lang="pt-BR" sz="1600" b="1" dirty="0" smtClean="0">
                <a:latin typeface="Calibri" panose="020F0502020204030204" pitchFamily="34" charset="0"/>
              </a:rPr>
              <a:t>serviços avulsos</a:t>
            </a:r>
            <a:r>
              <a:rPr lang="pt-BR" sz="1600" dirty="0" smtClean="0">
                <a:latin typeface="Calibri" panose="020F0502020204030204" pitchFamily="34" charset="0"/>
              </a:rPr>
              <a:t> e </a:t>
            </a:r>
            <a:r>
              <a:rPr lang="pt-BR" sz="1600" b="1" dirty="0" smtClean="0">
                <a:latin typeface="Calibri" panose="020F0502020204030204" pitchFamily="34" charset="0"/>
              </a:rPr>
              <a:t>8,4%</a:t>
            </a:r>
            <a:r>
              <a:rPr lang="pt-BR" sz="1600" dirty="0" smtClean="0">
                <a:latin typeface="Calibri" panose="020F0502020204030204" pitchFamily="34" charset="0"/>
              </a:rPr>
              <a:t> compram </a:t>
            </a:r>
            <a:r>
              <a:rPr lang="pt-BR" sz="1600" b="1" dirty="0" smtClean="0">
                <a:latin typeface="Calibri" panose="020F0502020204030204" pitchFamily="34" charset="0"/>
              </a:rPr>
              <a:t>pacotes</a:t>
            </a:r>
            <a:r>
              <a:rPr lang="pt-BR" sz="1600" dirty="0" smtClean="0">
                <a:latin typeface="Calibri" panose="020F0502020204030204" pitchFamily="34" charset="0"/>
              </a:rPr>
              <a:t>.</a:t>
            </a:r>
          </a:p>
          <a:p>
            <a:pPr marL="180975" indent="-180975">
              <a:spcBef>
                <a:spcPts val="600"/>
              </a:spcBef>
              <a:spcAft>
                <a:spcPts val="1200"/>
              </a:spcAft>
            </a:pPr>
            <a:r>
              <a:rPr lang="pt-BR" sz="1600" b="1" dirty="0" smtClean="0">
                <a:latin typeface="Calibri" panose="020F0502020204030204" pitchFamily="34" charset="0"/>
              </a:rPr>
              <a:t>Pacotes</a:t>
            </a:r>
            <a:r>
              <a:rPr lang="pt-BR" sz="1600" dirty="0" smtClean="0">
                <a:latin typeface="Calibri" panose="020F0502020204030204" pitchFamily="34" charset="0"/>
              </a:rPr>
              <a:t> são importantes nas viagens de </a:t>
            </a:r>
            <a:r>
              <a:rPr lang="pt-BR" sz="1600" b="1" dirty="0" smtClean="0">
                <a:latin typeface="Calibri" panose="020F0502020204030204" pitchFamily="34" charset="0"/>
              </a:rPr>
              <a:t>Lazer (13,1%), </a:t>
            </a:r>
            <a:r>
              <a:rPr lang="pt-BR" sz="1600" dirty="0" smtClean="0">
                <a:latin typeface="Calibri" panose="020F0502020204030204" pitchFamily="34" charset="0"/>
              </a:rPr>
              <a:t>enquanto </a:t>
            </a:r>
            <a:r>
              <a:rPr lang="pt-BR" sz="1600" b="1" dirty="0" smtClean="0">
                <a:latin typeface="Calibri" panose="020F0502020204030204" pitchFamily="34" charset="0"/>
              </a:rPr>
              <a:t>Serviços avulsos</a:t>
            </a:r>
            <a:r>
              <a:rPr lang="pt-BR" sz="1600" dirty="0" smtClean="0">
                <a:latin typeface="Calibri" panose="020F0502020204030204" pitchFamily="34" charset="0"/>
              </a:rPr>
              <a:t> são mais utilizados nas viagens de </a:t>
            </a:r>
            <a:r>
              <a:rPr lang="pt-BR" sz="1600" b="1" dirty="0" smtClean="0">
                <a:latin typeface="Calibri" panose="020F0502020204030204" pitchFamily="34" charset="0"/>
              </a:rPr>
              <a:t>Negócios e Eventos </a:t>
            </a:r>
            <a:r>
              <a:rPr lang="pt-BR" sz="1600" dirty="0" smtClean="0">
                <a:latin typeface="Calibri" panose="020F0502020204030204" pitchFamily="34" charset="0"/>
              </a:rPr>
              <a:t> e </a:t>
            </a:r>
            <a:r>
              <a:rPr lang="pt-BR" sz="1600" b="1" dirty="0" smtClean="0">
                <a:latin typeface="Calibri" panose="020F0502020204030204" pitchFamily="34" charset="0"/>
              </a:rPr>
              <a:t>Outros Motivos</a:t>
            </a:r>
            <a:r>
              <a:rPr lang="pt-BR" sz="1600" dirty="0" smtClean="0">
                <a:latin typeface="Calibri" panose="020F0502020204030204" pitchFamily="34" charset="0"/>
              </a:rPr>
              <a:t>,</a:t>
            </a:r>
            <a:r>
              <a:rPr lang="pt-BR" sz="1600" b="1" dirty="0" smtClean="0">
                <a:latin typeface="Calibri" panose="020F0502020204030204" pitchFamily="34" charset="0"/>
              </a:rPr>
              <a:t> </a:t>
            </a:r>
            <a:r>
              <a:rPr lang="pt-BR" sz="1600" dirty="0" smtClean="0">
                <a:latin typeface="Calibri" panose="020F0502020204030204" pitchFamily="34" charset="0"/>
              </a:rPr>
              <a:t>respectivamente 17,8% e 16,2%.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32" y="2958132"/>
            <a:ext cx="5953386" cy="334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32" y="1385302"/>
            <a:ext cx="5953386" cy="151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582613"/>
            <a:ext cx="9906000" cy="11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Principal Fonte de Informação</a:t>
            </a:r>
          </a:p>
          <a:p>
            <a:pPr algn="ctr">
              <a:lnSpc>
                <a:spcPct val="97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8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7891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5852159" y="4012327"/>
            <a:ext cx="3798277" cy="1417802"/>
          </a:xfrm>
          <a:solidFill>
            <a:srgbClr val="D9EECE"/>
          </a:solidFill>
          <a:ln w="12700"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266700" lvl="2" indent="-180975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</a:rPr>
              <a:t>A </a:t>
            </a:r>
            <a:r>
              <a:rPr lang="pt-BR" sz="1600" b="1" dirty="0" smtClean="0">
                <a:latin typeface="Calibri" panose="020F0502020204030204" pitchFamily="34" charset="0"/>
              </a:rPr>
              <a:t>Internet</a:t>
            </a:r>
            <a:r>
              <a:rPr lang="pt-BR" sz="1600" dirty="0" smtClean="0">
                <a:latin typeface="Calibri" panose="020F0502020204030204" pitchFamily="34" charset="0"/>
              </a:rPr>
              <a:t> (42,5%) destaca-se como principal fonte </a:t>
            </a:r>
            <a:r>
              <a:rPr lang="pt-BR" sz="1600" dirty="0">
                <a:latin typeface="Calibri" panose="020F0502020204030204" pitchFamily="34" charset="0"/>
              </a:rPr>
              <a:t>de </a:t>
            </a:r>
            <a:r>
              <a:rPr lang="pt-BR" sz="1600" dirty="0" smtClean="0">
                <a:latin typeface="Calibri" panose="020F0502020204030204" pitchFamily="34" charset="0"/>
              </a:rPr>
              <a:t>consulta dos visitantes e a cada ano ganham mais importância em relação a </a:t>
            </a:r>
            <a:r>
              <a:rPr lang="pt-BR" sz="1600" b="1" dirty="0" smtClean="0">
                <a:latin typeface="Calibri" panose="020F0502020204030204" pitchFamily="34" charset="0"/>
              </a:rPr>
              <a:t>Amigos e Parentes </a:t>
            </a:r>
            <a:r>
              <a:rPr lang="pt-BR" sz="1600" dirty="0" smtClean="0">
                <a:latin typeface="Calibri" panose="020F0502020204030204" pitchFamily="34" charset="0"/>
              </a:rPr>
              <a:t>(28,1%).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943" y="1324015"/>
            <a:ext cx="7036587" cy="213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3" y="3539036"/>
            <a:ext cx="5375496" cy="264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4763" y="584200"/>
            <a:ext cx="9906001" cy="51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PERFIL E HÁBITOS DOS TURISTAS</a:t>
            </a:r>
            <a:endParaRPr lang="pt-BR" sz="28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219" name="Rectangle 1"/>
          <p:cNvSpPr>
            <a:spLocks noGrp="1" noChangeArrowheads="1"/>
          </p:cNvSpPr>
          <p:nvPr>
            <p:ph idx="1"/>
          </p:nvPr>
        </p:nvSpPr>
        <p:spPr>
          <a:xfrm>
            <a:off x="415924" y="1249362"/>
            <a:ext cx="9109075" cy="3770263"/>
          </a:xfrm>
          <a:ln w="12700">
            <a:noFill/>
          </a:ln>
        </p:spPr>
        <p:txBody>
          <a:bodyPr/>
          <a:lstStyle/>
          <a:p>
            <a:pPr marL="541338" lvl="1" indent="-176213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</a:pPr>
            <a:endParaRPr lang="pt-BR" dirty="0" smtClean="0">
              <a:latin typeface="Calibri" panose="020F0502020204030204" pitchFamily="34" charset="0"/>
            </a:endParaRPr>
          </a:p>
          <a:p>
            <a:pPr marL="541338" lvl="1" indent="-176213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</a:pPr>
            <a:r>
              <a:rPr lang="pt-BR" dirty="0" smtClean="0">
                <a:latin typeface="Calibri" panose="020F0502020204030204" pitchFamily="34" charset="0"/>
              </a:rPr>
              <a:t>Principais Motivos e Motivações das viagens;</a:t>
            </a:r>
          </a:p>
          <a:p>
            <a:pPr marL="541338" lvl="1" indent="-176213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</a:pPr>
            <a:r>
              <a:rPr lang="pt-BR" dirty="0" smtClean="0">
                <a:latin typeface="Calibri" panose="020F0502020204030204" pitchFamily="34" charset="0"/>
              </a:rPr>
              <a:t>Meios de Hospedagens e de Transportes utilizados;</a:t>
            </a:r>
          </a:p>
          <a:p>
            <a:pPr marL="541338" lvl="1" indent="-176213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</a:pPr>
            <a:r>
              <a:rPr lang="pt-BR" dirty="0" smtClean="0">
                <a:latin typeface="Calibri" panose="020F0502020204030204" pitchFamily="34" charset="0"/>
              </a:rPr>
              <a:t>Localidades mais visitadas;</a:t>
            </a:r>
          </a:p>
          <a:p>
            <a:pPr marL="541338" lvl="1" indent="-176213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</a:pPr>
            <a:r>
              <a:rPr lang="pt-BR" dirty="0" smtClean="0">
                <a:latin typeface="Calibri" panose="020F0502020204030204" pitchFamily="34" charset="0"/>
              </a:rPr>
              <a:t>Permanência média no País;</a:t>
            </a:r>
          </a:p>
          <a:p>
            <a:pPr marL="541338" lvl="1" indent="-176213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</a:pPr>
            <a:r>
              <a:rPr lang="pt-BR" dirty="0" smtClean="0">
                <a:latin typeface="Calibri" panose="020F0502020204030204" pitchFamily="34" charset="0"/>
              </a:rPr>
              <a:t>Gasto médio per capita e total das viagens; </a:t>
            </a:r>
          </a:p>
          <a:p>
            <a:pPr marL="541338" lvl="1" indent="-176213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</a:pPr>
            <a:r>
              <a:rPr lang="pt-BR" dirty="0" smtClean="0">
                <a:latin typeface="Calibri" panose="020F0502020204030204" pitchFamily="34" charset="0"/>
              </a:rPr>
              <a:t>Fidelização ao destino - Intenção de retorno, frequência e preferência;</a:t>
            </a:r>
          </a:p>
          <a:p>
            <a:pPr marL="541338" lvl="1" indent="-176213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</a:pPr>
            <a:r>
              <a:rPr lang="pt-BR" dirty="0" smtClean="0">
                <a:latin typeface="Calibri" panose="020F0502020204030204" pitchFamily="34" charset="0"/>
              </a:rPr>
              <a:t>Fontes de informações sobre o País;</a:t>
            </a:r>
          </a:p>
          <a:p>
            <a:pPr marL="541338" lvl="1" indent="-176213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</a:pPr>
            <a:r>
              <a:rPr lang="pt-BR" dirty="0" smtClean="0">
                <a:latin typeface="Calibri" panose="020F0502020204030204" pitchFamily="34" charset="0"/>
              </a:rPr>
              <a:t>Opiniões sobre os atrativos e a infraestrutura turística;</a:t>
            </a:r>
          </a:p>
          <a:p>
            <a:pPr marL="541338" lvl="1" indent="-176213" eaLnBrk="1" hangingPunct="1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60388" algn="l"/>
                <a:tab pos="1009650" algn="l"/>
                <a:tab pos="1458913" algn="l"/>
                <a:tab pos="1908175" algn="l"/>
                <a:tab pos="2357438" algn="l"/>
                <a:tab pos="2806700" algn="l"/>
                <a:tab pos="3255963" algn="l"/>
                <a:tab pos="3705225" algn="l"/>
                <a:tab pos="4154488" algn="l"/>
                <a:tab pos="4603750" algn="l"/>
                <a:tab pos="5053013" algn="l"/>
                <a:tab pos="5502275" algn="l"/>
                <a:tab pos="5951538" algn="l"/>
                <a:tab pos="6400800" algn="l"/>
                <a:tab pos="6850063" algn="l"/>
                <a:tab pos="7299325" algn="l"/>
                <a:tab pos="7748588" algn="l"/>
                <a:tab pos="8197850" algn="l"/>
                <a:tab pos="8647113" algn="l"/>
              </a:tabLst>
            </a:pPr>
            <a:r>
              <a:rPr lang="pt-BR" dirty="0">
                <a:latin typeface="Calibri" panose="020F0502020204030204" pitchFamily="34" charset="0"/>
              </a:rPr>
              <a:t>Perfil socioeconômico do visitante - Grau de instrução, idade e </a:t>
            </a:r>
            <a:r>
              <a:rPr lang="pt-BR" dirty="0" smtClean="0">
                <a:latin typeface="Calibri" panose="020F0502020204030204" pitchFamily="34" charset="0"/>
              </a:rPr>
              <a:t>renda</a:t>
            </a:r>
            <a:r>
              <a:rPr lang="pt-BR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765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593725"/>
            <a:ext cx="9906000" cy="51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Nível de Satisfação com a </a:t>
            </a: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Viagem</a:t>
            </a:r>
            <a:endParaRPr lang="pt-BR" sz="28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1989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5345720" y="3291308"/>
            <a:ext cx="4206239" cy="2816758"/>
          </a:xfrm>
          <a:solidFill>
            <a:srgbClr val="D9EECE"/>
          </a:solidFill>
          <a:ln w="12700">
            <a:noFill/>
          </a:ln>
          <a:extLst/>
        </p:spPr>
        <p:txBody>
          <a:bodyPr lIns="36000" tIns="36000" rIns="36000" bIns="36000" anchor="ctr">
            <a:noAutofit/>
          </a:bodyPr>
          <a:lstStyle/>
          <a:p>
            <a:pPr marL="463550" lvl="5" indent="-285750"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pt-BR" sz="1600" dirty="0" smtClean="0">
                <a:latin typeface="Calibri" panose="020F0502020204030204" pitchFamily="34" charset="0"/>
              </a:rPr>
              <a:t>É  </a:t>
            </a:r>
            <a:r>
              <a:rPr lang="pt-BR" sz="1600" b="1" dirty="0" smtClean="0">
                <a:latin typeface="Calibri" panose="020F0502020204030204" pitchFamily="34" charset="0"/>
              </a:rPr>
              <a:t>positiva</a:t>
            </a:r>
            <a:r>
              <a:rPr lang="pt-BR" sz="1600" dirty="0" smtClean="0">
                <a:latin typeface="Calibri" panose="020F0502020204030204" pitchFamily="34" charset="0"/>
              </a:rPr>
              <a:t> a avaliação feita pelos turistas que visitam o Brasil: </a:t>
            </a:r>
            <a:r>
              <a:rPr lang="pt-BR" sz="1600" b="1" u="sng" dirty="0" smtClean="0">
                <a:latin typeface="Calibri" panose="020F0502020204030204" pitchFamily="34" charset="0"/>
              </a:rPr>
              <a:t>85,1%</a:t>
            </a:r>
            <a:r>
              <a:rPr lang="pt-BR" sz="1600" dirty="0" smtClean="0">
                <a:latin typeface="Calibri" panose="020F0502020204030204" pitchFamily="34" charset="0"/>
              </a:rPr>
              <a:t> avaliam que a viagem </a:t>
            </a:r>
            <a:r>
              <a:rPr lang="pt-BR" sz="1600" b="1" dirty="0" smtClean="0">
                <a:latin typeface="Calibri" panose="020F0502020204030204" pitchFamily="34" charset="0"/>
              </a:rPr>
              <a:t>superou</a:t>
            </a:r>
            <a:r>
              <a:rPr lang="pt-BR" sz="1600" dirty="0" smtClean="0">
                <a:latin typeface="Calibri" panose="020F0502020204030204" pitchFamily="34" charset="0"/>
              </a:rPr>
              <a:t> ou </a:t>
            </a:r>
            <a:r>
              <a:rPr lang="pt-BR" sz="1600" b="1" dirty="0" smtClean="0">
                <a:latin typeface="Calibri" panose="020F0502020204030204" pitchFamily="34" charset="0"/>
              </a:rPr>
              <a:t>atendeu plenamente as expectativas</a:t>
            </a:r>
            <a:r>
              <a:rPr lang="pt-BR" sz="1600" dirty="0" smtClean="0">
                <a:latin typeface="Calibri" panose="020F0502020204030204" pitchFamily="34" charset="0"/>
              </a:rPr>
              <a:t>.</a:t>
            </a:r>
          </a:p>
          <a:p>
            <a:pPr marL="463550" lvl="5" indent="-285750">
              <a:spcBef>
                <a:spcPts val="600"/>
              </a:spcBef>
              <a:spcAft>
                <a:spcPts val="1000"/>
              </a:spcAft>
              <a:defRPr/>
            </a:pPr>
            <a:r>
              <a:rPr lang="pt-BR" sz="1600" dirty="0">
                <a:latin typeface="Calibri" panose="020F0502020204030204" pitchFamily="34" charset="0"/>
              </a:rPr>
              <a:t>Dos que vieram por </a:t>
            </a:r>
            <a:r>
              <a:rPr lang="pt-BR" sz="1600" b="1" dirty="0">
                <a:latin typeface="Calibri" panose="020F0502020204030204" pitchFamily="34" charset="0"/>
              </a:rPr>
              <a:t>via</a:t>
            </a:r>
            <a:r>
              <a:rPr lang="pt-BR" sz="1600" dirty="0">
                <a:latin typeface="Calibri" panose="020F0502020204030204" pitchFamily="34" charset="0"/>
              </a:rPr>
              <a:t> </a:t>
            </a:r>
            <a:r>
              <a:rPr lang="pt-BR" sz="1600" b="1" dirty="0">
                <a:latin typeface="Calibri" panose="020F0502020204030204" pitchFamily="34" charset="0"/>
              </a:rPr>
              <a:t>terrestre</a:t>
            </a:r>
            <a:r>
              <a:rPr lang="pt-BR" sz="1600" dirty="0">
                <a:latin typeface="Calibri" panose="020F0502020204030204" pitchFamily="34" charset="0"/>
              </a:rPr>
              <a:t> a</a:t>
            </a:r>
            <a:r>
              <a:rPr lang="pt-BR" sz="1600" dirty="0" smtClean="0">
                <a:latin typeface="Calibri" panose="020F0502020204030204" pitchFamily="34" charset="0"/>
              </a:rPr>
              <a:t> </a:t>
            </a:r>
            <a:r>
              <a:rPr lang="pt-BR" sz="1600" dirty="0">
                <a:latin typeface="Calibri" panose="020F0502020204030204" pitchFamily="34" charset="0"/>
              </a:rPr>
              <a:t>avaliação positiva alcança </a:t>
            </a:r>
            <a:r>
              <a:rPr lang="pt-BR" sz="1600" b="1" dirty="0" smtClean="0">
                <a:latin typeface="Calibri" panose="020F0502020204030204" pitchFamily="34" charset="0"/>
              </a:rPr>
              <a:t>92,5%</a:t>
            </a:r>
            <a:r>
              <a:rPr lang="pt-BR" sz="1600" dirty="0" smtClean="0">
                <a:latin typeface="Calibri" panose="020F0502020204030204" pitchFamily="34" charset="0"/>
              </a:rPr>
              <a:t>, </a:t>
            </a:r>
            <a:r>
              <a:rPr lang="pt-BR" sz="1600" dirty="0">
                <a:latin typeface="Calibri" panose="020F0502020204030204" pitchFamily="34" charset="0"/>
              </a:rPr>
              <a:t>enquanto que pela </a:t>
            </a:r>
            <a:r>
              <a:rPr lang="pt-BR" sz="1600" b="1" dirty="0">
                <a:latin typeface="Calibri" panose="020F0502020204030204" pitchFamily="34" charset="0"/>
              </a:rPr>
              <a:t>via </a:t>
            </a:r>
            <a:r>
              <a:rPr lang="pt-BR" sz="1600" b="1" dirty="0" smtClean="0">
                <a:latin typeface="Calibri" panose="020F0502020204030204" pitchFamily="34" charset="0"/>
              </a:rPr>
              <a:t>aérea </a:t>
            </a:r>
            <a:r>
              <a:rPr lang="pt-BR" sz="1600" dirty="0" smtClean="0">
                <a:latin typeface="Calibri" panose="020F0502020204030204" pitchFamily="34" charset="0"/>
              </a:rPr>
              <a:t>é </a:t>
            </a:r>
            <a:r>
              <a:rPr lang="pt-BR" sz="1600" dirty="0">
                <a:latin typeface="Calibri" panose="020F0502020204030204" pitchFamily="34" charset="0"/>
              </a:rPr>
              <a:t>de</a:t>
            </a:r>
            <a:r>
              <a:rPr lang="pt-BR" sz="1600" b="1" dirty="0">
                <a:latin typeface="Calibri" panose="020F0502020204030204" pitchFamily="34" charset="0"/>
              </a:rPr>
              <a:t> </a:t>
            </a:r>
            <a:r>
              <a:rPr lang="pt-BR" sz="1600" b="1" dirty="0" smtClean="0">
                <a:latin typeface="Calibri" panose="020F0502020204030204" pitchFamily="34" charset="0"/>
              </a:rPr>
              <a:t>82,3%</a:t>
            </a:r>
            <a:r>
              <a:rPr lang="pt-BR" sz="1600" dirty="0" smtClean="0">
                <a:latin typeface="Calibri" panose="020F0502020204030204" pitchFamily="34" charset="0"/>
              </a:rPr>
              <a:t>.</a:t>
            </a:r>
            <a:endParaRPr lang="pt-BR" sz="1600" dirty="0">
              <a:latin typeface="Calibri" panose="020F050202020403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05" y="3304282"/>
            <a:ext cx="4807081" cy="284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8" y="1369361"/>
            <a:ext cx="87249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582613"/>
            <a:ext cx="9906000" cy="51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Intenção de Retorno ao Brasil, por Motivo</a:t>
            </a:r>
            <a:endParaRPr lang="pt-BR" sz="28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1987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6334124" y="3516918"/>
            <a:ext cx="3190875" cy="2226459"/>
          </a:xfrm>
          <a:solidFill>
            <a:srgbClr val="D9EECE"/>
          </a:solidFill>
          <a:ln w="15875"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4635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</a:rPr>
              <a:t>É alto o </a:t>
            </a:r>
            <a:r>
              <a:rPr lang="pt-BR" sz="1600" b="1" dirty="0" smtClean="0">
                <a:latin typeface="Calibri" panose="020F0502020204030204" pitchFamily="34" charset="0"/>
              </a:rPr>
              <a:t>grau de fidelidade</a:t>
            </a:r>
            <a:r>
              <a:rPr lang="pt-BR" sz="1600" dirty="0" smtClean="0">
                <a:latin typeface="Calibri" panose="020F0502020204030204" pitchFamily="34" charset="0"/>
              </a:rPr>
              <a:t> dos turistas que visitam o Brasil: </a:t>
            </a:r>
            <a:r>
              <a:rPr lang="pt-BR" sz="1600" b="1" dirty="0" smtClean="0">
                <a:latin typeface="Calibri" panose="020F0502020204030204" pitchFamily="34" charset="0"/>
              </a:rPr>
              <a:t>95,1% </a:t>
            </a:r>
            <a:r>
              <a:rPr lang="pt-BR" sz="1600" dirty="0" smtClean="0">
                <a:latin typeface="Calibri" panose="020F0502020204030204" pitchFamily="34" charset="0"/>
              </a:rPr>
              <a:t>manifestam o desejo de </a:t>
            </a:r>
            <a:r>
              <a:rPr lang="pt-BR" sz="1600" b="1" dirty="0" smtClean="0">
                <a:latin typeface="Calibri" panose="020F0502020204030204" pitchFamily="34" charset="0"/>
              </a:rPr>
              <a:t>retornar</a:t>
            </a:r>
            <a:r>
              <a:rPr lang="pt-BR" sz="1600" dirty="0" smtClean="0">
                <a:latin typeface="Calibri" panose="020F0502020204030204" pitchFamily="34" charset="0"/>
              </a:rPr>
              <a:t>.</a:t>
            </a:r>
          </a:p>
          <a:p>
            <a:pPr marL="4635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</a:rPr>
              <a:t>Não há diferenças significativas entre os diferentes motivos.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6" y="3235675"/>
            <a:ext cx="5935586" cy="266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489612"/>
            <a:ext cx="85915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577850"/>
            <a:ext cx="9906000" cy="51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Frequência de Visita ao Brasil, por Motivo</a:t>
            </a:r>
            <a:endParaRPr lang="pt-BR" sz="28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3011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7723161" y="3686333"/>
            <a:ext cx="1784495" cy="1803847"/>
          </a:xfrm>
          <a:solidFill>
            <a:srgbClr val="D9EECE"/>
          </a:solidFill>
          <a:ln w="12700"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177800" indent="-177800">
              <a:spcAft>
                <a:spcPts val="1200"/>
              </a:spcAft>
            </a:pPr>
            <a:r>
              <a:rPr lang="pt-BR" sz="1600" b="1" dirty="0" smtClean="0">
                <a:latin typeface="Calibri" panose="020F0502020204030204" pitchFamily="34" charset="0"/>
              </a:rPr>
              <a:t>64,1%</a:t>
            </a:r>
            <a:r>
              <a:rPr lang="pt-BR" sz="1600" dirty="0" smtClean="0">
                <a:latin typeface="Calibri" panose="020F0502020204030204" pitchFamily="34" charset="0"/>
              </a:rPr>
              <a:t> </a:t>
            </a:r>
            <a:r>
              <a:rPr lang="pt-BR" sz="1600" dirty="0">
                <a:latin typeface="Calibri" panose="020F0502020204030204" pitchFamily="34" charset="0"/>
              </a:rPr>
              <a:t>dos turistas entrevistados já tinham feito</a:t>
            </a:r>
            <a:r>
              <a:rPr lang="pt-BR" sz="1600" b="1" dirty="0">
                <a:latin typeface="Calibri" panose="020F0502020204030204" pitchFamily="34" charset="0"/>
              </a:rPr>
              <a:t> </a:t>
            </a:r>
            <a:r>
              <a:rPr lang="pt-BR" sz="1600" b="1" dirty="0" smtClean="0">
                <a:latin typeface="Calibri" panose="020F0502020204030204" pitchFamily="34" charset="0"/>
              </a:rPr>
              <a:t>outras visitas</a:t>
            </a:r>
            <a:r>
              <a:rPr lang="pt-BR" sz="1600" dirty="0" smtClean="0">
                <a:latin typeface="Calibri" panose="020F0502020204030204" pitchFamily="34" charset="0"/>
              </a:rPr>
              <a:t> </a:t>
            </a:r>
            <a:r>
              <a:rPr lang="pt-BR" sz="1600" dirty="0">
                <a:latin typeface="Calibri" panose="020F0502020204030204" pitchFamily="34" charset="0"/>
              </a:rPr>
              <a:t>ao Brasil</a:t>
            </a:r>
            <a:r>
              <a:rPr lang="pt-BR" sz="1600" dirty="0" smtClean="0">
                <a:latin typeface="Calibri" panose="020F0502020204030204" pitchFamily="34" charset="0"/>
              </a:rPr>
              <a:t>.</a:t>
            </a:r>
            <a:endParaRPr lang="pt-BR" sz="1600" dirty="0">
              <a:latin typeface="Calibri" panose="020F0502020204030204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1713771"/>
            <a:ext cx="85915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3291844"/>
            <a:ext cx="6853237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587375"/>
            <a:ext cx="9905999" cy="51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Avaliação da Infraestrutura e Serviços Turísticos</a:t>
            </a:r>
            <a:endParaRPr lang="pt-BR" sz="28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696222" y="1899131"/>
            <a:ext cx="2828778" cy="3790315"/>
          </a:xfrm>
          <a:prstGeom prst="rect">
            <a:avLst/>
          </a:prstGeom>
          <a:solidFill>
            <a:srgbClr val="D9EECE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142875" lvl="0" indent="-142875">
              <a:spcBef>
                <a:spcPts val="0"/>
              </a:spcBef>
              <a:spcAft>
                <a:spcPts val="2400"/>
              </a:spcAft>
              <a:buSzPct val="120000"/>
              <a:buFont typeface="Arial" charset="0"/>
              <a:buChar char="•"/>
            </a:pPr>
            <a:r>
              <a:rPr lang="pt-BR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Dentre os itens, as </a:t>
            </a:r>
            <a:r>
              <a:rPr lang="pt-BR" sz="1600" u="sng" dirty="0">
                <a:solidFill>
                  <a:srgbClr val="000000"/>
                </a:solidFill>
                <a:latin typeface="Calibri" panose="020F0502020204030204" pitchFamily="34" charset="0"/>
              </a:rPr>
              <a:t>melhores</a:t>
            </a:r>
            <a:r>
              <a:rPr lang="pt-BR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avaliações são para: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Hospitalidade</a:t>
            </a:r>
            <a:r>
              <a:rPr lang="pt-BR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pt-BR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97,2%),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Gastronomia</a:t>
            </a:r>
            <a:r>
              <a:rPr lang="pt-BR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pt-BR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94,4%),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Restaurantes </a:t>
            </a:r>
            <a:r>
              <a:rPr lang="pt-BR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pt-BR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93,6%) </a:t>
            </a:r>
            <a:r>
              <a:rPr lang="pt-BR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e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Alojamento</a:t>
            </a:r>
            <a:r>
              <a:rPr lang="pt-BR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pt-BR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92,4%).</a:t>
            </a:r>
            <a:endParaRPr lang="pt-BR" sz="16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42875" lvl="0" indent="-142875">
              <a:spcBef>
                <a:spcPts val="600"/>
              </a:spcBef>
              <a:spcAft>
                <a:spcPts val="2400"/>
              </a:spcAft>
              <a:buSzPct val="120000"/>
              <a:buFont typeface="Arial" charset="0"/>
              <a:buChar char="•"/>
            </a:pPr>
            <a:r>
              <a:rPr lang="pt-BR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As </a:t>
            </a:r>
            <a:r>
              <a:rPr lang="pt-BR" sz="1600" u="sng" dirty="0">
                <a:solidFill>
                  <a:srgbClr val="000000"/>
                </a:solidFill>
                <a:latin typeface="Calibri" panose="020F0502020204030204" pitchFamily="34" charset="0"/>
              </a:rPr>
              <a:t>piores</a:t>
            </a:r>
            <a:r>
              <a:rPr lang="pt-BR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avaliações são para: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Preços</a:t>
            </a:r>
            <a:r>
              <a:rPr lang="pt-BR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pt-BR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56,4%),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Telefonia </a:t>
            </a:r>
            <a:r>
              <a:rPr lang="pt-BR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e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Internet </a:t>
            </a:r>
            <a:r>
              <a:rPr lang="pt-BR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pt-BR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62,6%),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Rodovias</a:t>
            </a:r>
            <a:r>
              <a:rPr lang="pt-BR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(69,9%),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Aeroportos</a:t>
            </a:r>
            <a:r>
              <a:rPr lang="pt-BR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pt-BR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74,3%) </a:t>
            </a:r>
            <a:r>
              <a:rPr lang="pt-BR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e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Sinalização</a:t>
            </a:r>
            <a:r>
              <a:rPr lang="pt-BR" sz="1600" b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pt-BR" sz="1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76,9%).</a:t>
            </a:r>
            <a:endParaRPr lang="pt-BR" sz="16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0304" y="5988938"/>
            <a:ext cx="5919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Nota: </a:t>
            </a:r>
            <a:r>
              <a:rPr lang="pt-BR" sz="1000" b="0" dirty="0" smtClean="0"/>
              <a:t>Avaliação positiva: somatória de “Muito bom” e “Bom”</a:t>
            </a:r>
            <a:endParaRPr lang="pt-BR" sz="1000" b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5" y="1211738"/>
            <a:ext cx="6316934" cy="4777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0" y="595313"/>
            <a:ext cx="9906000" cy="51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C</a:t>
            </a: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onhecimento </a:t>
            </a:r>
            <a:r>
              <a:rPr lang="pt-BR" sz="2800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da Marca Brasil</a:t>
            </a:r>
          </a:p>
        </p:txBody>
      </p:sp>
      <p:sp>
        <p:nvSpPr>
          <p:cNvPr id="48131" name="Espaço Reservado para Conteúdo 3"/>
          <p:cNvSpPr>
            <a:spLocks noGrp="1"/>
          </p:cNvSpPr>
          <p:nvPr>
            <p:ph sz="half" idx="4294967295"/>
          </p:nvPr>
        </p:nvSpPr>
        <p:spPr>
          <a:xfrm>
            <a:off x="6133514" y="3516929"/>
            <a:ext cx="3418449" cy="2166425"/>
          </a:xfrm>
          <a:solidFill>
            <a:srgbClr val="D9EECE"/>
          </a:solidFill>
          <a:ln w="12700"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4635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Calibri" panose="020F0502020204030204" pitchFamily="34" charset="0"/>
              </a:rPr>
              <a:t>Embora seja ainda pouco expressivo o </a:t>
            </a:r>
            <a:r>
              <a:rPr lang="pt-BR" sz="1600" b="1" dirty="0" smtClean="0">
                <a:latin typeface="Calibri" panose="020F0502020204030204" pitchFamily="34" charset="0"/>
              </a:rPr>
              <a:t>grau de conhecimento</a:t>
            </a:r>
            <a:r>
              <a:rPr lang="pt-BR" sz="1600" dirty="0" smtClean="0">
                <a:latin typeface="Calibri" panose="020F0502020204030204" pitchFamily="34" charset="0"/>
              </a:rPr>
              <a:t> da </a:t>
            </a:r>
            <a:r>
              <a:rPr lang="pt-BR" sz="1600" b="1" dirty="0" smtClean="0">
                <a:latin typeface="Calibri" panose="020F0502020204030204" pitchFamily="34" charset="0"/>
              </a:rPr>
              <a:t>Marca Brasil</a:t>
            </a:r>
            <a:r>
              <a:rPr lang="pt-BR" sz="1600" dirty="0" smtClean="0">
                <a:latin typeface="Calibri" panose="020F0502020204030204" pitchFamily="34" charset="0"/>
              </a:rPr>
              <a:t> (</a:t>
            </a:r>
            <a:r>
              <a:rPr lang="pt-BR" sz="1600" b="1" dirty="0" smtClean="0">
                <a:latin typeface="Calibri" panose="020F0502020204030204" pitchFamily="34" charset="0"/>
              </a:rPr>
              <a:t>32,7%</a:t>
            </a:r>
            <a:r>
              <a:rPr lang="pt-BR" sz="1600" dirty="0" smtClean="0">
                <a:latin typeface="Calibri" panose="020F0502020204030204" pitchFamily="34" charset="0"/>
              </a:rPr>
              <a:t>), nota-se o seu </a:t>
            </a:r>
            <a:r>
              <a:rPr lang="pt-BR" sz="1600" b="1" dirty="0" smtClean="0">
                <a:latin typeface="Calibri" panose="020F0502020204030204" pitchFamily="34" charset="0"/>
              </a:rPr>
              <a:t>crescimento</a:t>
            </a:r>
            <a:r>
              <a:rPr lang="pt-BR" sz="1600" dirty="0" smtClean="0">
                <a:latin typeface="Calibri" panose="020F0502020204030204" pitchFamily="34" charset="0"/>
              </a:rPr>
              <a:t> ao longo dos anos. </a:t>
            </a:r>
            <a:endParaRPr lang="pt-BR" sz="16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26" y="1511322"/>
            <a:ext cx="78771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1" y="3105149"/>
            <a:ext cx="558482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55026" y="2733113"/>
            <a:ext cx="5919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Nota: </a:t>
            </a:r>
            <a:r>
              <a:rPr lang="pt-BR" sz="1000" b="0" dirty="0"/>
              <a:t>Resultados de 2014 referem-se somente às duas últimas etapas </a:t>
            </a:r>
            <a:r>
              <a:rPr lang="pt-BR" sz="1000" b="0" dirty="0" smtClean="0"/>
              <a:t>regulares de </a:t>
            </a:r>
            <a:r>
              <a:rPr lang="pt-BR" sz="1000" b="0" dirty="0"/>
              <a:t>pesquisa.</a:t>
            </a:r>
          </a:p>
        </p:txBody>
      </p:sp>
    </p:spTree>
    <p:extLst>
      <p:ext uri="{BB962C8B-B14F-4D97-AF65-F5344CB8AC3E}">
        <p14:creationId xmlns:p14="http://schemas.microsoft.com/office/powerpoint/2010/main" val="1436738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0" y="547515"/>
            <a:ext cx="9906000" cy="51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Grau </a:t>
            </a:r>
            <a:r>
              <a:rPr lang="pt-BR" sz="2800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de instrução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90132" y="3138353"/>
            <a:ext cx="1780695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0" dirty="0" smtClean="0">
                <a:latin typeface="Calibri" panose="020F0502020204030204" pitchFamily="34" charset="0"/>
              </a:rPr>
              <a:t>Nota: Resposta do entrevistado</a:t>
            </a:r>
            <a:endParaRPr lang="pt-BR" sz="800" b="0" dirty="0">
              <a:latin typeface="Calibri" panose="020F050202020403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84" y="3432175"/>
            <a:ext cx="719455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00" y="1478024"/>
            <a:ext cx="7624445" cy="168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547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0" y="592401"/>
            <a:ext cx="9906000" cy="51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Gênero</a:t>
            </a:r>
            <a:endParaRPr lang="pt-BR" sz="28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1752" y="2818346"/>
            <a:ext cx="1780695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800" b="0" dirty="0" smtClean="0">
                <a:latin typeface="Calibri" panose="020F0502020204030204" pitchFamily="34" charset="0"/>
              </a:rPr>
              <a:t>Nota: Resposta do entrevistado</a:t>
            </a:r>
            <a:endParaRPr lang="pt-BR" sz="800" b="0" dirty="0">
              <a:latin typeface="Calibri" panose="020F050202020403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3" y="1607674"/>
            <a:ext cx="83915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62" y="3239086"/>
            <a:ext cx="4481513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339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25500" y="836613"/>
            <a:ext cx="4084638" cy="2413000"/>
          </a:xfrm>
        </p:spPr>
        <p:txBody>
          <a:bodyPr/>
          <a:lstStyle/>
          <a:p>
            <a:pPr marL="334963" indent="-334963" eaLnBrk="1" hangingPunct="1">
              <a:lnSpc>
                <a:spcPct val="95000"/>
              </a:lnSpc>
              <a:spcBef>
                <a:spcPts val="85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400" dirty="0" smtClean="0">
              <a:solidFill>
                <a:srgbClr val="303090"/>
              </a:solidFill>
              <a:latin typeface="Times New Roman" pitchFamily="18" charset="0"/>
            </a:endParaRPr>
          </a:p>
          <a:p>
            <a:pPr marL="334963" indent="-334963" eaLnBrk="1" hangingPunct="1">
              <a:spcBef>
                <a:spcPts val="85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400" dirty="0" smtClean="0">
              <a:solidFill>
                <a:srgbClr val="303090"/>
              </a:solidFill>
              <a:latin typeface="Times New Roman" pitchFamily="18" charset="0"/>
            </a:endParaRPr>
          </a:p>
          <a:p>
            <a:pPr marL="334963" indent="-334963" eaLnBrk="1" hangingPunct="1">
              <a:spcBef>
                <a:spcPts val="85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400" dirty="0" smtClean="0">
              <a:solidFill>
                <a:srgbClr val="303090"/>
              </a:solidFill>
              <a:latin typeface="Times New Roman" pitchFamily="18" charset="0"/>
            </a:endParaRPr>
          </a:p>
          <a:p>
            <a:pPr marL="334963" indent="-334963" eaLnBrk="1" hangingPunct="1">
              <a:spcBef>
                <a:spcPts val="850"/>
              </a:spcBef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400" dirty="0" smtClean="0">
              <a:solidFill>
                <a:srgbClr val="303090"/>
              </a:solidFill>
              <a:latin typeface="Times New Roman" pitchFamily="18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595766"/>
            <a:ext cx="9905999" cy="51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spcBef>
                <a:spcPts val="1375"/>
              </a:spcBef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Composição </a:t>
            </a:r>
            <a:r>
              <a:rPr lang="pt-BR" sz="2800" dirty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do </a:t>
            </a: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Grupo Turístico</a:t>
            </a:r>
            <a:endParaRPr lang="pt-BR" sz="28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90" y="1277682"/>
            <a:ext cx="8497620" cy="188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32" y="3357961"/>
            <a:ext cx="7291387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385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601663"/>
            <a:ext cx="9906000" cy="51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Histórico</a:t>
            </a:r>
            <a:endParaRPr lang="pt-BR" sz="28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idx="1"/>
          </p:nvPr>
        </p:nvSpPr>
        <p:spPr>
          <a:xfrm>
            <a:off x="430214" y="1110938"/>
            <a:ext cx="9094786" cy="4654800"/>
          </a:xfrm>
          <a:ln w="15875">
            <a:noFill/>
          </a:ln>
        </p:spPr>
        <p:txBody>
          <a:bodyPr/>
          <a:lstStyle/>
          <a:p>
            <a:pPr marL="265113" indent="-265113" algn="just" eaLnBrk="1" hangingPunct="1">
              <a:lnSpc>
                <a:spcPct val="101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71463" algn="l"/>
                <a:tab pos="1076325" algn="l"/>
                <a:tab pos="1603375" algn="l"/>
                <a:tab pos="2130425" algn="l"/>
                <a:tab pos="2657475" algn="l"/>
                <a:tab pos="3184525" algn="l"/>
                <a:tab pos="3711575" algn="l"/>
                <a:tab pos="4238625" algn="l"/>
                <a:tab pos="4765675" algn="l"/>
                <a:tab pos="5292725" algn="l"/>
                <a:tab pos="5819775" algn="l"/>
                <a:tab pos="6346825" algn="l"/>
                <a:tab pos="6873875" algn="l"/>
                <a:tab pos="7400925" algn="l"/>
                <a:tab pos="7927975" algn="l"/>
                <a:tab pos="8455025" algn="l"/>
                <a:tab pos="8982075" algn="l"/>
                <a:tab pos="9509125" algn="l"/>
                <a:tab pos="10036175" algn="l"/>
                <a:tab pos="10563225" algn="l"/>
              </a:tabLst>
            </a:pPr>
            <a:r>
              <a:rPr lang="pt-BR" sz="1800" dirty="0">
                <a:latin typeface="Calibri" panose="020F0502020204030204" pitchFamily="34" charset="0"/>
              </a:rPr>
              <a:t>A pesquisa sobre o Turismo Internacional receptivo no Brasil é realizada desde </a:t>
            </a:r>
            <a:r>
              <a:rPr lang="pt-BR" sz="1800" b="1" dirty="0">
                <a:latin typeface="Calibri" panose="020F0502020204030204" pitchFamily="34" charset="0"/>
              </a:rPr>
              <a:t>1974. </a:t>
            </a:r>
            <a:r>
              <a:rPr lang="pt-BR" sz="1800" dirty="0">
                <a:latin typeface="Calibri" panose="020F0502020204030204" pitchFamily="34" charset="0"/>
              </a:rPr>
              <a:t>De início pela EMBRATUR e a partir de 2009 diretamente pelo Ministério do Turismo.</a:t>
            </a:r>
          </a:p>
          <a:p>
            <a:pPr marL="1630362" lvl="3" indent="-266700" algn="just" eaLnBrk="1" hangingPunct="1">
              <a:lnSpc>
                <a:spcPct val="101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71463" algn="l"/>
                <a:tab pos="1076325" algn="l"/>
                <a:tab pos="1603375" algn="l"/>
                <a:tab pos="2130425" algn="l"/>
                <a:tab pos="2657475" algn="l"/>
                <a:tab pos="3184525" algn="l"/>
                <a:tab pos="3711575" algn="l"/>
                <a:tab pos="4238625" algn="l"/>
                <a:tab pos="4765675" algn="l"/>
                <a:tab pos="5292725" algn="l"/>
                <a:tab pos="5819775" algn="l"/>
                <a:tab pos="6346825" algn="l"/>
                <a:tab pos="6873875" algn="l"/>
                <a:tab pos="7400925" algn="l"/>
                <a:tab pos="7927975" algn="l"/>
                <a:tab pos="8455025" algn="l"/>
                <a:tab pos="8982075" algn="l"/>
                <a:tab pos="9509125" algn="l"/>
                <a:tab pos="10036175" algn="l"/>
                <a:tab pos="10563225" algn="l"/>
              </a:tabLst>
            </a:pPr>
            <a:r>
              <a:rPr kumimoji="1" lang="pt-BR" sz="1600" dirty="0">
                <a:latin typeface="Calibri" panose="020F0502020204030204" pitchFamily="34" charset="0"/>
              </a:rPr>
              <a:t>Em particular, a pesquisa de turismo receptivo internacional enfrentava várias </a:t>
            </a:r>
            <a:r>
              <a:rPr kumimoji="1" lang="pt-BR" sz="1600" b="1" dirty="0">
                <a:latin typeface="Calibri" panose="020F0502020204030204" pitchFamily="34" charset="0"/>
              </a:rPr>
              <a:t>limitações</a:t>
            </a:r>
            <a:r>
              <a:rPr kumimoji="1" lang="pt-BR" sz="1600" dirty="0">
                <a:latin typeface="Calibri" panose="020F0502020204030204" pitchFamily="34" charset="0"/>
              </a:rPr>
              <a:t> em sua execução, tais como limitação do número de entrevistas, etapas de levantamentos e pontos de cobertura.</a:t>
            </a:r>
          </a:p>
          <a:p>
            <a:pPr marL="266700" lvl="1" indent="-266700" algn="just" eaLnBrk="1" hangingPunct="1">
              <a:lnSpc>
                <a:spcPct val="101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71463" algn="l"/>
                <a:tab pos="1076325" algn="l"/>
                <a:tab pos="1603375" algn="l"/>
                <a:tab pos="2130425" algn="l"/>
                <a:tab pos="2657475" algn="l"/>
                <a:tab pos="3184525" algn="l"/>
                <a:tab pos="3711575" algn="l"/>
                <a:tab pos="4238625" algn="l"/>
                <a:tab pos="4765675" algn="l"/>
                <a:tab pos="5292725" algn="l"/>
                <a:tab pos="5819775" algn="l"/>
                <a:tab pos="6346825" algn="l"/>
                <a:tab pos="6873875" algn="l"/>
                <a:tab pos="7400925" algn="l"/>
                <a:tab pos="7927975" algn="l"/>
                <a:tab pos="8455025" algn="l"/>
                <a:tab pos="8982075" algn="l"/>
                <a:tab pos="9509125" algn="l"/>
                <a:tab pos="10036175" algn="l"/>
                <a:tab pos="10563225" algn="l"/>
              </a:tabLst>
            </a:pPr>
            <a:r>
              <a:rPr lang="pt-BR" sz="1800" dirty="0">
                <a:latin typeface="Calibri" panose="020F0502020204030204" pitchFamily="34" charset="0"/>
              </a:rPr>
              <a:t>Em 2004, com a contratação da FIPE - Fundação Instituto de Pesquisa Econômica, várias </a:t>
            </a:r>
            <a:r>
              <a:rPr lang="pt-BR" sz="1800" b="1" dirty="0">
                <a:latin typeface="Calibri" panose="020F0502020204030204" pitchFamily="34" charset="0"/>
              </a:rPr>
              <a:t>melhorias metodológicas </a:t>
            </a:r>
            <a:r>
              <a:rPr lang="pt-BR" sz="1800" dirty="0">
                <a:latin typeface="Calibri" panose="020F0502020204030204" pitchFamily="34" charset="0"/>
              </a:rPr>
              <a:t>foram implantadas para obter </a:t>
            </a:r>
            <a:r>
              <a:rPr lang="pt-BR" sz="1800" b="1" dirty="0">
                <a:latin typeface="Calibri" panose="020F0502020204030204" pitchFamily="34" charset="0"/>
              </a:rPr>
              <a:t>melhor</a:t>
            </a:r>
            <a:r>
              <a:rPr lang="pt-BR" sz="1800" dirty="0">
                <a:latin typeface="Calibri" panose="020F0502020204030204" pitchFamily="34" charset="0"/>
              </a:rPr>
              <a:t> </a:t>
            </a:r>
            <a:r>
              <a:rPr lang="pt-BR" sz="1800" b="1" dirty="0">
                <a:latin typeface="Calibri" panose="020F0502020204030204" pitchFamily="34" charset="0"/>
              </a:rPr>
              <a:t>precisão</a:t>
            </a:r>
            <a:r>
              <a:rPr lang="pt-BR" sz="1800" dirty="0">
                <a:latin typeface="Calibri" panose="020F0502020204030204" pitchFamily="34" charset="0"/>
              </a:rPr>
              <a:t> nas estimativas do estudo de turismo  internacional. Entre elas:</a:t>
            </a:r>
          </a:p>
          <a:p>
            <a:pPr marL="1698625" lvl="2" indent="-273050" algn="just" eaLnBrk="1" hangingPunct="1">
              <a:lnSpc>
                <a:spcPct val="101000"/>
              </a:lnSpc>
              <a:spcBef>
                <a:spcPts val="1200"/>
              </a:spcBef>
              <a:buFont typeface="Arial" charset="0"/>
              <a:buChar char="•"/>
              <a:tabLst>
                <a:tab pos="271463" algn="l"/>
                <a:tab pos="1076325" algn="l"/>
                <a:tab pos="1603375" algn="l"/>
                <a:tab pos="2130425" algn="l"/>
                <a:tab pos="2657475" algn="l"/>
                <a:tab pos="3184525" algn="l"/>
                <a:tab pos="3711575" algn="l"/>
                <a:tab pos="4238625" algn="l"/>
                <a:tab pos="4765675" algn="l"/>
                <a:tab pos="5292725" algn="l"/>
                <a:tab pos="5819775" algn="l"/>
                <a:tab pos="6346825" algn="l"/>
                <a:tab pos="6873875" algn="l"/>
                <a:tab pos="7400925" algn="l"/>
                <a:tab pos="7927975" algn="l"/>
                <a:tab pos="8455025" algn="l"/>
                <a:tab pos="8982075" algn="l"/>
                <a:tab pos="9509125" algn="l"/>
                <a:tab pos="10036175" algn="l"/>
                <a:tab pos="10563225" algn="l"/>
              </a:tabLst>
            </a:pPr>
            <a:r>
              <a:rPr lang="pt-BR" sz="1600" b="1" dirty="0">
                <a:latin typeface="Calibri" panose="020F0502020204030204" pitchFamily="34" charset="0"/>
              </a:rPr>
              <a:t>Ampliação da amostra </a:t>
            </a:r>
            <a:r>
              <a:rPr lang="pt-BR" sz="1600" dirty="0">
                <a:latin typeface="Calibri" panose="020F0502020204030204" pitchFamily="34" charset="0"/>
              </a:rPr>
              <a:t>e número de entrevistas (Receptivo e Emissivo), de 7.200 para 42.000 (31.000 turismo receptivo), obtendo-se </a:t>
            </a:r>
            <a:r>
              <a:rPr lang="pt-BR" sz="1600" b="1" dirty="0">
                <a:latin typeface="Calibri" panose="020F0502020204030204" pitchFamily="34" charset="0"/>
              </a:rPr>
              <a:t>maior representatividade </a:t>
            </a:r>
            <a:r>
              <a:rPr lang="pt-BR" sz="1600" dirty="0">
                <a:latin typeface="Calibri" panose="020F0502020204030204" pitchFamily="34" charset="0"/>
              </a:rPr>
              <a:t>do universo pesquisado;</a:t>
            </a:r>
          </a:p>
          <a:p>
            <a:pPr marL="1698625" lvl="2" indent="-273050" algn="just" eaLnBrk="1" hangingPunct="1">
              <a:lnSpc>
                <a:spcPct val="101000"/>
              </a:lnSpc>
              <a:spcBef>
                <a:spcPts val="1200"/>
              </a:spcBef>
              <a:buFont typeface="Arial" charset="0"/>
              <a:buChar char="•"/>
              <a:tabLst>
                <a:tab pos="271463" algn="l"/>
                <a:tab pos="1076325" algn="l"/>
                <a:tab pos="1603375" algn="l"/>
                <a:tab pos="2130425" algn="l"/>
                <a:tab pos="2657475" algn="l"/>
                <a:tab pos="3184525" algn="l"/>
                <a:tab pos="3711575" algn="l"/>
                <a:tab pos="4238625" algn="l"/>
                <a:tab pos="4765675" algn="l"/>
                <a:tab pos="5292725" algn="l"/>
                <a:tab pos="5819775" algn="l"/>
                <a:tab pos="6346825" algn="l"/>
                <a:tab pos="6873875" algn="l"/>
                <a:tab pos="7400925" algn="l"/>
                <a:tab pos="7927975" algn="l"/>
                <a:tab pos="8455025" algn="l"/>
                <a:tab pos="8982075" algn="l"/>
                <a:tab pos="9509125" algn="l"/>
                <a:tab pos="10036175" algn="l"/>
                <a:tab pos="10563225" algn="l"/>
              </a:tabLst>
            </a:pPr>
            <a:r>
              <a:rPr lang="pt-BR" sz="1600" dirty="0">
                <a:latin typeface="Calibri" panose="020F0502020204030204" pitchFamily="34" charset="0"/>
              </a:rPr>
              <a:t>Aumento do </a:t>
            </a:r>
            <a:r>
              <a:rPr lang="pt-BR" sz="1600" b="1" dirty="0">
                <a:latin typeface="Calibri" panose="020F0502020204030204" pitchFamily="34" charset="0"/>
              </a:rPr>
              <a:t>nº de etapas</a:t>
            </a:r>
            <a:r>
              <a:rPr lang="pt-BR" sz="1600" dirty="0">
                <a:latin typeface="Calibri" panose="020F0502020204030204" pitchFamily="34" charset="0"/>
              </a:rPr>
              <a:t> de coleta de dados, de </a:t>
            </a:r>
            <a:r>
              <a:rPr lang="pt-BR" sz="1600" b="1" dirty="0">
                <a:latin typeface="Calibri" panose="020F0502020204030204" pitchFamily="34" charset="0"/>
              </a:rPr>
              <a:t>2</a:t>
            </a:r>
            <a:r>
              <a:rPr lang="pt-BR" sz="1600" dirty="0">
                <a:latin typeface="Calibri" panose="020F0502020204030204" pitchFamily="34" charset="0"/>
              </a:rPr>
              <a:t> para </a:t>
            </a:r>
            <a:r>
              <a:rPr lang="pt-BR" sz="1600" b="1" dirty="0">
                <a:latin typeface="Calibri" panose="020F0502020204030204" pitchFamily="34" charset="0"/>
              </a:rPr>
              <a:t>4</a:t>
            </a:r>
            <a:r>
              <a:rPr lang="pt-BR" sz="1600" dirty="0">
                <a:latin typeface="Calibri" panose="020F0502020204030204" pitchFamily="34" charset="0"/>
              </a:rPr>
              <a:t>, com vistas à melhoria na avaliação do movimento </a:t>
            </a:r>
            <a:r>
              <a:rPr lang="pt-BR" sz="1600" b="1" dirty="0">
                <a:latin typeface="Calibri" panose="020F0502020204030204" pitchFamily="34" charset="0"/>
              </a:rPr>
              <a:t>sazonal </a:t>
            </a:r>
            <a:r>
              <a:rPr lang="pt-BR" sz="1600" dirty="0">
                <a:latin typeface="Calibri" panose="020F0502020204030204" pitchFamily="34" charset="0"/>
              </a:rPr>
              <a:t>dos turistas;</a:t>
            </a:r>
          </a:p>
          <a:p>
            <a:pPr marL="1698625" lvl="2" indent="-273050" algn="just" eaLnBrk="1" hangingPunct="1">
              <a:lnSpc>
                <a:spcPct val="101000"/>
              </a:lnSpc>
              <a:spcBef>
                <a:spcPts val="1200"/>
              </a:spcBef>
              <a:buFont typeface="Arial" charset="0"/>
              <a:buChar char="•"/>
              <a:tabLst>
                <a:tab pos="271463" algn="l"/>
                <a:tab pos="1076325" algn="l"/>
                <a:tab pos="1603375" algn="l"/>
                <a:tab pos="2130425" algn="l"/>
                <a:tab pos="2657475" algn="l"/>
                <a:tab pos="3184525" algn="l"/>
                <a:tab pos="3711575" algn="l"/>
                <a:tab pos="4238625" algn="l"/>
                <a:tab pos="4765675" algn="l"/>
                <a:tab pos="5292725" algn="l"/>
                <a:tab pos="5819775" algn="l"/>
                <a:tab pos="6346825" algn="l"/>
                <a:tab pos="6873875" algn="l"/>
                <a:tab pos="7400925" algn="l"/>
                <a:tab pos="7927975" algn="l"/>
                <a:tab pos="8455025" algn="l"/>
                <a:tab pos="8982075" algn="l"/>
                <a:tab pos="9509125" algn="l"/>
                <a:tab pos="10036175" algn="l"/>
                <a:tab pos="10563225" algn="l"/>
              </a:tabLst>
            </a:pPr>
            <a:r>
              <a:rPr lang="pt-BR" sz="1600" dirty="0">
                <a:latin typeface="Calibri" panose="020F0502020204030204" pitchFamily="34" charset="0"/>
              </a:rPr>
              <a:t>Aumento do </a:t>
            </a:r>
            <a:r>
              <a:rPr lang="pt-BR" sz="1600" b="1" dirty="0">
                <a:latin typeface="Calibri" panose="020F0502020204030204" pitchFamily="34" charset="0"/>
              </a:rPr>
              <a:t>nº de locais</a:t>
            </a:r>
            <a:r>
              <a:rPr lang="pt-BR" sz="1600" dirty="0">
                <a:latin typeface="Calibri" panose="020F0502020204030204" pitchFamily="34" charset="0"/>
              </a:rPr>
              <a:t> de pesquisa, de </a:t>
            </a:r>
            <a:r>
              <a:rPr lang="pt-BR" sz="1600" b="1" dirty="0">
                <a:latin typeface="Calibri" panose="020F0502020204030204" pitchFamily="34" charset="0"/>
              </a:rPr>
              <a:t>11</a:t>
            </a:r>
            <a:r>
              <a:rPr lang="pt-BR" sz="1600" dirty="0">
                <a:latin typeface="Calibri" panose="020F0502020204030204" pitchFamily="34" charset="0"/>
              </a:rPr>
              <a:t> para </a:t>
            </a:r>
            <a:r>
              <a:rPr lang="pt-BR" sz="1600" b="1" dirty="0" smtClean="0">
                <a:latin typeface="Calibri" panose="020F0502020204030204" pitchFamily="34" charset="0"/>
              </a:rPr>
              <a:t>26</a:t>
            </a:r>
            <a:r>
              <a:rPr lang="pt-BR" sz="1600" dirty="0" smtClean="0">
                <a:latin typeface="Calibri" panose="020F0502020204030204" pitchFamily="34" charset="0"/>
              </a:rPr>
              <a:t>, </a:t>
            </a:r>
            <a:r>
              <a:rPr lang="pt-BR" sz="1600" dirty="0">
                <a:latin typeface="Calibri" panose="020F0502020204030204" pitchFamily="34" charset="0"/>
              </a:rPr>
              <a:t>abrangendo então, os </a:t>
            </a:r>
            <a:r>
              <a:rPr lang="pt-BR" sz="1600" b="1" dirty="0">
                <a:latin typeface="Calibri" panose="020F0502020204030204" pitchFamily="34" charset="0"/>
              </a:rPr>
              <a:t>principais pontos de entrada e saída </a:t>
            </a:r>
            <a:r>
              <a:rPr lang="pt-BR" sz="1600" dirty="0">
                <a:latin typeface="Calibri" panose="020F0502020204030204" pitchFamily="34" charset="0"/>
              </a:rPr>
              <a:t>de turistas do Brasil.</a:t>
            </a:r>
          </a:p>
        </p:txBody>
      </p:sp>
    </p:spTree>
    <p:extLst>
      <p:ext uri="{BB962C8B-B14F-4D97-AF65-F5344CB8AC3E}">
        <p14:creationId xmlns:p14="http://schemas.microsoft.com/office/powerpoint/2010/main" val="708117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0" y="626726"/>
            <a:ext cx="9525000" cy="430887"/>
          </a:xfrm>
        </p:spPr>
        <p:txBody>
          <a:bodyPr/>
          <a:lstStyle/>
          <a:p>
            <a:pPr algn="ctr"/>
            <a:r>
              <a:rPr lang="pt-BR" dirty="0" smtClean="0">
                <a:latin typeface="Calibri" panose="020F0502020204030204" pitchFamily="34" charset="0"/>
              </a:rPr>
              <a:t>Setores beneficiados</a:t>
            </a:r>
          </a:p>
        </p:txBody>
      </p:sp>
      <p:sp>
        <p:nvSpPr>
          <p:cNvPr id="50179" name="Espaço Reservado para Conteúdo 1"/>
          <p:cNvSpPr>
            <a:spLocks noGrp="1"/>
          </p:cNvSpPr>
          <p:nvPr>
            <p:ph sz="quarter" idx="3"/>
          </p:nvPr>
        </p:nvSpPr>
        <p:spPr>
          <a:xfrm>
            <a:off x="415925" y="1233487"/>
            <a:ext cx="9109075" cy="4816703"/>
          </a:xfrm>
          <a:ln w="15875">
            <a:noFill/>
          </a:ln>
        </p:spPr>
        <p:txBody>
          <a:bodyPr/>
          <a:lstStyle/>
          <a:p>
            <a:pPr marL="177800" indent="-1778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latin typeface="Calibri" panose="020F0502020204030204" pitchFamily="34" charset="0"/>
              </a:rPr>
              <a:t>As </a:t>
            </a:r>
            <a:r>
              <a:rPr lang="pt-BR" sz="1600" b="1" dirty="0">
                <a:latin typeface="Calibri" panose="020F0502020204030204" pitchFamily="34" charset="0"/>
              </a:rPr>
              <a:t>informações estatísticas</a:t>
            </a:r>
            <a:r>
              <a:rPr lang="pt-BR" sz="1600" dirty="0">
                <a:latin typeface="Calibri" panose="020F0502020204030204" pitchFamily="34" charset="0"/>
              </a:rPr>
              <a:t> são essenciais em todos os setores da Economia, pois </a:t>
            </a:r>
            <a:r>
              <a:rPr lang="pt-BR" sz="1600" dirty="0" smtClean="0">
                <a:latin typeface="Calibri" panose="020F0502020204030204" pitchFamily="34" charset="0"/>
              </a:rPr>
              <a:t>são estratégicas </a:t>
            </a:r>
            <a:r>
              <a:rPr lang="pt-BR" sz="1600" dirty="0">
                <a:latin typeface="Calibri" panose="020F0502020204030204" pitchFamily="34" charset="0"/>
              </a:rPr>
              <a:t>para </a:t>
            </a:r>
            <a:r>
              <a:rPr lang="pt-BR" sz="1600" dirty="0" smtClean="0">
                <a:latin typeface="Calibri" panose="020F0502020204030204" pitchFamily="34" charset="0"/>
              </a:rPr>
              <a:t>definição de  diretrizes, prioridades e </a:t>
            </a:r>
            <a:r>
              <a:rPr lang="pt-BR" sz="1600" b="1" dirty="0" smtClean="0">
                <a:latin typeface="Calibri" panose="020F0502020204030204" pitchFamily="34" charset="0"/>
              </a:rPr>
              <a:t>políticas </a:t>
            </a:r>
            <a:r>
              <a:rPr lang="pt-BR" sz="1600" b="1" dirty="0">
                <a:latin typeface="Calibri" panose="020F0502020204030204" pitchFamily="34" charset="0"/>
              </a:rPr>
              <a:t>públicas</a:t>
            </a:r>
            <a:r>
              <a:rPr lang="pt-BR" sz="1600" dirty="0">
                <a:latin typeface="Calibri" panose="020F0502020204030204" pitchFamily="34" charset="0"/>
              </a:rPr>
              <a:t> para o </a:t>
            </a:r>
            <a:r>
              <a:rPr lang="pt-BR" sz="1600" b="1" dirty="0">
                <a:latin typeface="Calibri" panose="020F0502020204030204" pitchFamily="34" charset="0"/>
              </a:rPr>
              <a:t>Turismo</a:t>
            </a:r>
            <a:r>
              <a:rPr lang="pt-BR" sz="1600" dirty="0">
                <a:latin typeface="Calibri" panose="020F0502020204030204" pitchFamily="34" charset="0"/>
              </a:rPr>
              <a:t> e a </a:t>
            </a:r>
            <a:r>
              <a:rPr lang="pt-BR" sz="1600" b="1" dirty="0">
                <a:latin typeface="Calibri" panose="020F0502020204030204" pitchFamily="34" charset="0"/>
              </a:rPr>
              <a:t>Economia</a:t>
            </a:r>
            <a:r>
              <a:rPr lang="pt-BR" sz="1600" dirty="0">
                <a:latin typeface="Calibri" panose="020F0502020204030204" pitchFamily="34" charset="0"/>
              </a:rPr>
              <a:t> do País.</a:t>
            </a:r>
          </a:p>
          <a:p>
            <a:pPr marL="177800" indent="-1778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3300"/>
                </a:solidFill>
                <a:latin typeface="Calibri" panose="020F0502020204030204" pitchFamily="34" charset="0"/>
              </a:rPr>
              <a:t>Setores Públicos</a:t>
            </a:r>
            <a:r>
              <a:rPr lang="pt-BR" sz="1600" dirty="0">
                <a:latin typeface="Calibri" panose="020F0502020204030204" pitchFamily="34" charset="0"/>
              </a:rPr>
              <a:t>: As </a:t>
            </a:r>
            <a:r>
              <a:rPr lang="pt-BR" sz="1600" b="1" dirty="0">
                <a:latin typeface="Calibri" panose="020F0502020204030204" pitchFamily="34" charset="0"/>
              </a:rPr>
              <a:t>políticas públicas</a:t>
            </a:r>
            <a:r>
              <a:rPr lang="pt-BR" sz="1600" dirty="0">
                <a:latin typeface="Calibri" panose="020F0502020204030204" pitchFamily="34" charset="0"/>
              </a:rPr>
              <a:t> do Turismo e da Economia tornam-se </a:t>
            </a:r>
            <a:r>
              <a:rPr lang="pt-BR" sz="1600" b="1" dirty="0">
                <a:latin typeface="Calibri" panose="020F0502020204030204" pitchFamily="34" charset="0"/>
              </a:rPr>
              <a:t>mais sustentadas</a:t>
            </a:r>
            <a:r>
              <a:rPr lang="pt-BR" sz="1600" dirty="0">
                <a:latin typeface="Calibri" panose="020F0502020204030204" pitchFamily="34" charset="0"/>
              </a:rPr>
              <a:t> quando baseadas em consistentes e precisas informações, sobre as reais condições e necessidades do setor. As pesquisas fornecem subsídios para a elaboração de estratégias de </a:t>
            </a:r>
            <a:r>
              <a:rPr lang="pt-BR" sz="1600" i="1" dirty="0">
                <a:latin typeface="Calibri" panose="020F0502020204030204" pitchFamily="34" charset="0"/>
              </a:rPr>
              <a:t>marketing</a:t>
            </a:r>
            <a:r>
              <a:rPr lang="pt-BR" sz="1600" dirty="0">
                <a:latin typeface="Calibri" panose="020F0502020204030204" pitchFamily="34" charset="0"/>
              </a:rPr>
              <a:t>, que contribuam para o aumento da permanência e gastos dos turistas </a:t>
            </a:r>
            <a:r>
              <a:rPr lang="pt-BR" sz="1600" dirty="0" smtClean="0">
                <a:latin typeface="Calibri" panose="020F0502020204030204" pitchFamily="34" charset="0"/>
              </a:rPr>
              <a:t>e a </a:t>
            </a:r>
            <a:r>
              <a:rPr lang="pt-BR" sz="1600" dirty="0">
                <a:latin typeface="Calibri" panose="020F0502020204030204" pitchFamily="34" charset="0"/>
              </a:rPr>
              <a:t>ampliação da oferta de produtos turísticos do Brasil </a:t>
            </a:r>
          </a:p>
          <a:p>
            <a:pPr marL="177800" indent="-1778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3300"/>
                </a:solidFill>
                <a:latin typeface="Calibri" panose="020F0502020204030204" pitchFamily="34" charset="0"/>
              </a:rPr>
              <a:t>Setores Privados</a:t>
            </a:r>
            <a:r>
              <a:rPr lang="pt-BR" sz="1600" dirty="0">
                <a:latin typeface="Calibri" panose="020F0502020204030204" pitchFamily="34" charset="0"/>
              </a:rPr>
              <a:t>: </a:t>
            </a:r>
            <a:r>
              <a:rPr lang="pt-BR" sz="1600" b="1" dirty="0">
                <a:latin typeface="Calibri" panose="020F0502020204030204" pitchFamily="34" charset="0"/>
              </a:rPr>
              <a:t>Empresários</a:t>
            </a:r>
            <a:r>
              <a:rPr lang="pt-BR" sz="1600" dirty="0">
                <a:latin typeface="Calibri" panose="020F0502020204030204" pitchFamily="34" charset="0"/>
              </a:rPr>
              <a:t> e </a:t>
            </a:r>
            <a:r>
              <a:rPr lang="pt-BR" sz="1600" b="1" dirty="0">
                <a:latin typeface="Calibri" panose="020F0502020204030204" pitchFamily="34" charset="0"/>
              </a:rPr>
              <a:t>Associações </a:t>
            </a:r>
            <a:r>
              <a:rPr lang="pt-BR" sz="1600" dirty="0">
                <a:latin typeface="Calibri" panose="020F0502020204030204" pitchFamily="34" charset="0"/>
              </a:rPr>
              <a:t>e </a:t>
            </a:r>
            <a:r>
              <a:rPr lang="pt-BR" sz="1600" b="1" dirty="0">
                <a:latin typeface="Calibri" panose="020F0502020204030204" pitchFamily="34" charset="0"/>
              </a:rPr>
              <a:t>Entidades de Classe </a:t>
            </a:r>
            <a:r>
              <a:rPr lang="pt-BR" sz="1600" dirty="0">
                <a:latin typeface="Calibri" panose="020F0502020204030204" pitchFamily="34" charset="0"/>
              </a:rPr>
              <a:t>das </a:t>
            </a:r>
            <a:r>
              <a:rPr lang="pt-BR" sz="1600" b="1" dirty="0">
                <a:latin typeface="Calibri" panose="020F0502020204030204" pitchFamily="34" charset="0"/>
              </a:rPr>
              <a:t>atividades características do turismo utilizam </a:t>
            </a:r>
            <a:r>
              <a:rPr lang="pt-BR" sz="1600" b="1" dirty="0" smtClean="0">
                <a:latin typeface="Calibri" panose="020F0502020204030204" pitchFamily="34" charset="0"/>
              </a:rPr>
              <a:t>as informações </a:t>
            </a:r>
            <a:r>
              <a:rPr lang="pt-BR" sz="1600" b="1" dirty="0">
                <a:latin typeface="Calibri" panose="020F0502020204030204" pitchFamily="34" charset="0"/>
              </a:rPr>
              <a:t>de mercado e suas perspectivas</a:t>
            </a:r>
            <a:r>
              <a:rPr lang="pt-BR" sz="1600" dirty="0">
                <a:latin typeface="Calibri" panose="020F0502020204030204" pitchFamily="34" charset="0"/>
              </a:rPr>
              <a:t> para subsidiar a sua tomada de </a:t>
            </a:r>
            <a:r>
              <a:rPr lang="pt-BR" sz="1600" dirty="0" smtClean="0">
                <a:latin typeface="Calibri" panose="020F0502020204030204" pitchFamily="34" charset="0"/>
              </a:rPr>
              <a:t>decisão sobre </a:t>
            </a:r>
            <a:r>
              <a:rPr lang="pt-BR" sz="1600" dirty="0">
                <a:latin typeface="Calibri" panose="020F0502020204030204" pitchFamily="34" charset="0"/>
              </a:rPr>
              <a:t>ampliação e </a:t>
            </a:r>
            <a:r>
              <a:rPr lang="pt-BR" sz="1600" dirty="0" smtClean="0">
                <a:latin typeface="Calibri" panose="020F0502020204030204" pitchFamily="34" charset="0"/>
              </a:rPr>
              <a:t>fortalecimento do </a:t>
            </a:r>
            <a:r>
              <a:rPr lang="pt-BR" sz="1600" dirty="0">
                <a:latin typeface="Calibri" panose="020F0502020204030204" pitchFamily="34" charset="0"/>
              </a:rPr>
              <a:t>negócio, novos </a:t>
            </a:r>
            <a:r>
              <a:rPr lang="pt-BR" sz="1600" dirty="0" smtClean="0">
                <a:latin typeface="Calibri" panose="020F0502020204030204" pitchFamily="34" charset="0"/>
              </a:rPr>
              <a:t>investimentos (</a:t>
            </a:r>
            <a:r>
              <a:rPr lang="pt-BR" sz="1600" b="1" dirty="0">
                <a:latin typeface="Calibri" panose="020F0502020204030204" pitchFamily="34" charset="0"/>
              </a:rPr>
              <a:t>Hotéis</a:t>
            </a:r>
            <a:r>
              <a:rPr lang="pt-BR" sz="1600" dirty="0">
                <a:latin typeface="Calibri" panose="020F0502020204030204" pitchFamily="34" charset="0"/>
              </a:rPr>
              <a:t>,</a:t>
            </a:r>
            <a:r>
              <a:rPr lang="pt-BR" sz="1600" b="1" dirty="0">
                <a:latin typeface="Calibri" panose="020F0502020204030204" pitchFamily="34" charset="0"/>
              </a:rPr>
              <a:t> Agências de Viagens</a:t>
            </a:r>
            <a:r>
              <a:rPr lang="pt-BR" sz="1600" dirty="0">
                <a:latin typeface="Calibri" panose="020F0502020204030204" pitchFamily="34" charset="0"/>
              </a:rPr>
              <a:t>,</a:t>
            </a:r>
            <a:r>
              <a:rPr lang="pt-BR" sz="1600" b="1" dirty="0">
                <a:latin typeface="Calibri" panose="020F0502020204030204" pitchFamily="34" charset="0"/>
              </a:rPr>
              <a:t> Transporte</a:t>
            </a:r>
            <a:r>
              <a:rPr lang="pt-BR" sz="1600" dirty="0">
                <a:latin typeface="Calibri" panose="020F0502020204030204" pitchFamily="34" charset="0"/>
              </a:rPr>
              <a:t>,</a:t>
            </a:r>
            <a:r>
              <a:rPr lang="pt-BR" sz="1600" b="1" dirty="0">
                <a:latin typeface="Calibri" panose="020F0502020204030204" pitchFamily="34" charset="0"/>
              </a:rPr>
              <a:t> </a:t>
            </a:r>
            <a:r>
              <a:rPr lang="pt-BR" sz="1600" b="1" dirty="0" smtClean="0">
                <a:latin typeface="Calibri" panose="020F0502020204030204" pitchFamily="34" charset="0"/>
              </a:rPr>
              <a:t>Restaurantes</a:t>
            </a:r>
            <a:r>
              <a:rPr lang="pt-BR" sz="1600" dirty="0" smtClean="0">
                <a:latin typeface="Calibri" panose="020F0502020204030204" pitchFamily="34" charset="0"/>
              </a:rPr>
              <a:t> e etc.)</a:t>
            </a:r>
            <a:endParaRPr lang="pt-BR" sz="1600" dirty="0">
              <a:latin typeface="Calibri" panose="020F0502020204030204" pitchFamily="34" charset="0"/>
            </a:endParaRPr>
          </a:p>
          <a:p>
            <a:pPr marL="177800" indent="-1778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3300"/>
                </a:solidFill>
                <a:latin typeface="Calibri" panose="020F0502020204030204" pitchFamily="34" charset="0"/>
              </a:rPr>
              <a:t>Órgãos não Governamentais</a:t>
            </a:r>
            <a:r>
              <a:rPr lang="pt-BR" sz="1600" dirty="0">
                <a:latin typeface="Calibri" panose="020F0502020204030204" pitchFamily="34" charset="0"/>
              </a:rPr>
              <a:t>: a ampliação e o aprofundamento do conhecimento do setor, possibilita melhoria na qualidade de suas atuações a entidades como as de Defesa do Consumidor, de proteção do Meio </a:t>
            </a:r>
            <a:r>
              <a:rPr lang="pt-BR" sz="1600" dirty="0" smtClean="0">
                <a:latin typeface="Calibri" panose="020F0502020204030204" pitchFamily="34" charset="0"/>
              </a:rPr>
              <a:t>Ambiente entre </a:t>
            </a:r>
            <a:r>
              <a:rPr lang="pt-BR" sz="1600" dirty="0">
                <a:latin typeface="Calibri" panose="020F0502020204030204" pitchFamily="34" charset="0"/>
              </a:rPr>
              <a:t>outras</a:t>
            </a:r>
          </a:p>
          <a:p>
            <a:pPr marL="177800" indent="-1778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3300"/>
                </a:solidFill>
                <a:latin typeface="Calibri" panose="020F0502020204030204" pitchFamily="34" charset="0"/>
              </a:rPr>
              <a:t>Turistas</a:t>
            </a:r>
            <a:r>
              <a:rPr lang="pt-BR" sz="1600" dirty="0">
                <a:latin typeface="Calibri" panose="020F0502020204030204" pitchFamily="34" charset="0"/>
              </a:rPr>
              <a:t>: A ampliação da quantidade e da qualidade de informações sobre o </a:t>
            </a:r>
            <a:r>
              <a:rPr lang="pt-BR" sz="1600" dirty="0" smtClean="0">
                <a:latin typeface="Calibri" panose="020F0502020204030204" pitchFamily="34" charset="0"/>
              </a:rPr>
              <a:t>mercado possibilita </a:t>
            </a:r>
            <a:r>
              <a:rPr lang="pt-BR" sz="1600" dirty="0">
                <a:latin typeface="Calibri" panose="020F0502020204030204" pitchFamily="34" charset="0"/>
              </a:rPr>
              <a:t>a melhoria das condições </a:t>
            </a:r>
            <a:r>
              <a:rPr lang="pt-BR" sz="1600" dirty="0" smtClean="0">
                <a:latin typeface="Calibri" panose="020F0502020204030204" pitchFamily="34" charset="0"/>
              </a:rPr>
              <a:t>de sua </a:t>
            </a:r>
            <a:r>
              <a:rPr lang="pt-BR" sz="1600" dirty="0">
                <a:latin typeface="Calibri" panose="020F0502020204030204" pitchFamily="34" charset="0"/>
              </a:rPr>
              <a:t>satisfação e do crescimento pessoal de seus usuários.</a:t>
            </a:r>
          </a:p>
          <a:p>
            <a:pPr marL="177800" indent="-1778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003300"/>
                </a:solidFill>
                <a:latin typeface="Calibri" panose="020F0502020204030204" pitchFamily="34" charset="0"/>
              </a:rPr>
              <a:t>Sociedade em geral</a:t>
            </a:r>
            <a:r>
              <a:rPr lang="pt-BR" sz="1600" dirty="0">
                <a:latin typeface="Calibri" panose="020F0502020204030204" pitchFamily="34" charset="0"/>
              </a:rPr>
              <a:t>: Informações que </a:t>
            </a:r>
            <a:r>
              <a:rPr lang="pt-BR" sz="1600" dirty="0" smtClean="0">
                <a:latin typeface="Calibri" panose="020F0502020204030204" pitchFamily="34" charset="0"/>
              </a:rPr>
              <a:t>permitem avaliar ações e políticas governamentais contribuem </a:t>
            </a:r>
            <a:r>
              <a:rPr lang="pt-BR" sz="1600" dirty="0">
                <a:latin typeface="Calibri" panose="020F0502020204030204" pitchFamily="34" charset="0"/>
              </a:rPr>
              <a:t>para o aprimoramento e o desenvolvimento do </a:t>
            </a:r>
            <a:r>
              <a:rPr lang="pt-BR" sz="1600" b="1" dirty="0">
                <a:latin typeface="Calibri" panose="020F0502020204030204" pitchFamily="34" charset="0"/>
              </a:rPr>
              <a:t>exercício da </a:t>
            </a:r>
            <a:r>
              <a:rPr lang="pt-BR" sz="1600" b="1" dirty="0" smtClean="0">
                <a:latin typeface="Calibri" panose="020F0502020204030204" pitchFamily="34" charset="0"/>
              </a:rPr>
              <a:t>cidadania</a:t>
            </a:r>
            <a:r>
              <a:rPr lang="pt-BR" sz="1600" dirty="0" smtClean="0">
                <a:latin typeface="Calibri" panose="020F0502020204030204" pitchFamily="34" charset="0"/>
              </a:rPr>
              <a:t>, </a:t>
            </a:r>
            <a:r>
              <a:rPr lang="pt-BR" sz="1600" dirty="0">
                <a:latin typeface="Calibri" panose="020F0502020204030204" pitchFamily="34" charset="0"/>
              </a:rPr>
              <a:t>bem como </a:t>
            </a:r>
            <a:r>
              <a:rPr lang="pt-BR" sz="1600" dirty="0" smtClean="0">
                <a:latin typeface="Calibri" panose="020F0502020204030204" pitchFamily="34" charset="0"/>
              </a:rPr>
              <a:t>ampliam </a:t>
            </a:r>
            <a:r>
              <a:rPr lang="pt-BR" sz="1600" dirty="0">
                <a:latin typeface="Calibri" panose="020F0502020204030204" pitchFamily="34" charset="0"/>
              </a:rPr>
              <a:t>as oportunidades de sua </a:t>
            </a:r>
            <a:r>
              <a:rPr lang="pt-BR" sz="1600" b="1" dirty="0">
                <a:latin typeface="Calibri" panose="020F0502020204030204" pitchFamily="34" charset="0"/>
              </a:rPr>
              <a:t>inclusão no mercado </a:t>
            </a:r>
            <a:r>
              <a:rPr lang="pt-BR" sz="1600" dirty="0">
                <a:latin typeface="Calibri" panose="020F0502020204030204" pitchFamily="34" charset="0"/>
              </a:rPr>
              <a:t>de consumo.</a:t>
            </a:r>
          </a:p>
        </p:txBody>
      </p:sp>
    </p:spTree>
    <p:extLst>
      <p:ext uri="{BB962C8B-B14F-4D97-AF65-F5344CB8AC3E}">
        <p14:creationId xmlns:p14="http://schemas.microsoft.com/office/powerpoint/2010/main" val="39619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-13682" y="596900"/>
            <a:ext cx="9929208" cy="51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Pontos de Coleta de Dados</a:t>
            </a:r>
            <a:endParaRPr lang="pt-BR" sz="28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Freeform 91"/>
          <p:cNvSpPr>
            <a:spLocks/>
          </p:cNvSpPr>
          <p:nvPr/>
        </p:nvSpPr>
        <p:spPr bwMode="auto">
          <a:xfrm>
            <a:off x="369584" y="6202129"/>
            <a:ext cx="9435983" cy="666985"/>
          </a:xfrm>
          <a:custGeom>
            <a:avLst/>
            <a:gdLst>
              <a:gd name="T0" fmla="*/ 2147483647 w 5328"/>
              <a:gd name="T1" fmla="*/ 2147483647 h 626"/>
              <a:gd name="T2" fmla="*/ 2147483647 w 5328"/>
              <a:gd name="T3" fmla="*/ 2147483647 h 626"/>
              <a:gd name="T4" fmla="*/ 2147483647 w 5328"/>
              <a:gd name="T5" fmla="*/ 2147483647 h 626"/>
              <a:gd name="T6" fmla="*/ 2147483647 w 5328"/>
              <a:gd name="T7" fmla="*/ 2147483647 h 626"/>
              <a:gd name="T8" fmla="*/ 2147483647 w 5328"/>
              <a:gd name="T9" fmla="*/ 2147483647 h 626"/>
              <a:gd name="T10" fmla="*/ 2147483647 w 5328"/>
              <a:gd name="T11" fmla="*/ 2147483647 h 626"/>
              <a:gd name="T12" fmla="*/ 2147483647 w 5328"/>
              <a:gd name="T13" fmla="*/ 2147483647 h 626"/>
              <a:gd name="T14" fmla="*/ 2147483647 w 5328"/>
              <a:gd name="T15" fmla="*/ 2147483647 h 626"/>
              <a:gd name="T16" fmla="*/ 2147483647 w 5328"/>
              <a:gd name="T17" fmla="*/ 2147483647 h 626"/>
              <a:gd name="T18" fmla="*/ 2147483647 w 5328"/>
              <a:gd name="T19" fmla="*/ 2147483647 h 626"/>
              <a:gd name="T20" fmla="*/ 2147483647 w 5328"/>
              <a:gd name="T21" fmla="*/ 2147483647 h 626"/>
              <a:gd name="T22" fmla="*/ 2147483647 w 5328"/>
              <a:gd name="T23" fmla="*/ 2147483647 h 626"/>
              <a:gd name="T24" fmla="*/ 2147483647 w 5328"/>
              <a:gd name="T25" fmla="*/ 2147483647 h 626"/>
              <a:gd name="T26" fmla="*/ 2147483647 w 5328"/>
              <a:gd name="T27" fmla="*/ 2147483647 h 626"/>
              <a:gd name="T28" fmla="*/ 2147483647 w 5328"/>
              <a:gd name="T29" fmla="*/ 2147483647 h 626"/>
              <a:gd name="T30" fmla="*/ 2147483647 w 5328"/>
              <a:gd name="T31" fmla="*/ 2147483647 h 6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connsiteX0" fmla="*/ 1 w 9993"/>
              <a:gd name="connsiteY0" fmla="*/ 2809 h 9902"/>
              <a:gd name="connsiteX1" fmla="*/ 579 w 9993"/>
              <a:gd name="connsiteY1" fmla="*/ 1404 h 9902"/>
              <a:gd name="connsiteX2" fmla="*/ 1337 w 9993"/>
              <a:gd name="connsiteY2" fmla="*/ 445 h 9902"/>
              <a:gd name="connsiteX3" fmla="*/ 2553 w 9993"/>
              <a:gd name="connsiteY3" fmla="*/ 62 h 9902"/>
              <a:gd name="connsiteX4" fmla="*/ 4160 w 9993"/>
              <a:gd name="connsiteY4" fmla="*/ 1659 h 9902"/>
              <a:gd name="connsiteX5" fmla="*/ 5098 w 9993"/>
              <a:gd name="connsiteY5" fmla="*/ 3065 h 9902"/>
              <a:gd name="connsiteX6" fmla="*/ 5864 w 9993"/>
              <a:gd name="connsiteY6" fmla="*/ 4343 h 9902"/>
              <a:gd name="connsiteX7" fmla="*/ 6525 w 9993"/>
              <a:gd name="connsiteY7" fmla="*/ 5046 h 9902"/>
              <a:gd name="connsiteX8" fmla="*/ 7320 w 9993"/>
              <a:gd name="connsiteY8" fmla="*/ 5365 h 9902"/>
              <a:gd name="connsiteX9" fmla="*/ 7960 w 9993"/>
              <a:gd name="connsiteY9" fmla="*/ 5078 h 9902"/>
              <a:gd name="connsiteX10" fmla="*/ 8664 w 9993"/>
              <a:gd name="connsiteY10" fmla="*/ 4407 h 9902"/>
              <a:gd name="connsiteX11" fmla="*/ 9492 w 9993"/>
              <a:gd name="connsiteY11" fmla="*/ 2921 h 9902"/>
              <a:gd name="connsiteX12" fmla="*/ 9993 w 9993"/>
              <a:gd name="connsiteY12" fmla="*/ 1819 h 9902"/>
              <a:gd name="connsiteX13" fmla="*/ 9993 w 9993"/>
              <a:gd name="connsiteY13" fmla="*/ 9870 h 9902"/>
              <a:gd name="connsiteX14" fmla="*/ 969 w 9993"/>
              <a:gd name="connsiteY14" fmla="*/ 9902 h 9902"/>
              <a:gd name="connsiteX15" fmla="*/ 1 w 9993"/>
              <a:gd name="connsiteY15" fmla="*/ 2809 h 9902"/>
              <a:gd name="connsiteX0" fmla="*/ 1 w 9614"/>
              <a:gd name="connsiteY0" fmla="*/ 3574 h 10000"/>
              <a:gd name="connsiteX1" fmla="*/ 193 w 9614"/>
              <a:gd name="connsiteY1" fmla="*/ 1418 h 10000"/>
              <a:gd name="connsiteX2" fmla="*/ 952 w 9614"/>
              <a:gd name="connsiteY2" fmla="*/ 449 h 10000"/>
              <a:gd name="connsiteX3" fmla="*/ 2169 w 9614"/>
              <a:gd name="connsiteY3" fmla="*/ 63 h 10000"/>
              <a:gd name="connsiteX4" fmla="*/ 3777 w 9614"/>
              <a:gd name="connsiteY4" fmla="*/ 1675 h 10000"/>
              <a:gd name="connsiteX5" fmla="*/ 4716 w 9614"/>
              <a:gd name="connsiteY5" fmla="*/ 3095 h 10000"/>
              <a:gd name="connsiteX6" fmla="*/ 5482 w 9614"/>
              <a:gd name="connsiteY6" fmla="*/ 4386 h 10000"/>
              <a:gd name="connsiteX7" fmla="*/ 6144 w 9614"/>
              <a:gd name="connsiteY7" fmla="*/ 5096 h 10000"/>
              <a:gd name="connsiteX8" fmla="*/ 6939 w 9614"/>
              <a:gd name="connsiteY8" fmla="*/ 5418 h 10000"/>
              <a:gd name="connsiteX9" fmla="*/ 7580 w 9614"/>
              <a:gd name="connsiteY9" fmla="*/ 5128 h 10000"/>
              <a:gd name="connsiteX10" fmla="*/ 8284 w 9614"/>
              <a:gd name="connsiteY10" fmla="*/ 4451 h 10000"/>
              <a:gd name="connsiteX11" fmla="*/ 9113 w 9614"/>
              <a:gd name="connsiteY11" fmla="*/ 2950 h 10000"/>
              <a:gd name="connsiteX12" fmla="*/ 9614 w 9614"/>
              <a:gd name="connsiteY12" fmla="*/ 1837 h 10000"/>
              <a:gd name="connsiteX13" fmla="*/ 9614 w 9614"/>
              <a:gd name="connsiteY13" fmla="*/ 9968 h 10000"/>
              <a:gd name="connsiteX14" fmla="*/ 584 w 9614"/>
              <a:gd name="connsiteY14" fmla="*/ 10000 h 10000"/>
              <a:gd name="connsiteX15" fmla="*/ 1 w 9614"/>
              <a:gd name="connsiteY15" fmla="*/ 3574 h 10000"/>
              <a:gd name="connsiteX0" fmla="*/ 1 w 10000"/>
              <a:gd name="connsiteY0" fmla="*/ 3574 h 10000"/>
              <a:gd name="connsiteX1" fmla="*/ 201 w 10000"/>
              <a:gd name="connsiteY1" fmla="*/ 1418 h 10000"/>
              <a:gd name="connsiteX2" fmla="*/ 990 w 10000"/>
              <a:gd name="connsiteY2" fmla="*/ 449 h 10000"/>
              <a:gd name="connsiteX3" fmla="*/ 2256 w 10000"/>
              <a:gd name="connsiteY3" fmla="*/ 63 h 10000"/>
              <a:gd name="connsiteX4" fmla="*/ 3929 w 10000"/>
              <a:gd name="connsiteY4" fmla="*/ 1675 h 10000"/>
              <a:gd name="connsiteX5" fmla="*/ 4905 w 10000"/>
              <a:gd name="connsiteY5" fmla="*/ 3095 h 10000"/>
              <a:gd name="connsiteX6" fmla="*/ 5702 w 10000"/>
              <a:gd name="connsiteY6" fmla="*/ 4386 h 10000"/>
              <a:gd name="connsiteX7" fmla="*/ 6391 w 10000"/>
              <a:gd name="connsiteY7" fmla="*/ 5096 h 10000"/>
              <a:gd name="connsiteX8" fmla="*/ 7218 w 10000"/>
              <a:gd name="connsiteY8" fmla="*/ 5418 h 10000"/>
              <a:gd name="connsiteX9" fmla="*/ 7884 w 10000"/>
              <a:gd name="connsiteY9" fmla="*/ 5128 h 10000"/>
              <a:gd name="connsiteX10" fmla="*/ 8617 w 10000"/>
              <a:gd name="connsiteY10" fmla="*/ 4451 h 10000"/>
              <a:gd name="connsiteX11" fmla="*/ 9479 w 10000"/>
              <a:gd name="connsiteY11" fmla="*/ 2950 h 10000"/>
              <a:gd name="connsiteX12" fmla="*/ 9815 w 10000"/>
              <a:gd name="connsiteY12" fmla="*/ 4196 h 10000"/>
              <a:gd name="connsiteX13" fmla="*/ 10000 w 10000"/>
              <a:gd name="connsiteY13" fmla="*/ 9968 h 10000"/>
              <a:gd name="connsiteX14" fmla="*/ 607 w 10000"/>
              <a:gd name="connsiteY14" fmla="*/ 10000 h 10000"/>
              <a:gd name="connsiteX15" fmla="*/ 1 w 10000"/>
              <a:gd name="connsiteY15" fmla="*/ 3574 h 10000"/>
              <a:gd name="connsiteX0" fmla="*/ 1 w 9820"/>
              <a:gd name="connsiteY0" fmla="*/ 3574 h 10000"/>
              <a:gd name="connsiteX1" fmla="*/ 201 w 9820"/>
              <a:gd name="connsiteY1" fmla="*/ 1418 h 10000"/>
              <a:gd name="connsiteX2" fmla="*/ 990 w 9820"/>
              <a:gd name="connsiteY2" fmla="*/ 449 h 10000"/>
              <a:gd name="connsiteX3" fmla="*/ 2256 w 9820"/>
              <a:gd name="connsiteY3" fmla="*/ 63 h 10000"/>
              <a:gd name="connsiteX4" fmla="*/ 3929 w 9820"/>
              <a:gd name="connsiteY4" fmla="*/ 1675 h 10000"/>
              <a:gd name="connsiteX5" fmla="*/ 4905 w 9820"/>
              <a:gd name="connsiteY5" fmla="*/ 3095 h 10000"/>
              <a:gd name="connsiteX6" fmla="*/ 5702 w 9820"/>
              <a:gd name="connsiteY6" fmla="*/ 4386 h 10000"/>
              <a:gd name="connsiteX7" fmla="*/ 6391 w 9820"/>
              <a:gd name="connsiteY7" fmla="*/ 5096 h 10000"/>
              <a:gd name="connsiteX8" fmla="*/ 7218 w 9820"/>
              <a:gd name="connsiteY8" fmla="*/ 5418 h 10000"/>
              <a:gd name="connsiteX9" fmla="*/ 7884 w 9820"/>
              <a:gd name="connsiteY9" fmla="*/ 5128 h 10000"/>
              <a:gd name="connsiteX10" fmla="*/ 8617 w 9820"/>
              <a:gd name="connsiteY10" fmla="*/ 4451 h 10000"/>
              <a:gd name="connsiteX11" fmla="*/ 9479 w 9820"/>
              <a:gd name="connsiteY11" fmla="*/ 2950 h 10000"/>
              <a:gd name="connsiteX12" fmla="*/ 9815 w 9820"/>
              <a:gd name="connsiteY12" fmla="*/ 4196 h 10000"/>
              <a:gd name="connsiteX13" fmla="*/ 9495 w 9820"/>
              <a:gd name="connsiteY13" fmla="*/ 9821 h 10000"/>
              <a:gd name="connsiteX14" fmla="*/ 607 w 9820"/>
              <a:gd name="connsiteY14" fmla="*/ 10000 h 10000"/>
              <a:gd name="connsiteX15" fmla="*/ 1 w 9820"/>
              <a:gd name="connsiteY15" fmla="*/ 3574 h 10000"/>
              <a:gd name="connsiteX0" fmla="*/ 1 w 10071"/>
              <a:gd name="connsiteY0" fmla="*/ 3574 h 10000"/>
              <a:gd name="connsiteX1" fmla="*/ 205 w 10071"/>
              <a:gd name="connsiteY1" fmla="*/ 1418 h 10000"/>
              <a:gd name="connsiteX2" fmla="*/ 1008 w 10071"/>
              <a:gd name="connsiteY2" fmla="*/ 449 h 10000"/>
              <a:gd name="connsiteX3" fmla="*/ 2297 w 10071"/>
              <a:gd name="connsiteY3" fmla="*/ 63 h 10000"/>
              <a:gd name="connsiteX4" fmla="*/ 4001 w 10071"/>
              <a:gd name="connsiteY4" fmla="*/ 1675 h 10000"/>
              <a:gd name="connsiteX5" fmla="*/ 4995 w 10071"/>
              <a:gd name="connsiteY5" fmla="*/ 3095 h 10000"/>
              <a:gd name="connsiteX6" fmla="*/ 5807 w 10071"/>
              <a:gd name="connsiteY6" fmla="*/ 4386 h 10000"/>
              <a:gd name="connsiteX7" fmla="*/ 6508 w 10071"/>
              <a:gd name="connsiteY7" fmla="*/ 5096 h 10000"/>
              <a:gd name="connsiteX8" fmla="*/ 7350 w 10071"/>
              <a:gd name="connsiteY8" fmla="*/ 5418 h 10000"/>
              <a:gd name="connsiteX9" fmla="*/ 8029 w 10071"/>
              <a:gd name="connsiteY9" fmla="*/ 5128 h 10000"/>
              <a:gd name="connsiteX10" fmla="*/ 8775 w 10071"/>
              <a:gd name="connsiteY10" fmla="*/ 4451 h 10000"/>
              <a:gd name="connsiteX11" fmla="*/ 9653 w 10071"/>
              <a:gd name="connsiteY11" fmla="*/ 2950 h 10000"/>
              <a:gd name="connsiteX12" fmla="*/ 10066 w 10071"/>
              <a:gd name="connsiteY12" fmla="*/ 2054 h 10000"/>
              <a:gd name="connsiteX13" fmla="*/ 9669 w 10071"/>
              <a:gd name="connsiteY13" fmla="*/ 9821 h 10000"/>
              <a:gd name="connsiteX14" fmla="*/ 618 w 10071"/>
              <a:gd name="connsiteY14" fmla="*/ 10000 h 10000"/>
              <a:gd name="connsiteX15" fmla="*/ 1 w 10071"/>
              <a:gd name="connsiteY15" fmla="*/ 3574 h 10000"/>
              <a:gd name="connsiteX0" fmla="*/ 1 w 10066"/>
              <a:gd name="connsiteY0" fmla="*/ 3574 h 10000"/>
              <a:gd name="connsiteX1" fmla="*/ 205 w 10066"/>
              <a:gd name="connsiteY1" fmla="*/ 1418 h 10000"/>
              <a:gd name="connsiteX2" fmla="*/ 1008 w 10066"/>
              <a:gd name="connsiteY2" fmla="*/ 449 h 10000"/>
              <a:gd name="connsiteX3" fmla="*/ 2297 w 10066"/>
              <a:gd name="connsiteY3" fmla="*/ 63 h 10000"/>
              <a:gd name="connsiteX4" fmla="*/ 4001 w 10066"/>
              <a:gd name="connsiteY4" fmla="*/ 1675 h 10000"/>
              <a:gd name="connsiteX5" fmla="*/ 4995 w 10066"/>
              <a:gd name="connsiteY5" fmla="*/ 3095 h 10000"/>
              <a:gd name="connsiteX6" fmla="*/ 5807 w 10066"/>
              <a:gd name="connsiteY6" fmla="*/ 4386 h 10000"/>
              <a:gd name="connsiteX7" fmla="*/ 6508 w 10066"/>
              <a:gd name="connsiteY7" fmla="*/ 5096 h 10000"/>
              <a:gd name="connsiteX8" fmla="*/ 7350 w 10066"/>
              <a:gd name="connsiteY8" fmla="*/ 5418 h 10000"/>
              <a:gd name="connsiteX9" fmla="*/ 8029 w 10066"/>
              <a:gd name="connsiteY9" fmla="*/ 5128 h 10000"/>
              <a:gd name="connsiteX10" fmla="*/ 8775 w 10066"/>
              <a:gd name="connsiteY10" fmla="*/ 4451 h 10000"/>
              <a:gd name="connsiteX11" fmla="*/ 9653 w 10066"/>
              <a:gd name="connsiteY11" fmla="*/ 2950 h 10000"/>
              <a:gd name="connsiteX12" fmla="*/ 10066 w 10066"/>
              <a:gd name="connsiteY12" fmla="*/ 2054 h 10000"/>
              <a:gd name="connsiteX13" fmla="*/ 9669 w 10066"/>
              <a:gd name="connsiteY13" fmla="*/ 9821 h 10000"/>
              <a:gd name="connsiteX14" fmla="*/ 618 w 10066"/>
              <a:gd name="connsiteY14" fmla="*/ 10000 h 10000"/>
              <a:gd name="connsiteX15" fmla="*/ 1 w 10066"/>
              <a:gd name="connsiteY15" fmla="*/ 3574 h 10000"/>
              <a:gd name="connsiteX0" fmla="*/ 1 w 10066"/>
              <a:gd name="connsiteY0" fmla="*/ 3574 h 10000"/>
              <a:gd name="connsiteX1" fmla="*/ 205 w 10066"/>
              <a:gd name="connsiteY1" fmla="*/ 1418 h 10000"/>
              <a:gd name="connsiteX2" fmla="*/ 1008 w 10066"/>
              <a:gd name="connsiteY2" fmla="*/ 449 h 10000"/>
              <a:gd name="connsiteX3" fmla="*/ 2297 w 10066"/>
              <a:gd name="connsiteY3" fmla="*/ 63 h 10000"/>
              <a:gd name="connsiteX4" fmla="*/ 4001 w 10066"/>
              <a:gd name="connsiteY4" fmla="*/ 1675 h 10000"/>
              <a:gd name="connsiteX5" fmla="*/ 4995 w 10066"/>
              <a:gd name="connsiteY5" fmla="*/ 3095 h 10000"/>
              <a:gd name="connsiteX6" fmla="*/ 5807 w 10066"/>
              <a:gd name="connsiteY6" fmla="*/ 4386 h 10000"/>
              <a:gd name="connsiteX7" fmla="*/ 6508 w 10066"/>
              <a:gd name="connsiteY7" fmla="*/ 5096 h 10000"/>
              <a:gd name="connsiteX8" fmla="*/ 7350 w 10066"/>
              <a:gd name="connsiteY8" fmla="*/ 5418 h 10000"/>
              <a:gd name="connsiteX9" fmla="*/ 8029 w 10066"/>
              <a:gd name="connsiteY9" fmla="*/ 5128 h 10000"/>
              <a:gd name="connsiteX10" fmla="*/ 8775 w 10066"/>
              <a:gd name="connsiteY10" fmla="*/ 4451 h 10000"/>
              <a:gd name="connsiteX11" fmla="*/ 9653 w 10066"/>
              <a:gd name="connsiteY11" fmla="*/ 2950 h 10000"/>
              <a:gd name="connsiteX12" fmla="*/ 10066 w 10066"/>
              <a:gd name="connsiteY12" fmla="*/ 2054 h 10000"/>
              <a:gd name="connsiteX13" fmla="*/ 9669 w 10066"/>
              <a:gd name="connsiteY13" fmla="*/ 9821 h 10000"/>
              <a:gd name="connsiteX14" fmla="*/ 618 w 10066"/>
              <a:gd name="connsiteY14" fmla="*/ 10000 h 10000"/>
              <a:gd name="connsiteX15" fmla="*/ 1 w 10066"/>
              <a:gd name="connsiteY15" fmla="*/ 357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66" h="10000">
                <a:moveTo>
                  <a:pt x="1" y="3574"/>
                </a:moveTo>
                <a:cubicBezTo>
                  <a:pt x="-7" y="3332"/>
                  <a:pt x="37" y="1939"/>
                  <a:pt x="205" y="1418"/>
                </a:cubicBezTo>
                <a:cubicBezTo>
                  <a:pt x="373" y="897"/>
                  <a:pt x="660" y="676"/>
                  <a:pt x="1008" y="449"/>
                </a:cubicBezTo>
                <a:cubicBezTo>
                  <a:pt x="1437" y="63"/>
                  <a:pt x="1827" y="-99"/>
                  <a:pt x="2297" y="63"/>
                </a:cubicBezTo>
                <a:cubicBezTo>
                  <a:pt x="2839" y="369"/>
                  <a:pt x="3515" y="1095"/>
                  <a:pt x="4001" y="1675"/>
                </a:cubicBezTo>
                <a:cubicBezTo>
                  <a:pt x="4486" y="2256"/>
                  <a:pt x="4666" y="2628"/>
                  <a:pt x="4995" y="3095"/>
                </a:cubicBezTo>
                <a:cubicBezTo>
                  <a:pt x="5296" y="3547"/>
                  <a:pt x="5555" y="4047"/>
                  <a:pt x="5807" y="4386"/>
                </a:cubicBezTo>
                <a:cubicBezTo>
                  <a:pt x="6059" y="4724"/>
                  <a:pt x="6249" y="4918"/>
                  <a:pt x="6508" y="5096"/>
                </a:cubicBezTo>
                <a:cubicBezTo>
                  <a:pt x="6764" y="5273"/>
                  <a:pt x="7098" y="5418"/>
                  <a:pt x="7350" y="5418"/>
                </a:cubicBezTo>
                <a:cubicBezTo>
                  <a:pt x="7603" y="5418"/>
                  <a:pt x="7791" y="5289"/>
                  <a:pt x="8029" y="5128"/>
                </a:cubicBezTo>
                <a:cubicBezTo>
                  <a:pt x="8266" y="4967"/>
                  <a:pt x="8504" y="4805"/>
                  <a:pt x="8775" y="4451"/>
                </a:cubicBezTo>
                <a:cubicBezTo>
                  <a:pt x="9060" y="3967"/>
                  <a:pt x="9438" y="3350"/>
                  <a:pt x="9653" y="2950"/>
                </a:cubicBezTo>
                <a:cubicBezTo>
                  <a:pt x="9868" y="2551"/>
                  <a:pt x="9941" y="2392"/>
                  <a:pt x="10066" y="2054"/>
                </a:cubicBezTo>
                <a:cubicBezTo>
                  <a:pt x="9905" y="11690"/>
                  <a:pt x="9850" y="9611"/>
                  <a:pt x="9669" y="9821"/>
                </a:cubicBezTo>
                <a:lnTo>
                  <a:pt x="618" y="10000"/>
                </a:lnTo>
                <a:cubicBezTo>
                  <a:pt x="618" y="7613"/>
                  <a:pt x="1" y="5961"/>
                  <a:pt x="1" y="3574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50000">
                <a:srgbClr val="008000"/>
              </a:gs>
              <a:gs pos="100000">
                <a:srgbClr val="00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pt-BR" dirty="0"/>
          </a:p>
        </p:txBody>
      </p:sp>
      <p:sp>
        <p:nvSpPr>
          <p:cNvPr id="15" name="CaixaDeTexto 21"/>
          <p:cNvSpPr txBox="1">
            <a:spLocks noChangeArrowheads="1"/>
          </p:cNvSpPr>
          <p:nvPr/>
        </p:nvSpPr>
        <p:spPr bwMode="auto">
          <a:xfrm>
            <a:off x="3575544" y="6548242"/>
            <a:ext cx="5834063" cy="276999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pt-BR" b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Secretaria Nacional de Políticas de Turismo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30225" y="1233488"/>
            <a:ext cx="3841750" cy="1888560"/>
          </a:xfrm>
          <a:prstGeom prst="rect">
            <a:avLst/>
          </a:prstGeom>
          <a:solidFill>
            <a:srgbClr val="D9EECE"/>
          </a:solidFill>
        </p:spPr>
        <p:txBody>
          <a:bodyPr wrap="square" anchor="ctr">
            <a:noAutofit/>
          </a:bodyPr>
          <a:lstStyle/>
          <a:p>
            <a:pPr marL="263525" indent="-168275">
              <a:spcBef>
                <a:spcPts val="1025"/>
              </a:spcBef>
              <a:buSzPct val="120000"/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1800" dirty="0">
                <a:latin typeface="Calibri" panose="020F0502020204030204" pitchFamily="34" charset="0"/>
              </a:rPr>
              <a:t>L</a:t>
            </a:r>
            <a:r>
              <a:rPr lang="pt-BR" sz="1800" dirty="0" smtClean="0">
                <a:latin typeface="Calibri" panose="020F0502020204030204" pitchFamily="34" charset="0"/>
              </a:rPr>
              <a:t>ocais </a:t>
            </a:r>
            <a:r>
              <a:rPr lang="pt-BR" sz="1800" dirty="0">
                <a:latin typeface="Calibri" panose="020F0502020204030204" pitchFamily="34" charset="0"/>
              </a:rPr>
              <a:t>de entrevistas </a:t>
            </a:r>
            <a:r>
              <a:rPr lang="pt-BR" sz="1800" b="0" dirty="0" smtClean="0">
                <a:latin typeface="Calibri" panose="020F0502020204030204" pitchFamily="34" charset="0"/>
              </a:rPr>
              <a:t>- 26 </a:t>
            </a:r>
            <a:endParaRPr lang="pt-BR" sz="1800" b="0" dirty="0">
              <a:latin typeface="Calibri" panose="020F0502020204030204" pitchFamily="34" charset="0"/>
            </a:endParaRPr>
          </a:p>
          <a:p>
            <a:pPr marL="263525" indent="-168275">
              <a:spcBef>
                <a:spcPts val="1025"/>
              </a:spcBef>
              <a:buSzPct val="120000"/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1800" dirty="0" smtClean="0">
                <a:latin typeface="Calibri" panose="020F0502020204030204" pitchFamily="34" charset="0"/>
              </a:rPr>
              <a:t>Entrevistados receptivo </a:t>
            </a:r>
            <a:r>
              <a:rPr lang="pt-BR" sz="1800" b="0" dirty="0" smtClean="0">
                <a:latin typeface="Calibri" panose="020F0502020204030204" pitchFamily="34" charset="0"/>
              </a:rPr>
              <a:t>- </a:t>
            </a:r>
            <a:r>
              <a:rPr kumimoji="1" lang="pt-BR" sz="1800" b="0" dirty="0">
                <a:latin typeface="Calibri" panose="020F0502020204030204" pitchFamily="34" charset="0"/>
              </a:rPr>
              <a:t>44.080</a:t>
            </a:r>
            <a:endParaRPr lang="pt-BR" sz="1800" b="0" dirty="0">
              <a:latin typeface="Calibri" panose="020F050202020403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68323" y="3392488"/>
            <a:ext cx="3817873" cy="2782844"/>
          </a:xfrm>
          <a:prstGeom prst="rect">
            <a:avLst/>
          </a:prstGeom>
          <a:solidFill>
            <a:srgbClr val="D9EECE"/>
          </a:solidFill>
          <a:ln w="9360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542925">
              <a:spcBef>
                <a:spcPts val="1800"/>
              </a:spcBef>
              <a:buFont typeface="Wingdings" pitchFamily="2" charset="2"/>
              <a:buNone/>
              <a:tabLst>
                <a:tab pos="6286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kumimoji="1" lang="pt-BR" sz="1800" dirty="0" smtClean="0">
                <a:latin typeface="Calibri" panose="020F0502020204030204" pitchFamily="34" charset="0"/>
              </a:rPr>
              <a:t>15 aeroportos internacionais,</a:t>
            </a:r>
            <a:br>
              <a:rPr kumimoji="1" lang="pt-BR" sz="1800" dirty="0" smtClean="0">
                <a:latin typeface="Calibri" panose="020F0502020204030204" pitchFamily="34" charset="0"/>
              </a:rPr>
            </a:br>
            <a:r>
              <a:rPr kumimoji="1" lang="pt-BR" sz="1800" b="0" dirty="0" smtClean="0">
                <a:latin typeface="Calibri" panose="020F0502020204030204" pitchFamily="34" charset="0"/>
              </a:rPr>
              <a:t>que representam mais de 99%</a:t>
            </a:r>
            <a:br>
              <a:rPr kumimoji="1" lang="pt-BR" sz="1800" b="0" dirty="0" smtClean="0">
                <a:latin typeface="Calibri" panose="020F0502020204030204" pitchFamily="34" charset="0"/>
              </a:rPr>
            </a:br>
            <a:r>
              <a:rPr kumimoji="1" lang="pt-BR" sz="1800" b="0" dirty="0" smtClean="0">
                <a:latin typeface="Calibri" panose="020F0502020204030204" pitchFamily="34" charset="0"/>
              </a:rPr>
              <a:t>do fluxo internacional aéreo.</a:t>
            </a:r>
          </a:p>
          <a:p>
            <a:pPr marL="542925">
              <a:spcBef>
                <a:spcPts val="1800"/>
              </a:spcBef>
              <a:buFont typeface="Wingdings" pitchFamily="2" charset="2"/>
              <a:buNone/>
              <a:tabLst>
                <a:tab pos="628650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kumimoji="1" lang="pt-BR" sz="1800" dirty="0" smtClean="0">
                <a:latin typeface="Calibri" panose="020F0502020204030204" pitchFamily="34" charset="0"/>
              </a:rPr>
              <a:t>10 fronteiras terrestres, </a:t>
            </a:r>
            <a:r>
              <a:rPr kumimoji="1" lang="pt-BR" sz="1800" b="0" dirty="0" smtClean="0">
                <a:latin typeface="Calibri" panose="020F0502020204030204" pitchFamily="34" charset="0"/>
              </a:rPr>
              <a:t>que representam cerca de 90% do</a:t>
            </a:r>
            <a:br>
              <a:rPr kumimoji="1" lang="pt-BR" sz="1800" b="0" dirty="0" smtClean="0">
                <a:latin typeface="Calibri" panose="020F0502020204030204" pitchFamily="34" charset="0"/>
              </a:rPr>
            </a:br>
            <a:r>
              <a:rPr kumimoji="1" lang="pt-BR" sz="1800" b="0" dirty="0" smtClean="0">
                <a:latin typeface="Calibri" panose="020F0502020204030204" pitchFamily="34" charset="0"/>
              </a:rPr>
              <a:t>fluxo internacional terrestre</a:t>
            </a:r>
            <a:br>
              <a:rPr kumimoji="1" lang="pt-BR" sz="1800" b="0" dirty="0" smtClean="0">
                <a:latin typeface="Calibri" panose="020F0502020204030204" pitchFamily="34" charset="0"/>
              </a:rPr>
            </a:br>
            <a:r>
              <a:rPr kumimoji="1" lang="pt-BR" sz="1800" b="0" dirty="0" smtClean="0">
                <a:latin typeface="Calibri" panose="020F0502020204030204" pitchFamily="34" charset="0"/>
              </a:rPr>
              <a:t>(dois pontos em Foz do Iguaçu)</a:t>
            </a:r>
          </a:p>
          <a:p>
            <a:pPr marL="334963" indent="-334963">
              <a:lnSpc>
                <a:spcPct val="10000"/>
              </a:lnSpc>
              <a:spcBef>
                <a:spcPts val="35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kumimoji="1" lang="pt-BR" sz="1800" dirty="0">
              <a:latin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5" y="3613150"/>
            <a:ext cx="342900" cy="342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7" y="4665717"/>
            <a:ext cx="414056" cy="5796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1166" r="2272"/>
          <a:stretch/>
        </p:blipFill>
        <p:spPr>
          <a:xfrm>
            <a:off x="4507425" y="1273829"/>
            <a:ext cx="5298142" cy="48673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idx="1"/>
          </p:nvPr>
        </p:nvSpPr>
        <p:spPr>
          <a:xfrm>
            <a:off x="-1" y="1247774"/>
            <a:ext cx="9904413" cy="2806153"/>
          </a:xfrm>
          <a:ln w="12700">
            <a:noFill/>
          </a:ln>
        </p:spPr>
        <p:txBody>
          <a:bodyPr/>
          <a:lstStyle/>
          <a:p>
            <a:pPr marL="0" indent="0" algn="ctr" eaLnBrk="1" hangingPunct="1">
              <a:lnSpc>
                <a:spcPts val="3696"/>
              </a:lnSpc>
              <a:buFont typeface="Wingdings" pitchFamily="2" charset="2"/>
              <a:buNone/>
              <a:tabLst>
                <a:tab pos="523395" algn="l"/>
                <a:tab pos="1050514" algn="l"/>
                <a:tab pos="1577634" algn="l"/>
                <a:tab pos="2104754" algn="l"/>
                <a:tab pos="2631874" algn="l"/>
                <a:tab pos="3158993" algn="l"/>
                <a:tab pos="3686113" algn="l"/>
                <a:tab pos="4213232" algn="l"/>
                <a:tab pos="4740353" algn="l"/>
                <a:tab pos="5267472" algn="l"/>
                <a:tab pos="5794592" algn="l"/>
                <a:tab pos="6321711" algn="l"/>
                <a:tab pos="6848831" algn="l"/>
                <a:tab pos="7375950" algn="l"/>
                <a:tab pos="7903071" algn="l"/>
                <a:tab pos="8430190" algn="l"/>
                <a:tab pos="8957310" algn="l"/>
                <a:tab pos="9484429" algn="l"/>
                <a:tab pos="10011549" algn="l"/>
                <a:tab pos="10538669" algn="l"/>
              </a:tabLst>
              <a:defRPr/>
            </a:pPr>
            <a:r>
              <a:rPr lang="pt-BR" sz="2300" dirty="0" smtClean="0">
                <a:latin typeface="Calibri" panose="020F0502020204030204" pitchFamily="34" charset="0"/>
              </a:rPr>
              <a:t>Amostra desenvolvida com base nos</a:t>
            </a:r>
          </a:p>
          <a:p>
            <a:pPr marL="0" indent="0" algn="ctr" eaLnBrk="1" hangingPunct="1">
              <a:lnSpc>
                <a:spcPts val="3696"/>
              </a:lnSpc>
              <a:buFont typeface="Wingdings" pitchFamily="2" charset="2"/>
              <a:buNone/>
              <a:tabLst>
                <a:tab pos="523395" algn="l"/>
                <a:tab pos="1050514" algn="l"/>
                <a:tab pos="1577634" algn="l"/>
                <a:tab pos="2104754" algn="l"/>
                <a:tab pos="2631874" algn="l"/>
                <a:tab pos="3158993" algn="l"/>
                <a:tab pos="3686113" algn="l"/>
                <a:tab pos="4213232" algn="l"/>
                <a:tab pos="4740353" algn="l"/>
                <a:tab pos="5267472" algn="l"/>
                <a:tab pos="5794592" algn="l"/>
                <a:tab pos="6321711" algn="l"/>
                <a:tab pos="6848831" algn="l"/>
                <a:tab pos="7375950" algn="l"/>
                <a:tab pos="7903071" algn="l"/>
                <a:tab pos="8430190" algn="l"/>
                <a:tab pos="8957310" algn="l"/>
                <a:tab pos="9484429" algn="l"/>
                <a:tab pos="10011549" algn="l"/>
                <a:tab pos="10538669" algn="l"/>
              </a:tabLst>
              <a:defRPr/>
            </a:pPr>
            <a:r>
              <a:rPr lang="pt-BR" sz="2300" dirty="0" smtClean="0">
                <a:latin typeface="Calibri" panose="020F0502020204030204" pitchFamily="34" charset="0"/>
              </a:rPr>
              <a:t>Planos Estratégicos da Embratur/</a:t>
            </a:r>
            <a:r>
              <a:rPr lang="pt-BR" sz="2300" dirty="0" err="1" smtClean="0">
                <a:latin typeface="Calibri" panose="020F0502020204030204" pitchFamily="34" charset="0"/>
              </a:rPr>
              <a:t>MTur</a:t>
            </a:r>
            <a:r>
              <a:rPr lang="pt-BR" sz="2300" dirty="0" smtClean="0">
                <a:latin typeface="Calibri" panose="020F0502020204030204" pitchFamily="34" charset="0"/>
              </a:rPr>
              <a:t>.</a:t>
            </a:r>
          </a:p>
          <a:p>
            <a:pPr marL="0" indent="0" algn="ctr" eaLnBrk="1" hangingPunct="1">
              <a:lnSpc>
                <a:spcPts val="3696"/>
              </a:lnSpc>
              <a:buNone/>
              <a:tabLst>
                <a:tab pos="523395" algn="l"/>
                <a:tab pos="1050514" algn="l"/>
                <a:tab pos="1577634" algn="l"/>
                <a:tab pos="2104754" algn="l"/>
                <a:tab pos="2631874" algn="l"/>
                <a:tab pos="3158993" algn="l"/>
                <a:tab pos="3686113" algn="l"/>
                <a:tab pos="4213232" algn="l"/>
                <a:tab pos="4740353" algn="l"/>
                <a:tab pos="5267472" algn="l"/>
                <a:tab pos="5794592" algn="l"/>
                <a:tab pos="6321711" algn="l"/>
                <a:tab pos="6848831" algn="l"/>
                <a:tab pos="7375950" algn="l"/>
                <a:tab pos="7903071" algn="l"/>
                <a:tab pos="8430190" algn="l"/>
                <a:tab pos="8957310" algn="l"/>
                <a:tab pos="9484429" algn="l"/>
                <a:tab pos="10011549" algn="l"/>
                <a:tab pos="10538669" algn="l"/>
              </a:tabLst>
              <a:defRPr/>
            </a:pPr>
            <a:endParaRPr lang="pt-BR" sz="23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lnSpc>
                <a:spcPts val="3696"/>
              </a:lnSpc>
              <a:buFontTx/>
              <a:buNone/>
              <a:tabLst>
                <a:tab pos="523395" algn="l"/>
                <a:tab pos="1050514" algn="l"/>
                <a:tab pos="1577634" algn="l"/>
                <a:tab pos="2104754" algn="l"/>
                <a:tab pos="2631874" algn="l"/>
                <a:tab pos="3158993" algn="l"/>
                <a:tab pos="3686113" algn="l"/>
                <a:tab pos="4213232" algn="l"/>
                <a:tab pos="4740353" algn="l"/>
                <a:tab pos="5267472" algn="l"/>
                <a:tab pos="5794592" algn="l"/>
                <a:tab pos="6321711" algn="l"/>
                <a:tab pos="6848831" algn="l"/>
                <a:tab pos="7375950" algn="l"/>
                <a:tab pos="7903071" algn="l"/>
                <a:tab pos="8430190" algn="l"/>
                <a:tab pos="8957310" algn="l"/>
                <a:tab pos="9484429" algn="l"/>
                <a:tab pos="10011549" algn="l"/>
                <a:tab pos="10538669" algn="l"/>
              </a:tabLst>
              <a:defRPr/>
            </a:pPr>
            <a:endParaRPr lang="pt-BR" sz="2300" dirty="0" smtClean="0">
              <a:latin typeface="Calibri" panose="020F0502020204030204" pitchFamily="34" charset="0"/>
            </a:endParaRPr>
          </a:p>
          <a:p>
            <a:pPr marL="393012" indent="-393012" algn="ctr" eaLnBrk="1" hangingPunct="1">
              <a:lnSpc>
                <a:spcPts val="3696"/>
              </a:lnSpc>
              <a:buFont typeface="Wingdings" pitchFamily="2" charset="2"/>
              <a:buChar char=""/>
              <a:tabLst>
                <a:tab pos="523395" algn="l"/>
                <a:tab pos="1050514" algn="l"/>
                <a:tab pos="1577634" algn="l"/>
                <a:tab pos="2104754" algn="l"/>
                <a:tab pos="2631874" algn="l"/>
                <a:tab pos="3158993" algn="l"/>
                <a:tab pos="3686113" algn="l"/>
                <a:tab pos="4213232" algn="l"/>
                <a:tab pos="4740353" algn="l"/>
                <a:tab pos="5267472" algn="l"/>
                <a:tab pos="5794592" algn="l"/>
                <a:tab pos="6321711" algn="l"/>
                <a:tab pos="6848831" algn="l"/>
                <a:tab pos="7375950" algn="l"/>
                <a:tab pos="7903071" algn="l"/>
                <a:tab pos="8430190" algn="l"/>
                <a:tab pos="8957310" algn="l"/>
                <a:tab pos="9484429" algn="l"/>
                <a:tab pos="10011549" algn="l"/>
                <a:tab pos="10538669" algn="l"/>
              </a:tabLst>
              <a:defRPr/>
            </a:pPr>
            <a:endParaRPr lang="pt-BR" sz="2300" dirty="0" smtClean="0">
              <a:latin typeface="Calibri" panose="020F0502020204030204" pitchFamily="34" charset="0"/>
            </a:endParaRPr>
          </a:p>
          <a:p>
            <a:pPr marL="393012" indent="-393012" algn="ctr" eaLnBrk="1" hangingPunct="1">
              <a:lnSpc>
                <a:spcPts val="3696"/>
              </a:lnSpc>
              <a:buFont typeface="Wingdings" pitchFamily="2" charset="2"/>
              <a:buNone/>
              <a:tabLst>
                <a:tab pos="523395" algn="l"/>
                <a:tab pos="1050514" algn="l"/>
                <a:tab pos="1577634" algn="l"/>
                <a:tab pos="2104754" algn="l"/>
                <a:tab pos="2631874" algn="l"/>
                <a:tab pos="3158993" algn="l"/>
                <a:tab pos="3686113" algn="l"/>
                <a:tab pos="4213232" algn="l"/>
                <a:tab pos="4740353" algn="l"/>
                <a:tab pos="5267472" algn="l"/>
                <a:tab pos="5794592" algn="l"/>
                <a:tab pos="6321711" algn="l"/>
                <a:tab pos="6848831" algn="l"/>
                <a:tab pos="7375950" algn="l"/>
                <a:tab pos="7903071" algn="l"/>
                <a:tab pos="8430190" algn="l"/>
                <a:tab pos="8957310" algn="l"/>
                <a:tab pos="9484429" algn="l"/>
                <a:tab pos="10011549" algn="l"/>
                <a:tab pos="10538669" algn="l"/>
              </a:tabLst>
              <a:defRPr/>
            </a:pPr>
            <a:endParaRPr lang="pt-BR" sz="2300" dirty="0" smtClean="0">
              <a:latin typeface="Calibri" panose="020F0502020204030204" pitchFamily="34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-1" y="569913"/>
            <a:ext cx="9904413" cy="5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597" tIns="54910" rIns="105597" bIns="54910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Método: Planejamento da Amostra</a:t>
            </a:r>
            <a:endParaRPr lang="pt-BR" sz="28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7263" y="2914650"/>
            <a:ext cx="2459037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para a direita 4"/>
          <p:cNvSpPr>
            <a:spLocks noChangeArrowheads="1"/>
          </p:cNvSpPr>
          <p:nvPr/>
        </p:nvSpPr>
        <p:spPr bwMode="auto">
          <a:xfrm>
            <a:off x="1419225" y="3232150"/>
            <a:ext cx="2632075" cy="1000125"/>
          </a:xfrm>
          <a:prstGeom prst="rightArrow">
            <a:avLst>
              <a:gd name="adj1" fmla="val 50000"/>
              <a:gd name="adj2" fmla="val 50015"/>
            </a:avLst>
          </a:prstGeom>
          <a:noFill/>
          <a:ln w="57150" algn="ctr">
            <a:solidFill>
              <a:srgbClr val="669900"/>
            </a:solidFill>
            <a:round/>
            <a:headEnd/>
            <a:tailEnd/>
          </a:ln>
        </p:spPr>
        <p:txBody>
          <a:bodyPr lIns="107287" tIns="53643" rIns="107287" bIns="53643"/>
          <a:lstStyle/>
          <a:p>
            <a:pPr algn="r" eaLnBrk="0" hangingPunct="0"/>
            <a:endParaRPr lang="pt-BR" sz="2100">
              <a:latin typeface="Arial Narrow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427038" y="3524250"/>
            <a:ext cx="4525962" cy="4159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07287" tIns="53643" rIns="107287" bIns="53643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 2007 em diante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53000" y="2468563"/>
            <a:ext cx="4583113" cy="477666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pt-BR" sz="2300" dirty="0">
                <a:solidFill>
                  <a:schemeClr val="accent6"/>
                </a:solidFill>
                <a:latin typeface="Calibri" panose="020F0502020204030204" pitchFamily="34" charset="0"/>
                <a:cs typeface="+mn-cs"/>
              </a:rPr>
              <a:t>Plano Aquarela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15925" y="4583112"/>
            <a:ext cx="4537075" cy="539221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pt-BR" sz="2800" dirty="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Países</a:t>
            </a:r>
            <a:r>
              <a:rPr lang="pt-BR" sz="2800" dirty="0" smtClean="0">
                <a:latin typeface="Calibri" panose="020F0502020204030204" pitchFamily="34" charset="0"/>
                <a:cs typeface="+mn-cs"/>
              </a:rPr>
              <a:t> </a:t>
            </a:r>
            <a:r>
              <a:rPr lang="pt-BR" sz="2800" dirty="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prioritários</a:t>
            </a:r>
            <a:endParaRPr lang="pt-BR" sz="280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510213"/>
            <a:ext cx="9906000" cy="477837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pt-BR" sz="2300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Menores erros de estimativas para países mais estratégicos.</a:t>
            </a:r>
            <a:endParaRPr lang="pt-BR" sz="2300" b="0" dirty="0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884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-1" y="636588"/>
            <a:ext cx="9904413" cy="417512"/>
          </a:xfrm>
        </p:spPr>
        <p:txBody>
          <a:bodyPr/>
          <a:lstStyle/>
          <a:p>
            <a:pPr algn="ctr" eaLnBrk="1" hangingPunct="1">
              <a:lnSpc>
                <a:spcPct val="97000"/>
              </a:lnSpc>
            </a:pPr>
            <a:r>
              <a:rPr lang="pt-BR" dirty="0" smtClean="0">
                <a:latin typeface="Calibri" panose="020F0502020204030204" pitchFamily="34" charset="0"/>
              </a:rPr>
              <a:t>Método: Planejamento da Amostra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415925" y="5692487"/>
            <a:ext cx="9109075" cy="2923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r>
              <a:rPr lang="pt-BR" sz="1300" b="0" dirty="0" smtClean="0">
                <a:solidFill>
                  <a:schemeClr val="tx1"/>
                </a:solidFill>
                <a:latin typeface="+mn-lt"/>
              </a:rPr>
              <a:t>(*) </a:t>
            </a:r>
            <a:r>
              <a:rPr lang="pt-BR" sz="1300" b="0" i="1" dirty="0" smtClean="0">
                <a:solidFill>
                  <a:schemeClr val="tx1"/>
                </a:solidFill>
                <a:latin typeface="+mn-lt"/>
              </a:rPr>
              <a:t>Amostra suficiente para estimar os gastos por motivo de viagem</a:t>
            </a:r>
          </a:p>
        </p:txBody>
      </p:sp>
      <p:sp>
        <p:nvSpPr>
          <p:cNvPr id="9220" name="Rectangle 1"/>
          <p:cNvSpPr>
            <a:spLocks noGrp="1" noChangeArrowheads="1"/>
          </p:cNvSpPr>
          <p:nvPr>
            <p:ph idx="1"/>
          </p:nvPr>
        </p:nvSpPr>
        <p:spPr>
          <a:xfrm>
            <a:off x="415924" y="1239838"/>
            <a:ext cx="9109075" cy="3270126"/>
          </a:xfrm>
          <a:ln w="12700">
            <a:noFill/>
          </a:ln>
        </p:spPr>
        <p:txBody>
          <a:bodyPr/>
          <a:lstStyle/>
          <a:p>
            <a:pPr marL="265113" indent="-265113" algn="just" eaLnBrk="1" hangingPunct="1">
              <a:lnSpc>
                <a:spcPts val="3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549275" algn="l"/>
                <a:tab pos="1076325" algn="l"/>
                <a:tab pos="1603375" algn="l"/>
                <a:tab pos="2130425" algn="l"/>
                <a:tab pos="2657475" algn="l"/>
                <a:tab pos="3184525" algn="l"/>
                <a:tab pos="3711575" algn="l"/>
                <a:tab pos="4238625" algn="l"/>
                <a:tab pos="4765675" algn="l"/>
                <a:tab pos="5292725" algn="l"/>
                <a:tab pos="5819775" algn="l"/>
                <a:tab pos="6346825" algn="l"/>
                <a:tab pos="6873875" algn="l"/>
                <a:tab pos="7400925" algn="l"/>
                <a:tab pos="7927975" algn="l"/>
                <a:tab pos="8455025" algn="l"/>
                <a:tab pos="8982075" algn="l"/>
                <a:tab pos="9509125" algn="l"/>
                <a:tab pos="10036175" algn="l"/>
                <a:tab pos="10563225" algn="l"/>
              </a:tabLst>
              <a:defRPr/>
            </a:pPr>
            <a:r>
              <a:rPr lang="pt-BR" sz="2300" dirty="0" smtClean="0">
                <a:latin typeface="Calibri" panose="020F0502020204030204" pitchFamily="34" charset="0"/>
              </a:rPr>
              <a:t>Amostra definida com base na </a:t>
            </a:r>
            <a:r>
              <a:rPr lang="pt-BR" sz="2300" b="1" dirty="0" smtClean="0">
                <a:latin typeface="Calibri" panose="020F0502020204030204" pitchFamily="34" charset="0"/>
              </a:rPr>
              <a:t>minimização dos erros</a:t>
            </a:r>
            <a:r>
              <a:rPr lang="pt-BR" sz="2300" dirty="0" smtClean="0">
                <a:latin typeface="Calibri" panose="020F0502020204030204" pitchFamily="34" charset="0"/>
              </a:rPr>
              <a:t> de estimativas dos </a:t>
            </a:r>
            <a:r>
              <a:rPr lang="pt-BR" sz="2300" b="1" dirty="0" smtClean="0">
                <a:latin typeface="Calibri" panose="020F0502020204030204" pitchFamily="34" charset="0"/>
              </a:rPr>
              <a:t>países priorizados</a:t>
            </a:r>
            <a:r>
              <a:rPr lang="pt-BR" sz="2300" dirty="0" smtClean="0">
                <a:latin typeface="Calibri" panose="020F0502020204030204" pitchFamily="34" charset="0"/>
              </a:rPr>
              <a:t> pela política do </a:t>
            </a:r>
            <a:r>
              <a:rPr lang="pt-BR" sz="2300" dirty="0" err="1" smtClean="0">
                <a:latin typeface="Calibri" panose="020F0502020204030204" pitchFamily="34" charset="0"/>
              </a:rPr>
              <a:t>MTur</a:t>
            </a:r>
            <a:r>
              <a:rPr lang="pt-BR" sz="2300" dirty="0" smtClean="0">
                <a:latin typeface="Calibri" panose="020F0502020204030204" pitchFamily="34" charset="0"/>
              </a:rPr>
              <a:t>;</a:t>
            </a:r>
          </a:p>
          <a:p>
            <a:pPr marL="265113" indent="-265113" algn="just" eaLnBrk="1" hangingPunct="1">
              <a:lnSpc>
                <a:spcPts val="3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549275" algn="l"/>
                <a:tab pos="1076325" algn="l"/>
                <a:tab pos="1603375" algn="l"/>
                <a:tab pos="2130425" algn="l"/>
                <a:tab pos="2657475" algn="l"/>
                <a:tab pos="3184525" algn="l"/>
                <a:tab pos="3711575" algn="l"/>
                <a:tab pos="4238625" algn="l"/>
                <a:tab pos="4765675" algn="l"/>
                <a:tab pos="5292725" algn="l"/>
                <a:tab pos="5819775" algn="l"/>
                <a:tab pos="6346825" algn="l"/>
                <a:tab pos="6873875" algn="l"/>
                <a:tab pos="7400925" algn="l"/>
                <a:tab pos="7927975" algn="l"/>
                <a:tab pos="8455025" algn="l"/>
                <a:tab pos="8982075" algn="l"/>
                <a:tab pos="9509125" algn="l"/>
                <a:tab pos="10036175" algn="l"/>
                <a:tab pos="10563225" algn="l"/>
              </a:tabLst>
              <a:defRPr/>
            </a:pPr>
            <a:r>
              <a:rPr lang="pt-BR" sz="2300" dirty="0" smtClean="0">
                <a:latin typeface="Calibri" panose="020F0502020204030204" pitchFamily="34" charset="0"/>
              </a:rPr>
              <a:t>Menores erros para os seguintes </a:t>
            </a:r>
            <a:r>
              <a:rPr lang="pt-BR" sz="2300" b="1" dirty="0" smtClean="0">
                <a:latin typeface="Calibri" panose="020F0502020204030204" pitchFamily="34" charset="0"/>
              </a:rPr>
              <a:t>países</a:t>
            </a:r>
            <a:r>
              <a:rPr lang="pt-BR" sz="2300" dirty="0" smtClean="0">
                <a:latin typeface="Calibri" panose="020F0502020204030204" pitchFamily="34" charset="0"/>
              </a:rPr>
              <a:t> (*):</a:t>
            </a:r>
          </a:p>
          <a:p>
            <a:pPr marL="265113" indent="0" algn="just" eaLnBrk="1" hangingPunct="1">
              <a:lnSpc>
                <a:spcPts val="3000"/>
              </a:lnSpc>
              <a:spcBef>
                <a:spcPts val="0"/>
              </a:spcBef>
              <a:buNone/>
              <a:tabLst>
                <a:tab pos="549275" algn="l"/>
                <a:tab pos="1076325" algn="l"/>
                <a:tab pos="1603375" algn="l"/>
                <a:tab pos="2130425" algn="l"/>
                <a:tab pos="2657475" algn="l"/>
                <a:tab pos="3184525" algn="l"/>
                <a:tab pos="3711575" algn="l"/>
                <a:tab pos="4238625" algn="l"/>
                <a:tab pos="4765675" algn="l"/>
                <a:tab pos="5292725" algn="l"/>
                <a:tab pos="5819775" algn="l"/>
                <a:tab pos="6346825" algn="l"/>
                <a:tab pos="6873875" algn="l"/>
                <a:tab pos="7400925" algn="l"/>
                <a:tab pos="7927975" algn="l"/>
                <a:tab pos="8455025" algn="l"/>
                <a:tab pos="8982075" algn="l"/>
                <a:tab pos="9509125" algn="l"/>
                <a:tab pos="10036175" algn="l"/>
                <a:tab pos="10563225" algn="l"/>
              </a:tabLst>
              <a:defRPr/>
            </a:pPr>
            <a:r>
              <a:rPr lang="pt-BR" sz="2300" dirty="0">
                <a:latin typeface="Calibri" panose="020F0502020204030204" pitchFamily="34" charset="0"/>
              </a:rPr>
              <a:t>Alemanha, Argentina, Chile, Colômbia, Espanha, Estados Unidos, França, Holanda, Inglaterra, Itália, Paraguai, Peru, Portugal, Uruguai;</a:t>
            </a:r>
          </a:p>
          <a:p>
            <a:pPr marL="265113" indent="-265113" algn="just" eaLnBrk="1" hangingPunct="1">
              <a:lnSpc>
                <a:spcPts val="3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549275" algn="l"/>
                <a:tab pos="1076325" algn="l"/>
                <a:tab pos="1603375" algn="l"/>
                <a:tab pos="2130425" algn="l"/>
                <a:tab pos="2657475" algn="l"/>
                <a:tab pos="3184525" algn="l"/>
                <a:tab pos="3711575" algn="l"/>
                <a:tab pos="4238625" algn="l"/>
                <a:tab pos="4765675" algn="l"/>
                <a:tab pos="5292725" algn="l"/>
                <a:tab pos="5819775" algn="l"/>
                <a:tab pos="6346825" algn="l"/>
                <a:tab pos="6873875" algn="l"/>
                <a:tab pos="7400925" algn="l"/>
                <a:tab pos="7927975" algn="l"/>
                <a:tab pos="8455025" algn="l"/>
                <a:tab pos="8982075" algn="l"/>
                <a:tab pos="9509125" algn="l"/>
                <a:tab pos="10036175" algn="l"/>
                <a:tab pos="10563225" algn="l"/>
              </a:tabLst>
              <a:defRPr/>
            </a:pPr>
            <a:r>
              <a:rPr lang="pt-BR" sz="2300" dirty="0" smtClean="0">
                <a:latin typeface="Calibri" panose="020F0502020204030204" pitchFamily="34" charset="0"/>
              </a:rPr>
              <a:t>Plano amostral e níveis de erro baseados na variável “</a:t>
            </a:r>
            <a:r>
              <a:rPr lang="pt-BR" sz="2300" b="1" dirty="0" smtClean="0">
                <a:latin typeface="Calibri" panose="020F0502020204030204" pitchFamily="34" charset="0"/>
              </a:rPr>
              <a:t>Gastos Turísticos</a:t>
            </a:r>
            <a:r>
              <a:rPr lang="pt-BR" sz="2300" dirty="0" smtClean="0">
                <a:latin typeface="Calibri" panose="020F0502020204030204" pitchFamily="34" charset="0"/>
              </a:rPr>
              <a:t>”;</a:t>
            </a:r>
          </a:p>
          <a:p>
            <a:pPr marL="265113" indent="-265113" algn="just" eaLnBrk="1" hangingPunct="1">
              <a:lnSpc>
                <a:spcPts val="3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549275" algn="l"/>
                <a:tab pos="1076325" algn="l"/>
                <a:tab pos="1603375" algn="l"/>
                <a:tab pos="2130425" algn="l"/>
                <a:tab pos="2657475" algn="l"/>
                <a:tab pos="3184525" algn="l"/>
                <a:tab pos="3711575" algn="l"/>
                <a:tab pos="4238625" algn="l"/>
                <a:tab pos="4765675" algn="l"/>
                <a:tab pos="5292725" algn="l"/>
                <a:tab pos="5819775" algn="l"/>
                <a:tab pos="6346825" algn="l"/>
                <a:tab pos="6873875" algn="l"/>
                <a:tab pos="7400925" algn="l"/>
                <a:tab pos="7927975" algn="l"/>
                <a:tab pos="8455025" algn="l"/>
                <a:tab pos="8982075" algn="l"/>
                <a:tab pos="9509125" algn="l"/>
                <a:tab pos="10036175" algn="l"/>
                <a:tab pos="10563225" algn="l"/>
              </a:tabLst>
              <a:defRPr/>
            </a:pPr>
            <a:r>
              <a:rPr lang="pt-BR" sz="2300" b="1" dirty="0" smtClean="0">
                <a:latin typeface="Calibri" panose="020F0502020204030204" pitchFamily="34" charset="0"/>
              </a:rPr>
              <a:t>Erro</a:t>
            </a:r>
            <a:r>
              <a:rPr lang="pt-BR" sz="2300" dirty="0" smtClean="0">
                <a:latin typeface="Calibri" panose="020F0502020204030204" pitchFamily="34" charset="0"/>
              </a:rPr>
              <a:t> máximo admitido de </a:t>
            </a:r>
            <a:r>
              <a:rPr lang="pt-BR" sz="2300" b="1" dirty="0" smtClean="0">
                <a:latin typeface="Calibri" panose="020F0502020204030204" pitchFamily="34" charset="0"/>
              </a:rPr>
              <a:t>10</a:t>
            </a:r>
            <a:r>
              <a:rPr lang="pt-BR" sz="2300" dirty="0" smtClean="0">
                <a:latin typeface="Calibri" panose="020F0502020204030204" pitchFamily="34" charset="0"/>
              </a:rPr>
              <a:t>% (na média </a:t>
            </a:r>
            <a:r>
              <a:rPr lang="pt-BR" sz="2300" b="1" dirty="0" smtClean="0">
                <a:latin typeface="Calibri" panose="020F0502020204030204" pitchFamily="34" charset="0"/>
              </a:rPr>
              <a:t>5%</a:t>
            </a:r>
            <a:r>
              <a:rPr lang="pt-BR" sz="2300" dirty="0" smtClean="0">
                <a:latin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119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CaixaDeTexto 7"/>
          <p:cNvSpPr txBox="1">
            <a:spLocks noChangeArrowheads="1"/>
          </p:cNvSpPr>
          <p:nvPr/>
        </p:nvSpPr>
        <p:spPr bwMode="auto">
          <a:xfrm>
            <a:off x="425450" y="1243013"/>
            <a:ext cx="9099550" cy="1862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/>
        </p:spPr>
        <p:txBody>
          <a:bodyPr wrap="square" lIns="107287" tIns="53643" rIns="107287" bIns="53643">
            <a:spAutoFit/>
          </a:bodyPr>
          <a:lstStyle>
            <a:lvl1pPr eaLnBrk="0" hangingPunct="0"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just" defTabSz="527050" eaLnBrk="1" hangingPunct="1">
              <a:spcBef>
                <a:spcPts val="1200"/>
              </a:spcBef>
              <a:buSzPct val="100000"/>
              <a:tabLst>
                <a:tab pos="522288" algn="l"/>
                <a:tab pos="1049338" algn="l"/>
                <a:tab pos="1576388" algn="l"/>
                <a:tab pos="2103438" algn="l"/>
                <a:tab pos="2630488" algn="l"/>
                <a:tab pos="3157538" algn="l"/>
                <a:tab pos="3684588" algn="l"/>
                <a:tab pos="4213225" algn="l"/>
                <a:tab pos="4740275" algn="l"/>
                <a:tab pos="5267325" algn="l"/>
                <a:tab pos="5794375" algn="l"/>
                <a:tab pos="6321425" algn="l"/>
                <a:tab pos="6848475" algn="l"/>
                <a:tab pos="7375525" algn="l"/>
                <a:tab pos="7902575" algn="l"/>
                <a:tab pos="8429625" algn="l"/>
                <a:tab pos="8956675" algn="l"/>
                <a:tab pos="9483725" algn="l"/>
                <a:tab pos="10010775" algn="l"/>
                <a:tab pos="10537825" algn="l"/>
              </a:tabLst>
              <a:defRPr/>
            </a:pPr>
            <a:r>
              <a:rPr lang="pt-BR" sz="24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Amostra planejada com base</a:t>
            </a:r>
            <a:r>
              <a:rPr lang="pt-BR" sz="24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lang="pt-BR" sz="2400" b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452438" lvl="1" indent="-180975" algn="just" defTabSz="527050" eaLnBrk="1" hangingPunct="1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tabLst>
                <a:tab pos="522288" algn="l"/>
                <a:tab pos="1049338" algn="l"/>
                <a:tab pos="1576388" algn="l"/>
                <a:tab pos="2103438" algn="l"/>
                <a:tab pos="2630488" algn="l"/>
                <a:tab pos="3157538" algn="l"/>
                <a:tab pos="3684588" algn="l"/>
                <a:tab pos="4213225" algn="l"/>
                <a:tab pos="4740275" algn="l"/>
                <a:tab pos="5267325" algn="l"/>
                <a:tab pos="5794375" algn="l"/>
                <a:tab pos="6321425" algn="l"/>
                <a:tab pos="6848475" algn="l"/>
                <a:tab pos="7375525" algn="l"/>
                <a:tab pos="7902575" algn="l"/>
                <a:tab pos="8429625" algn="l"/>
                <a:tab pos="8956675" algn="l"/>
                <a:tab pos="9483725" algn="l"/>
                <a:tab pos="10010775" algn="l"/>
                <a:tab pos="10537825" algn="l"/>
              </a:tabLst>
              <a:defRPr/>
            </a:pPr>
            <a:r>
              <a:rPr lang="pt-BR" sz="20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Tamanho </a:t>
            </a:r>
            <a:r>
              <a:rPr lang="pt-BR" sz="20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populacional;</a:t>
            </a:r>
          </a:p>
          <a:p>
            <a:pPr marL="452438" lvl="1" indent="-180975" algn="just" defTabSz="527050" eaLnBrk="1" hangingPunct="1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tabLst>
                <a:tab pos="522288" algn="l"/>
                <a:tab pos="1049338" algn="l"/>
                <a:tab pos="1576388" algn="l"/>
                <a:tab pos="2103438" algn="l"/>
                <a:tab pos="2630488" algn="l"/>
                <a:tab pos="3157538" algn="l"/>
                <a:tab pos="3684588" algn="l"/>
                <a:tab pos="4213225" algn="l"/>
                <a:tab pos="4740275" algn="l"/>
                <a:tab pos="5267325" algn="l"/>
                <a:tab pos="5794375" algn="l"/>
                <a:tab pos="6321425" algn="l"/>
                <a:tab pos="6848475" algn="l"/>
                <a:tab pos="7375525" algn="l"/>
                <a:tab pos="7902575" algn="l"/>
                <a:tab pos="8429625" algn="l"/>
                <a:tab pos="8956675" algn="l"/>
                <a:tab pos="9483725" algn="l"/>
                <a:tab pos="10010775" algn="l"/>
                <a:tab pos="10537825" algn="l"/>
              </a:tabLst>
              <a:defRPr/>
            </a:pPr>
            <a:r>
              <a:rPr lang="pt-BR" sz="20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Erros máximos </a:t>
            </a:r>
            <a:r>
              <a:rPr lang="pt-BR" sz="20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predefinidos</a:t>
            </a:r>
            <a:r>
              <a:rPr lang="pt-BR" sz="20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;</a:t>
            </a:r>
          </a:p>
          <a:p>
            <a:pPr marL="452438" lvl="1" indent="-180975" algn="just" defTabSz="527050" eaLnBrk="1" hangingPunct="1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tabLst>
                <a:tab pos="522288" algn="l"/>
                <a:tab pos="1049338" algn="l"/>
                <a:tab pos="1576388" algn="l"/>
                <a:tab pos="2103438" algn="l"/>
                <a:tab pos="2630488" algn="l"/>
                <a:tab pos="3157538" algn="l"/>
                <a:tab pos="3684588" algn="l"/>
                <a:tab pos="4213225" algn="l"/>
                <a:tab pos="4740275" algn="l"/>
                <a:tab pos="5267325" algn="l"/>
                <a:tab pos="5794375" algn="l"/>
                <a:tab pos="6321425" algn="l"/>
                <a:tab pos="6848475" algn="l"/>
                <a:tab pos="7375525" algn="l"/>
                <a:tab pos="7902575" algn="l"/>
                <a:tab pos="8429625" algn="l"/>
                <a:tab pos="8956675" algn="l"/>
                <a:tab pos="9483725" algn="l"/>
                <a:tab pos="10010775" algn="l"/>
                <a:tab pos="10537825" algn="l"/>
              </a:tabLst>
              <a:defRPr/>
            </a:pPr>
            <a:r>
              <a:rPr lang="pt-BR" sz="20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Resultados das pesquisas de anos anteriores.</a:t>
            </a:r>
          </a:p>
        </p:txBody>
      </p:sp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0" y="630238"/>
            <a:ext cx="9905999" cy="431800"/>
          </a:xfrm>
        </p:spPr>
        <p:txBody>
          <a:bodyPr/>
          <a:lstStyle/>
          <a:p>
            <a:pPr algn="ctr"/>
            <a:r>
              <a:rPr lang="pt-BR" dirty="0" smtClean="0">
                <a:latin typeface="Calibri" panose="020F0502020204030204" pitchFamily="34" charset="0"/>
              </a:rPr>
              <a:t>Método: Planejamento da Amostra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-146050"/>
            <a:ext cx="2174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 anchor="ctr">
            <a:sp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r="13857"/>
          <a:stretch/>
        </p:blipFill>
        <p:spPr>
          <a:xfrm>
            <a:off x="4581832" y="1378640"/>
            <a:ext cx="5293688" cy="1036776"/>
          </a:xfrm>
          <a:prstGeom prst="rect">
            <a:avLst/>
          </a:prstGeom>
        </p:spPr>
      </p:pic>
      <p:pic>
        <p:nvPicPr>
          <p:cNvPr id="1035" name="Imagem 10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838" y="3587172"/>
            <a:ext cx="5911438" cy="201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0" y="630238"/>
            <a:ext cx="9906000" cy="430212"/>
          </a:xfrm>
        </p:spPr>
        <p:txBody>
          <a:bodyPr/>
          <a:lstStyle/>
          <a:p>
            <a:pPr algn="ctr"/>
            <a:r>
              <a:rPr lang="pt-BR" dirty="0" smtClean="0">
                <a:latin typeface="Calibri" panose="020F0502020204030204" pitchFamily="34" charset="0"/>
              </a:rPr>
              <a:t>Expansão da Amostra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425450" y="1243013"/>
            <a:ext cx="9099550" cy="4862870"/>
          </a:xfrm>
          <a:ln w="12700">
            <a:noFill/>
          </a:ln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sz="2300" b="1" dirty="0" smtClean="0">
                <a:latin typeface="Calibri" panose="020F0502020204030204" pitchFamily="34" charset="0"/>
              </a:rPr>
              <a:t>Amostra Estratificada com cotas</a:t>
            </a:r>
            <a:r>
              <a:rPr lang="pt-BR" sz="2300" dirty="0" smtClean="0">
                <a:latin typeface="Calibri" panose="020F0502020204030204" pitchFamily="34" charset="0"/>
              </a:rPr>
              <a:t>. 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sz="2300" b="1" dirty="0" smtClean="0">
                <a:latin typeface="Calibri" panose="020F0502020204030204" pitchFamily="34" charset="0"/>
              </a:rPr>
              <a:t>Expansão</a:t>
            </a:r>
            <a:r>
              <a:rPr lang="pt-BR" sz="2300" dirty="0" smtClean="0">
                <a:latin typeface="Calibri" panose="020F0502020204030204" pitchFamily="34" charset="0"/>
              </a:rPr>
              <a:t> dos dados é feita por </a:t>
            </a:r>
            <a:r>
              <a:rPr lang="pt-BR" sz="2300" b="1" dirty="0" smtClean="0">
                <a:latin typeface="Calibri" panose="020F0502020204030204" pitchFamily="34" charset="0"/>
              </a:rPr>
              <a:t>Portão de entrada,</a:t>
            </a:r>
            <a:r>
              <a:rPr lang="pt-BR" sz="2300" dirty="0" smtClean="0">
                <a:latin typeface="Calibri" panose="020F0502020204030204" pitchFamily="34" charset="0"/>
              </a:rPr>
              <a:t> </a:t>
            </a:r>
            <a:r>
              <a:rPr lang="pt-BR" sz="2300" b="1" dirty="0" smtClean="0">
                <a:latin typeface="Calibri" panose="020F0502020204030204" pitchFamily="34" charset="0"/>
              </a:rPr>
              <a:t>País</a:t>
            </a:r>
            <a:r>
              <a:rPr lang="pt-BR" sz="2300" dirty="0" smtClean="0">
                <a:latin typeface="Calibri" panose="020F0502020204030204" pitchFamily="34" charset="0"/>
              </a:rPr>
              <a:t> </a:t>
            </a:r>
            <a:r>
              <a:rPr lang="pt-BR" sz="2300" b="1" dirty="0" smtClean="0">
                <a:latin typeface="Calibri" panose="020F0502020204030204" pitchFamily="34" charset="0"/>
              </a:rPr>
              <a:t>de residência </a:t>
            </a:r>
            <a:r>
              <a:rPr lang="pt-BR" sz="2300" dirty="0" smtClean="0">
                <a:latin typeface="Calibri" panose="020F0502020204030204" pitchFamily="34" charset="0"/>
              </a:rPr>
              <a:t>e</a:t>
            </a:r>
            <a:r>
              <a:rPr lang="pt-BR" sz="2300" b="1" dirty="0" smtClean="0">
                <a:latin typeface="Calibri" panose="020F0502020204030204" pitchFamily="34" charset="0"/>
              </a:rPr>
              <a:t> Via de acesso</a:t>
            </a:r>
            <a:r>
              <a:rPr lang="pt-BR" sz="2300" dirty="0" smtClean="0">
                <a:latin typeface="Calibri" panose="020F0502020204030204" pitchFamily="34" charset="0"/>
                <a:cs typeface="Times New Roman" pitchFamily="18" charset="0"/>
              </a:rPr>
              <a:t> (</a:t>
            </a:r>
            <a:r>
              <a:rPr lang="pt-BR" sz="2300" dirty="0" smtClean="0">
                <a:latin typeface="Calibri" panose="020F0502020204030204" pitchFamily="34" charset="0"/>
              </a:rPr>
              <a:t>aéreo ou terrestre), segundo a distribuição populacional dada </a:t>
            </a:r>
            <a:r>
              <a:rPr lang="pt-BR" sz="2300" dirty="0">
                <a:latin typeface="Calibri" panose="020F0502020204030204" pitchFamily="34" charset="0"/>
              </a:rPr>
              <a:t>pela chegada de turistas não </a:t>
            </a:r>
            <a:r>
              <a:rPr lang="pt-BR" sz="2300" dirty="0" smtClean="0">
                <a:latin typeface="Calibri" panose="020F0502020204030204" pitchFamily="34" charset="0"/>
              </a:rPr>
              <a:t>residentes, publicada no Anuário Estatístico de Turismo.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806450" algn="l"/>
                <a:tab pos="1071563" algn="l"/>
                <a:tab pos="1438275" algn="l"/>
              </a:tabLst>
              <a:defRPr/>
            </a:pPr>
            <a:r>
              <a:rPr lang="pt-BR" sz="2300" b="1" cap="small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Fe</a:t>
            </a:r>
            <a:r>
              <a:rPr lang="pt-BR" sz="2300" b="1" i="1" baseline="-250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ijk</a:t>
            </a:r>
            <a:r>
              <a:rPr lang="pt-BR" sz="2300" b="1" baseline="-25000" dirty="0" smtClean="0"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pt-BR" sz="2300" cap="small" dirty="0" smtClean="0">
                <a:latin typeface="Calibri" panose="020F0502020204030204" pitchFamily="34" charset="0"/>
              </a:rPr>
              <a:t>=	</a:t>
            </a:r>
            <a:r>
              <a:rPr lang="pt-BR" sz="2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Fator de expansão</a:t>
            </a:r>
            <a:r>
              <a:rPr lang="pt-BR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 associado a cada turista, por </a:t>
            </a:r>
            <a:br>
              <a:rPr lang="pt-BR" sz="23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pt-BR" sz="2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País de residência </a:t>
            </a:r>
            <a:r>
              <a:rPr lang="pt-BR" sz="23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pt-BR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, que entrou no Brasil pelo</a:t>
            </a:r>
            <a:br>
              <a:rPr lang="pt-BR" sz="23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pt-BR" sz="2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Portão</a:t>
            </a:r>
            <a:r>
              <a:rPr lang="pt-BR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3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pt-BR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 pela </a:t>
            </a:r>
            <a:r>
              <a:rPr lang="pt-BR" sz="2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via de acesso</a:t>
            </a:r>
            <a:r>
              <a:rPr lang="pt-BR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3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pt-BR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3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pt-BR" sz="2300" cap="small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t-BR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Onde:</a:t>
            </a:r>
            <a:endParaRPr lang="pt-BR" sz="2300" cap="small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pt-BR" sz="2300" cap="small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pt-BR" sz="2300" dirty="0" smtClean="0">
              <a:latin typeface="Calibri" panose="020F0502020204030204" pitchFamily="34" charset="0"/>
            </a:endParaRPr>
          </a:p>
        </p:txBody>
      </p:sp>
      <p:sp>
        <p:nvSpPr>
          <p:cNvPr id="16388" name="AutoShape 5"/>
          <p:cNvSpPr>
            <a:spLocks noChangeAspect="1" noChangeArrowheads="1"/>
          </p:cNvSpPr>
          <p:nvPr/>
        </p:nvSpPr>
        <p:spPr bwMode="auto">
          <a:xfrm>
            <a:off x="2144713" y="4797425"/>
            <a:ext cx="65500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61" y="5182366"/>
            <a:ext cx="9446404" cy="7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17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idx="1"/>
          </p:nvPr>
        </p:nvSpPr>
        <p:spPr>
          <a:xfrm>
            <a:off x="425450" y="1249618"/>
            <a:ext cx="9099550" cy="5371663"/>
          </a:xfrm>
          <a:ln w="12700">
            <a:noFill/>
          </a:ln>
        </p:spPr>
        <p:txBody>
          <a:bodyPr/>
          <a:lstStyle/>
          <a:p>
            <a:pPr marL="176213" indent="-176213" eaLnBrk="1" hangingPunct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300" b="1" dirty="0">
                <a:latin typeface="Calibri" panose="020F0502020204030204" pitchFamily="34" charset="0"/>
              </a:rPr>
              <a:t>Entrevistados</a:t>
            </a:r>
            <a:r>
              <a:rPr lang="pt-BR" sz="2300" dirty="0">
                <a:latin typeface="Calibri" panose="020F0502020204030204" pitchFamily="34" charset="0"/>
              </a:rPr>
              <a:t>: </a:t>
            </a:r>
          </a:p>
          <a:p>
            <a:pPr marL="404813" lvl="2" indent="-176213" eaLnBrk="1" hangingPunct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300" dirty="0">
                <a:latin typeface="Calibri" panose="020F0502020204030204" pitchFamily="34" charset="0"/>
              </a:rPr>
              <a:t>Residentes no exterior em visita ao </a:t>
            </a:r>
            <a:r>
              <a:rPr lang="pt-BR" sz="2300" dirty="0" smtClean="0">
                <a:latin typeface="Calibri" panose="020F0502020204030204" pitchFamily="34" charset="0"/>
              </a:rPr>
              <a:t>Brasil: </a:t>
            </a:r>
          </a:p>
          <a:p>
            <a:pPr marL="541337" lvl="3" indent="0" eaLnBrk="1" hangingPunct="1">
              <a:spcBef>
                <a:spcPts val="200"/>
              </a:spcBef>
              <a:spcAft>
                <a:spcPts val="200"/>
              </a:spcAft>
              <a:buSzPct val="80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1" lang="pt-BR" sz="2100" dirty="0" smtClean="0">
                <a:latin typeface="Calibri" panose="020F0502020204030204" pitchFamily="34" charset="0"/>
                <a:ea typeface="+mn-ea"/>
                <a:cs typeface="+mn-cs"/>
              </a:rPr>
              <a:t>    33.678 </a:t>
            </a:r>
            <a:r>
              <a:rPr kumimoji="1" lang="pt-BR" sz="2100" dirty="0">
                <a:latin typeface="Calibri" panose="020F0502020204030204" pitchFamily="34" charset="0"/>
                <a:ea typeface="+mn-ea"/>
                <a:cs typeface="+mn-cs"/>
              </a:rPr>
              <a:t>entrevistados das etapas </a:t>
            </a:r>
            <a:r>
              <a:rPr kumimoji="1" lang="pt-BR" sz="2100" dirty="0" smtClean="0">
                <a:latin typeface="Calibri" panose="020F0502020204030204" pitchFamily="34" charset="0"/>
                <a:ea typeface="+mn-ea"/>
                <a:cs typeface="+mn-cs"/>
              </a:rPr>
              <a:t>regulares</a:t>
            </a:r>
          </a:p>
          <a:p>
            <a:pPr marL="541337" lvl="3" indent="0" eaLnBrk="1" hangingPunct="1">
              <a:spcBef>
                <a:spcPts val="200"/>
              </a:spcBef>
              <a:spcAft>
                <a:spcPts val="200"/>
              </a:spcAft>
              <a:buSzPct val="80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1" lang="pt-BR" sz="2100" dirty="0" smtClean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1" lang="pt-BR" sz="2100" dirty="0">
                <a:latin typeface="Calibri" panose="020F0502020204030204" pitchFamily="34" charset="0"/>
                <a:ea typeface="+mn-ea"/>
                <a:cs typeface="+mn-cs"/>
              </a:rPr>
              <a:t>+ </a:t>
            </a:r>
            <a:r>
              <a:rPr kumimoji="1" lang="pt-BR" sz="2100" dirty="0" smtClean="0">
                <a:latin typeface="Calibri" panose="020F0502020204030204" pitchFamily="34" charset="0"/>
                <a:ea typeface="+mn-ea"/>
                <a:cs typeface="+mn-cs"/>
              </a:rPr>
              <a:t>10.402 </a:t>
            </a:r>
            <a:r>
              <a:rPr kumimoji="1" lang="pt-BR" sz="2100" dirty="0">
                <a:latin typeface="Calibri" panose="020F0502020204030204" pitchFamily="34" charset="0"/>
                <a:ea typeface="+mn-ea"/>
                <a:cs typeface="+mn-cs"/>
              </a:rPr>
              <a:t>da etapa especial da Copa do Mundo Fifa 2014 </a:t>
            </a:r>
            <a:endParaRPr kumimoji="1" lang="pt-BR" sz="2100" dirty="0" smtClean="0">
              <a:latin typeface="Calibri" panose="020F0502020204030204" pitchFamily="34" charset="0"/>
              <a:ea typeface="+mn-ea"/>
              <a:cs typeface="+mn-cs"/>
            </a:endParaRPr>
          </a:p>
          <a:p>
            <a:pPr marL="541337" lvl="3" indent="0" eaLnBrk="1" hangingPunct="1">
              <a:spcBef>
                <a:spcPts val="200"/>
              </a:spcBef>
              <a:spcAft>
                <a:spcPts val="200"/>
              </a:spcAft>
              <a:buSzPct val="80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1" lang="pt-BR" sz="2100" dirty="0"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1" lang="pt-BR" sz="2100" dirty="0" smtClean="0">
                <a:latin typeface="Calibri" panose="020F0502020204030204" pitchFamily="34" charset="0"/>
                <a:ea typeface="+mn-ea"/>
                <a:cs typeface="+mn-cs"/>
              </a:rPr>
              <a:t>= 44.080 entrevistados</a:t>
            </a:r>
            <a:endParaRPr kumimoji="1" lang="pt-BR" sz="2100" dirty="0">
              <a:latin typeface="Calibri" panose="020F0502020204030204" pitchFamily="34" charset="0"/>
              <a:ea typeface="+mn-ea"/>
              <a:cs typeface="+mn-cs"/>
            </a:endParaRPr>
          </a:p>
          <a:p>
            <a:pPr marL="176213" indent="-176213" eaLnBrk="1" hangingPunct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300" b="1" dirty="0">
                <a:latin typeface="Calibri" panose="020F0502020204030204" pitchFamily="34" charset="0"/>
              </a:rPr>
              <a:t>Locais</a:t>
            </a:r>
            <a:r>
              <a:rPr lang="pt-BR" sz="2300" dirty="0">
                <a:latin typeface="Calibri" panose="020F0502020204030204" pitchFamily="34" charset="0"/>
              </a:rPr>
              <a:t>:</a:t>
            </a:r>
          </a:p>
          <a:p>
            <a:pPr marL="717550" indent="-176213" eaLnBrk="1" hangingPunct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100" b="1" dirty="0">
                <a:latin typeface="Calibri" panose="020F0502020204030204" pitchFamily="34" charset="0"/>
              </a:rPr>
              <a:t>Aeroportos</a:t>
            </a:r>
            <a:r>
              <a:rPr lang="pt-BR" sz="2100" dirty="0">
                <a:latin typeface="Calibri" panose="020F0502020204030204" pitchFamily="34" charset="0"/>
              </a:rPr>
              <a:t>: salas de </a:t>
            </a:r>
            <a:r>
              <a:rPr lang="pt-BR" sz="2100" dirty="0" smtClean="0">
                <a:latin typeface="Calibri" panose="020F0502020204030204" pitchFamily="34" charset="0"/>
              </a:rPr>
              <a:t>embarques internacionais e </a:t>
            </a:r>
            <a:r>
              <a:rPr lang="pt-BR" sz="2100" dirty="0">
                <a:latin typeface="Calibri" panose="020F0502020204030204" pitchFamily="34" charset="0"/>
              </a:rPr>
              <a:t>saguão.</a:t>
            </a:r>
          </a:p>
          <a:p>
            <a:pPr marL="717550" lvl="1" indent="-176213" eaLnBrk="1" hangingPunct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100" b="1" dirty="0">
                <a:latin typeface="Calibri" panose="020F0502020204030204" pitchFamily="34" charset="0"/>
              </a:rPr>
              <a:t>Fronteiras terrestres: </a:t>
            </a:r>
            <a:r>
              <a:rPr lang="pt-BR" sz="2100" dirty="0">
                <a:latin typeface="Calibri" panose="020F0502020204030204" pitchFamily="34" charset="0"/>
              </a:rPr>
              <a:t>pontos de </a:t>
            </a:r>
            <a:r>
              <a:rPr lang="pt-BR" sz="2100" dirty="0" smtClean="0">
                <a:latin typeface="Calibri" panose="020F0502020204030204" pitchFamily="34" charset="0"/>
              </a:rPr>
              <a:t>migração, </a:t>
            </a:r>
            <a:r>
              <a:rPr lang="pt-BR" sz="2100" dirty="0">
                <a:latin typeface="Calibri" panose="020F0502020204030204" pitchFamily="34" charset="0"/>
              </a:rPr>
              <a:t>postos </a:t>
            </a:r>
            <a:r>
              <a:rPr lang="pt-BR" sz="2100" dirty="0" smtClean="0">
                <a:latin typeface="Calibri" panose="020F0502020204030204" pitchFamily="34" charset="0"/>
              </a:rPr>
              <a:t>da Polícia </a:t>
            </a:r>
            <a:r>
              <a:rPr lang="pt-BR" sz="2100" dirty="0">
                <a:latin typeface="Calibri" panose="020F0502020204030204" pitchFamily="34" charset="0"/>
              </a:rPr>
              <a:t>Federal ou vias de acesso que viabilizem a abordagem</a:t>
            </a:r>
          </a:p>
          <a:p>
            <a:pPr marL="717550" lvl="1" indent="-176213" eaLnBrk="1" hangingPunct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100" dirty="0">
                <a:latin typeface="Calibri" panose="020F0502020204030204" pitchFamily="34" charset="0"/>
              </a:rPr>
              <a:t>Pesquisa: </a:t>
            </a:r>
            <a:r>
              <a:rPr lang="pt-BR" sz="2100" b="1" dirty="0">
                <a:latin typeface="Calibri" panose="020F0502020204030204" pitchFamily="34" charset="0"/>
              </a:rPr>
              <a:t>Entrevista Direta</a:t>
            </a:r>
            <a:r>
              <a:rPr lang="pt-BR" sz="2100" b="1" dirty="0" smtClean="0">
                <a:latin typeface="Calibri" panose="020F0502020204030204" pitchFamily="34" charset="0"/>
              </a:rPr>
              <a:t>.</a:t>
            </a:r>
          </a:p>
          <a:p>
            <a:pPr marL="176213" lvl="1" indent="-176213" eaLnBrk="1" hangingPunct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300" b="1" dirty="0">
                <a:latin typeface="Calibri" panose="020F0502020204030204" pitchFamily="34" charset="0"/>
                <a:ea typeface="+mn-ea"/>
                <a:cs typeface="+mn-cs"/>
              </a:rPr>
              <a:t>Momento: </a:t>
            </a:r>
            <a:r>
              <a:rPr lang="pt-BR" sz="2300" dirty="0">
                <a:latin typeface="Calibri" panose="020F0502020204030204" pitchFamily="34" charset="0"/>
                <a:ea typeface="+mn-ea"/>
                <a:cs typeface="+mn-cs"/>
              </a:rPr>
              <a:t>término da visita </a:t>
            </a:r>
          </a:p>
          <a:p>
            <a:pPr marL="717550" lvl="1" indent="-176213" eaLnBrk="1" hangingPunct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t-BR" sz="2300" b="1" dirty="0">
              <a:latin typeface="Calibri" panose="020F0502020204030204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-1588" y="581025"/>
            <a:ext cx="9906001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Coleta de Dados do receptivo</a:t>
            </a:r>
            <a:endParaRPr lang="pt-BR" sz="28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idx="1"/>
          </p:nvPr>
        </p:nvSpPr>
        <p:spPr>
          <a:xfrm>
            <a:off x="401637" y="1261279"/>
            <a:ext cx="9099550" cy="4294445"/>
          </a:xfrm>
          <a:ln w="12700">
            <a:noFill/>
          </a:ln>
        </p:spPr>
        <p:txBody>
          <a:bodyPr/>
          <a:lstStyle/>
          <a:p>
            <a:pPr marL="176213" indent="-176213" eaLnBrk="1" hangingPunct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300" b="1" dirty="0" smtClean="0">
                <a:latin typeface="Calibri" panose="020F0502020204030204" pitchFamily="34" charset="0"/>
              </a:rPr>
              <a:t>Etapas:</a:t>
            </a:r>
          </a:p>
          <a:p>
            <a:pPr marL="717550" lvl="1" indent="-176213" eaLnBrk="1" hangingPunct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300" b="1" dirty="0" smtClean="0">
                <a:latin typeface="Calibri" panose="020F0502020204030204" pitchFamily="34" charset="0"/>
              </a:rPr>
              <a:t>Alta Estação</a:t>
            </a:r>
            <a:r>
              <a:rPr lang="pt-BR" sz="2300" dirty="0" smtClean="0">
                <a:latin typeface="Calibri" panose="020F0502020204030204" pitchFamily="34" charset="0"/>
              </a:rPr>
              <a:t>: Janeiro/Fevereiro</a:t>
            </a:r>
          </a:p>
          <a:p>
            <a:pPr marL="717550" lvl="1" indent="-176213" eaLnBrk="1" hangingPunct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300" b="1" dirty="0" smtClean="0">
                <a:latin typeface="Calibri" panose="020F0502020204030204" pitchFamily="34" charset="0"/>
              </a:rPr>
              <a:t>Baixa Estação</a:t>
            </a:r>
            <a:r>
              <a:rPr lang="pt-BR" sz="2300" dirty="0" smtClean="0">
                <a:latin typeface="Calibri" panose="020F0502020204030204" pitchFamily="34" charset="0"/>
              </a:rPr>
              <a:t>: Abril</a:t>
            </a:r>
          </a:p>
          <a:p>
            <a:pPr marL="717550" lvl="1" indent="-176213" eaLnBrk="1" hangingPunct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300" b="1" dirty="0">
                <a:latin typeface="Calibri" panose="020F0502020204030204" pitchFamily="34" charset="0"/>
              </a:rPr>
              <a:t>Etapa especial devido à Copa do Mundo FIFA 2014</a:t>
            </a:r>
            <a:r>
              <a:rPr lang="pt-BR" sz="2300" dirty="0">
                <a:latin typeface="Calibri" panose="020F0502020204030204" pitchFamily="34" charset="0"/>
              </a:rPr>
              <a:t>: Junho/Julho</a:t>
            </a:r>
          </a:p>
          <a:p>
            <a:pPr marL="717550" lvl="1" indent="-176213" eaLnBrk="1" hangingPunct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300" b="1" dirty="0" smtClean="0">
                <a:latin typeface="Calibri" panose="020F0502020204030204" pitchFamily="34" charset="0"/>
              </a:rPr>
              <a:t>Média Estação</a:t>
            </a:r>
            <a:r>
              <a:rPr lang="pt-BR" sz="2300" dirty="0" smtClean="0">
                <a:latin typeface="Calibri" panose="020F0502020204030204" pitchFamily="34" charset="0"/>
              </a:rPr>
              <a:t>: Julho/Agosto</a:t>
            </a:r>
          </a:p>
          <a:p>
            <a:pPr marL="717550" lvl="1" indent="-176213" eaLnBrk="1" hangingPunct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300" b="1" dirty="0" smtClean="0">
                <a:latin typeface="Calibri" panose="020F0502020204030204" pitchFamily="34" charset="0"/>
              </a:rPr>
              <a:t>Média-baixa Estação</a:t>
            </a:r>
            <a:r>
              <a:rPr lang="pt-BR" sz="2300" dirty="0" smtClean="0">
                <a:latin typeface="Calibri" panose="020F0502020204030204" pitchFamily="34" charset="0"/>
              </a:rPr>
              <a:t>: Outubro</a:t>
            </a:r>
          </a:p>
          <a:p>
            <a:pPr marL="176213" indent="-176213" eaLnBrk="1" hangingPunct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pt-BR" sz="2300" b="1" dirty="0" smtClean="0">
              <a:latin typeface="Calibri" panose="020F0502020204030204" pitchFamily="34" charset="0"/>
            </a:endParaRPr>
          </a:p>
          <a:p>
            <a:pPr marL="176213" indent="-176213" eaLnBrk="1" hangingPunct="1">
              <a:lnSpc>
                <a:spcPct val="101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pt-BR" sz="2300" b="1" dirty="0" smtClean="0">
                <a:latin typeface="Calibri" panose="020F0502020204030204" pitchFamily="34" charset="0"/>
              </a:rPr>
              <a:t>Duração</a:t>
            </a:r>
            <a:r>
              <a:rPr lang="pt-BR" sz="2300" dirty="0" smtClean="0">
                <a:latin typeface="Calibri" panose="020F0502020204030204" pitchFamily="34" charset="0"/>
              </a:rPr>
              <a:t> </a:t>
            </a:r>
            <a:r>
              <a:rPr lang="pt-BR" sz="2300" b="1" dirty="0" smtClean="0">
                <a:latin typeface="Calibri" panose="020F0502020204030204" pitchFamily="34" charset="0"/>
              </a:rPr>
              <a:t>das coletas</a:t>
            </a:r>
            <a:r>
              <a:rPr lang="pt-BR" sz="2300" dirty="0" smtClean="0">
                <a:latin typeface="Calibri" panose="020F0502020204030204" pitchFamily="34" charset="0"/>
              </a:rPr>
              <a:t>: predominantemente </a:t>
            </a:r>
            <a:r>
              <a:rPr lang="pt-BR" sz="2300" b="1" dirty="0" smtClean="0">
                <a:latin typeface="Calibri" panose="020F0502020204030204" pitchFamily="34" charset="0"/>
              </a:rPr>
              <a:t>duas semanas</a:t>
            </a:r>
            <a:r>
              <a:rPr lang="pt-BR" sz="2300" dirty="0" smtClean="0">
                <a:latin typeface="Calibri" panose="020F0502020204030204" pitchFamily="34" charset="0"/>
              </a:rPr>
              <a:t>. Para as localidades de menor fluxo, </a:t>
            </a:r>
            <a:r>
              <a:rPr lang="pt-BR" sz="2300" b="1" dirty="0" smtClean="0">
                <a:latin typeface="Calibri" panose="020F0502020204030204" pitchFamily="34" charset="0"/>
              </a:rPr>
              <a:t>uma semana</a:t>
            </a:r>
            <a:r>
              <a:rPr lang="pt-BR" sz="2300" dirty="0" smtClean="0">
                <a:latin typeface="Calibri" panose="020F0502020204030204" pitchFamily="34" charset="0"/>
              </a:rPr>
              <a:t>. </a:t>
            </a:r>
            <a:endParaRPr lang="pt-BR" sz="2300" dirty="0">
              <a:latin typeface="Calibri" panose="020F0502020204030204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-1588" y="581025"/>
            <a:ext cx="9906001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 dirty="0" smtClean="0">
                <a:solidFill>
                  <a:srgbClr val="003300"/>
                </a:solidFill>
                <a:latin typeface="Calibri" panose="020F0502020204030204" pitchFamily="34" charset="0"/>
                <a:cs typeface="Arial" pitchFamily="34" charset="0"/>
              </a:rPr>
              <a:t>Coleta de Dados do receptivo</a:t>
            </a:r>
            <a:endParaRPr lang="pt-BR" sz="2800" dirty="0">
              <a:solidFill>
                <a:srgbClr val="0033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55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9525" y="922006"/>
            <a:ext cx="9905999" cy="215444"/>
          </a:xfrm>
        </p:spPr>
        <p:txBody>
          <a:bodyPr/>
          <a:lstStyle/>
          <a:p>
            <a:pPr algn="ctr"/>
            <a:r>
              <a:rPr lang="pt-BR" sz="1400" dirty="0" smtClean="0">
                <a:latin typeface="Calibri" panose="020F0502020204030204" pitchFamily="34" charset="0"/>
                <a:cs typeface="Arial" charset="0"/>
              </a:rPr>
              <a:t>Anuário </a:t>
            </a:r>
            <a:r>
              <a:rPr lang="pt-BR" sz="1400" dirty="0">
                <a:latin typeface="Calibri" panose="020F0502020204030204" pitchFamily="34" charset="0"/>
                <a:cs typeface="Arial" charset="0"/>
              </a:rPr>
              <a:t>Estatístico de Turismo</a:t>
            </a:r>
            <a:endParaRPr lang="pt-BR" sz="2100" dirty="0" smtClean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5603" name="Picture 7"/>
          <p:cNvSpPr>
            <a:spLocks noChangeAspect="1" noChangeArrowheads="1"/>
          </p:cNvSpPr>
          <p:nvPr/>
        </p:nvSpPr>
        <p:spPr bwMode="auto">
          <a:xfrm>
            <a:off x="495300" y="3352800"/>
            <a:ext cx="4960938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604" name="CaixaDeTexto 1"/>
          <p:cNvSpPr txBox="1">
            <a:spLocks noChangeArrowheads="1"/>
          </p:cNvSpPr>
          <p:nvPr/>
        </p:nvSpPr>
        <p:spPr bwMode="auto">
          <a:xfrm>
            <a:off x="415925" y="5197272"/>
            <a:ext cx="9109076" cy="892552"/>
          </a:xfrm>
          <a:prstGeom prst="rect">
            <a:avLst/>
          </a:prstGeom>
          <a:solidFill>
            <a:srgbClr val="D9EECE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82550" indent="-8255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1400" b="0" dirty="0">
                <a:latin typeface="Calibri" panose="020F0502020204030204" pitchFamily="34" charset="0"/>
              </a:rPr>
              <a:t>O mês de </a:t>
            </a:r>
            <a:r>
              <a:rPr lang="pt-BR" sz="1400" b="0" dirty="0" smtClean="0">
                <a:latin typeface="Calibri" panose="020F0502020204030204" pitchFamily="34" charset="0"/>
              </a:rPr>
              <a:t>Dezembro  </a:t>
            </a:r>
            <a:r>
              <a:rPr lang="pt-BR" sz="1400" b="0" dirty="0">
                <a:latin typeface="Calibri" panose="020F0502020204030204" pitchFamily="34" charset="0"/>
              </a:rPr>
              <a:t>concentrou </a:t>
            </a:r>
            <a:r>
              <a:rPr lang="pt-BR" sz="1400" b="0" dirty="0" smtClean="0">
                <a:latin typeface="Calibri" panose="020F0502020204030204" pitchFamily="34" charset="0"/>
              </a:rPr>
              <a:t>13,2 </a:t>
            </a:r>
            <a:r>
              <a:rPr lang="pt-BR" sz="1400" b="0" dirty="0">
                <a:latin typeface="Calibri" panose="020F0502020204030204" pitchFamily="34" charset="0"/>
              </a:rPr>
              <a:t>%  do movimento de todo o fluxo internacional </a:t>
            </a:r>
            <a:r>
              <a:rPr lang="pt-BR" sz="1400" b="0" dirty="0" smtClean="0">
                <a:latin typeface="Calibri" panose="020F0502020204030204" pitchFamily="34" charset="0"/>
              </a:rPr>
              <a:t>e, </a:t>
            </a:r>
            <a:r>
              <a:rPr lang="pt-BR" sz="1400" b="0" dirty="0">
                <a:latin typeface="Calibri" panose="020F0502020204030204" pitchFamily="34" charset="0"/>
              </a:rPr>
              <a:t>junto com os </a:t>
            </a:r>
            <a:r>
              <a:rPr lang="pt-BR" sz="1400" b="0" dirty="0" smtClean="0">
                <a:latin typeface="Calibri" panose="020F0502020204030204" pitchFamily="34" charset="0"/>
              </a:rPr>
              <a:t>meses de</a:t>
            </a:r>
            <a:r>
              <a:rPr lang="pt-BR" sz="1400" dirty="0" smtClean="0">
                <a:latin typeface="Calibri" panose="020F0502020204030204" pitchFamily="34" charset="0"/>
              </a:rPr>
              <a:t> Janeiro, Fevereiro e Julho</a:t>
            </a:r>
            <a:r>
              <a:rPr lang="pt-BR" sz="1400" b="0" dirty="0" smtClean="0">
                <a:latin typeface="Calibri" panose="020F0502020204030204" pitchFamily="34" charset="0"/>
              </a:rPr>
              <a:t> </a:t>
            </a:r>
            <a:r>
              <a:rPr lang="pt-BR" sz="1400" b="0" dirty="0">
                <a:latin typeface="Calibri" panose="020F0502020204030204" pitchFamily="34" charset="0"/>
              </a:rPr>
              <a:t>compõe a alta temporada para o turismo internacional no Brasil, com </a:t>
            </a:r>
            <a:r>
              <a:rPr lang="pt-BR" sz="1400" b="0" dirty="0" smtClean="0">
                <a:latin typeface="Calibri" panose="020F0502020204030204" pitchFamily="34" charset="0"/>
              </a:rPr>
              <a:t>viagens </a:t>
            </a:r>
            <a:r>
              <a:rPr lang="pt-BR" sz="1400" b="0" dirty="0">
                <a:latin typeface="Calibri" panose="020F0502020204030204" pitchFamily="34" charset="0"/>
              </a:rPr>
              <a:t>preponderantemente relacionadas a lazer</a:t>
            </a:r>
            <a:r>
              <a:rPr lang="pt-BR" sz="1400" b="0" dirty="0" smtClean="0">
                <a:latin typeface="Calibri" panose="020F0502020204030204" pitchFamily="34" charset="0"/>
              </a:rPr>
              <a:t>. Por conta da realização da Copa do Mundo FIFA 2014, foram registrados fluxos superiores nos meses de </a:t>
            </a:r>
            <a:r>
              <a:rPr lang="pt-BR" sz="1400" dirty="0" smtClean="0">
                <a:latin typeface="Calibri" panose="020F0502020204030204" pitchFamily="34" charset="0"/>
              </a:rPr>
              <a:t>Junho</a:t>
            </a:r>
            <a:r>
              <a:rPr lang="pt-BR" sz="1400" b="0" dirty="0" smtClean="0">
                <a:latin typeface="Calibri" panose="020F0502020204030204" pitchFamily="34" charset="0"/>
              </a:rPr>
              <a:t> e </a:t>
            </a:r>
            <a:r>
              <a:rPr lang="pt-BR" sz="1400" dirty="0" smtClean="0">
                <a:latin typeface="Calibri" panose="020F0502020204030204" pitchFamily="34" charset="0"/>
              </a:rPr>
              <a:t>Julho </a:t>
            </a:r>
            <a:r>
              <a:rPr lang="pt-BR" sz="1400" b="0" dirty="0" smtClean="0">
                <a:latin typeface="Calibri" panose="020F0502020204030204" pitchFamily="34" charset="0"/>
              </a:rPr>
              <a:t>de 2014, em comparação com os anos anteriores.</a:t>
            </a:r>
            <a:endParaRPr lang="pt-BR" sz="1400" b="0" dirty="0">
              <a:latin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525" y="507735"/>
            <a:ext cx="990599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dirty="0">
                <a:solidFill>
                  <a:srgbClr val="003300"/>
                </a:solidFill>
                <a:latin typeface="Calibri" panose="020F0502020204030204" pitchFamily="34" charset="0"/>
              </a:rPr>
              <a:t>Época das Viagens de turistas internacionais ao Brasil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4960" y="4928295"/>
            <a:ext cx="6185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dirty="0" smtClean="0"/>
              <a:t>Fonte: Anuário Estatístico de Turismo – Ministério do Turismo</a:t>
            </a:r>
            <a:endParaRPr lang="pt-BR" sz="10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91" y="1276845"/>
            <a:ext cx="14192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9" y="1244309"/>
            <a:ext cx="7321306" cy="372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585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25" y="922006"/>
            <a:ext cx="9905999" cy="215444"/>
          </a:xfrm>
        </p:spPr>
        <p:txBody>
          <a:bodyPr/>
          <a:lstStyle/>
          <a:p>
            <a:pPr algn="ctr"/>
            <a:r>
              <a:rPr lang="pt-BR" sz="1400" dirty="0" smtClean="0">
                <a:latin typeface="Calibri" panose="020F0502020204030204" pitchFamily="34" charset="0"/>
                <a:cs typeface="Arial" charset="0"/>
              </a:rPr>
              <a:t>Anuário </a:t>
            </a:r>
            <a:r>
              <a:rPr lang="pt-BR" sz="1400" dirty="0">
                <a:latin typeface="Calibri" panose="020F0502020204030204" pitchFamily="34" charset="0"/>
                <a:cs typeface="Arial" charset="0"/>
              </a:rPr>
              <a:t>Estatístico de Turismo</a:t>
            </a:r>
            <a:endParaRPr lang="pt-BR" sz="2100" dirty="0" smtClean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525" y="507735"/>
            <a:ext cx="990599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dirty="0">
                <a:solidFill>
                  <a:srgbClr val="003300"/>
                </a:solidFill>
                <a:latin typeface="Calibri" panose="020F0502020204030204" pitchFamily="34" charset="0"/>
              </a:rPr>
              <a:t>Época das Viagens de turistas internacionais ao Brasil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47105" y="5553795"/>
            <a:ext cx="6185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dirty="0" smtClean="0"/>
              <a:t>Fonte: Anuário Estatístico de Turismo – Ministério do Turismo</a:t>
            </a:r>
            <a:endParaRPr lang="pt-BR" sz="1000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91" y="1752487"/>
            <a:ext cx="6259275" cy="371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8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idx="1"/>
          </p:nvPr>
        </p:nvSpPr>
        <p:spPr>
          <a:xfrm>
            <a:off x="819150" y="2403475"/>
            <a:ext cx="8335963" cy="1846659"/>
          </a:xfrm>
        </p:spPr>
        <p:txBody>
          <a:bodyPr/>
          <a:lstStyle/>
          <a:p>
            <a:pPr marL="334963" indent="-334963" algn="ctr" eaLnBrk="1" hangingPunct="1">
              <a:lnSpc>
                <a:spcPct val="15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4000" b="1" dirty="0" smtClean="0">
                <a:solidFill>
                  <a:srgbClr val="003300"/>
                </a:solidFill>
                <a:latin typeface="Calibri" panose="020F0502020204030204" pitchFamily="34" charset="0"/>
              </a:rPr>
              <a:t>Resultados Gerais</a:t>
            </a:r>
          </a:p>
          <a:p>
            <a:pPr marL="334963" indent="-334963" algn="ctr" eaLnBrk="1" hangingPunct="1">
              <a:lnSpc>
                <a:spcPct val="15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4000" b="1" dirty="0" smtClean="0">
                <a:solidFill>
                  <a:srgbClr val="003300"/>
                </a:solidFill>
                <a:latin typeface="Calibri" panose="020F0502020204030204" pitchFamily="34" charset="0"/>
              </a:rPr>
              <a:t>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y of Copa">
  <a:themeElements>
    <a:clrScheme name="Copy of Cop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7B3D1"/>
      </a:accent1>
      <a:accent2>
        <a:srgbClr val="3E628A"/>
      </a:accent2>
      <a:accent3>
        <a:srgbClr val="FFFFFF"/>
      </a:accent3>
      <a:accent4>
        <a:srgbClr val="000000"/>
      </a:accent4>
      <a:accent5>
        <a:srgbClr val="C9D6E5"/>
      </a:accent5>
      <a:accent6>
        <a:srgbClr val="37587D"/>
      </a:accent6>
      <a:hlink>
        <a:srgbClr val="28405A"/>
      </a:hlink>
      <a:folHlink>
        <a:srgbClr val="E2F0F6"/>
      </a:folHlink>
    </a:clrScheme>
    <a:fontScheme name="Copy of Copa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py of Cop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B3D1"/>
        </a:accent1>
        <a:accent2>
          <a:srgbClr val="3E628A"/>
        </a:accent2>
        <a:accent3>
          <a:srgbClr val="FFFFFF"/>
        </a:accent3>
        <a:accent4>
          <a:srgbClr val="000000"/>
        </a:accent4>
        <a:accent5>
          <a:srgbClr val="C9D6E5"/>
        </a:accent5>
        <a:accent6>
          <a:srgbClr val="37587D"/>
        </a:accent6>
        <a:hlink>
          <a:srgbClr val="28405A"/>
        </a:hlink>
        <a:folHlink>
          <a:srgbClr val="E2F0F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34850</TotalTime>
  <Words>2498</Words>
  <Application>Microsoft Office PowerPoint</Application>
  <PresentationFormat>Papel A4 (210 x 297 mm)</PresentationFormat>
  <Paragraphs>193</Paragraphs>
  <Slides>43</Slides>
  <Notes>35</Notes>
  <HiddenSlides>8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1" baseType="lpstr">
      <vt:lpstr>Arial</vt:lpstr>
      <vt:lpstr>Arial Narrow</vt:lpstr>
      <vt:lpstr>Calibri</vt:lpstr>
      <vt:lpstr>Lucida Sans Unicode</vt:lpstr>
      <vt:lpstr>Times New Roman</vt:lpstr>
      <vt:lpstr>Verdana</vt:lpstr>
      <vt:lpstr>Wingdings</vt:lpstr>
      <vt:lpstr>Copy of Copa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Anuário Estatístico de Turismo</vt:lpstr>
      <vt:lpstr>Anuário Estatístico de Turismo</vt:lpstr>
      <vt:lpstr>Apresentação do PowerPoint</vt:lpstr>
      <vt:lpstr>Chegadas de turistas ao Brasil, segundo continentes de residência permanente, por vias de acesso - 2014</vt:lpstr>
      <vt:lpstr>Chegadas de turistas ao Brasil, segundo países de residência permanente, por vias de acesso - 2014</vt:lpstr>
      <vt:lpstr>Chegadas de turistas ao Brasil, segundo países de residência permanente - 2008-2014</vt:lpstr>
      <vt:lpstr>Chegada de turistas ao Brasil - BRICS - 2008-2014</vt:lpstr>
      <vt:lpstr>Apresentação do PowerPoint</vt:lpstr>
      <vt:lpstr>Apresentação do PowerPoint</vt:lpstr>
      <vt:lpstr>Tipo de Hospedagem</vt:lpstr>
      <vt:lpstr>Apresentação do PowerPoint</vt:lpstr>
      <vt:lpstr>Apresentação do PowerPoint</vt:lpstr>
      <vt:lpstr>Gastos dos Visitantes, por Motivo da Viagem</vt:lpstr>
      <vt:lpstr>Apresentação do PowerPoint</vt:lpstr>
      <vt:lpstr>Gastos per capita/dia dos turistas, por Motivo da Viagem</vt:lpstr>
      <vt:lpstr>Gastos  per capita dos turistas, por Motivo da Viagem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Setores beneficiados</vt:lpstr>
      <vt:lpstr>Apresentação do PowerPoint</vt:lpstr>
      <vt:lpstr>Método: Planejamento da Amostra</vt:lpstr>
      <vt:lpstr>Método: Planejamento da Amostra</vt:lpstr>
      <vt:lpstr>Expansão da Amostra</vt:lpstr>
    </vt:vector>
  </TitlesOfParts>
  <Company>vp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TCU Legados para Megaeventos</dc:title>
  <dc:creator>Rodrigo Barreto</dc:creator>
  <cp:lastModifiedBy>Phablo Padua e Malaquias</cp:lastModifiedBy>
  <cp:revision>2226</cp:revision>
  <cp:lastPrinted>2014-11-11T12:25:06Z</cp:lastPrinted>
  <dcterms:created xsi:type="dcterms:W3CDTF">2010-04-28T22:47:48Z</dcterms:created>
  <dcterms:modified xsi:type="dcterms:W3CDTF">2017-03-27T18:50:43Z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Template</vt:lpwstr>
  </property>
  <property fmtid="{D5CDD505-2E9C-101B-9397-08002B2CF9AE}" pid="3" name="SUBTITLE">
    <vt:lpwstr/>
  </property>
  <property fmtid="{D5CDD505-2E9C-101B-9397-08002B2CF9AE}" pid="4" name="author">
    <vt:lpwstr>.</vt:lpwstr>
  </property>
  <property fmtid="{D5CDD505-2E9C-101B-9397-08002B2CF9AE}" pid="5" name="CLIENT">
    <vt:lpwstr>.</vt:lpwstr>
  </property>
  <property fmtid="{D5CDD505-2E9C-101B-9397-08002B2CF9AE}" pid="6" name="CHARGE">
    <vt:lpwstr>.</vt:lpwstr>
  </property>
  <property fmtid="{D5CDD505-2E9C-101B-9397-08002B2CF9AE}" pid="7" name="CODICEDOC">
    <vt:lpwstr>.</vt:lpwstr>
  </property>
  <property fmtid="{D5CDD505-2E9C-101B-9397-08002B2CF9AE}" pid="8" name="NOTES">
    <vt:lpwstr/>
  </property>
  <property fmtid="{D5CDD505-2E9C-101B-9397-08002B2CF9AE}" pid="9" name="INDCAT">
    <vt:lpwstr>N.D.</vt:lpwstr>
  </property>
  <property fmtid="{D5CDD505-2E9C-101B-9397-08002B2CF9AE}" pid="10" name="INDSUBCAT1">
    <vt:lpwstr>N.D.</vt:lpwstr>
  </property>
  <property fmtid="{D5CDD505-2E9C-101B-9397-08002B2CF9AE}" pid="11" name="INDSUBCAT2">
    <vt:lpwstr>N.D.</vt:lpwstr>
  </property>
  <property fmtid="{D5CDD505-2E9C-101B-9397-08002B2CF9AE}" pid="12" name="FUNCTCAT">
    <vt:lpwstr>N.D.</vt:lpwstr>
  </property>
  <property fmtid="{D5CDD505-2E9C-101B-9397-08002B2CF9AE}" pid="13" name="FUNCTSUBCAT">
    <vt:lpwstr>N.D.</vt:lpwstr>
  </property>
  <property fmtid="{D5CDD505-2E9C-101B-9397-08002B2CF9AE}" pid="14" name="CONTINENT">
    <vt:lpwstr>N.D.</vt:lpwstr>
  </property>
  <property fmtid="{D5CDD505-2E9C-101B-9397-08002B2CF9AE}" pid="15" name="COUNTRY">
    <vt:lpwstr>N.D.</vt:lpwstr>
  </property>
  <property fmtid="{D5CDD505-2E9C-101B-9397-08002B2CF9AE}" pid="16" name="REVNUMBER">
    <vt:lpwstr/>
  </property>
  <property fmtid="{D5CDD505-2E9C-101B-9397-08002B2CF9AE}" pid="17" name="FILENAME">
    <vt:lpwstr>Format Value Partners ENG_NEW FORMAT V5 senza commenti.ppt</vt:lpwstr>
  </property>
  <property fmtid="{D5CDD505-2E9C-101B-9397-08002B2CF9AE}" pid="18" name="TYPE">
    <vt:bool>false</vt:bool>
  </property>
  <property fmtid="{D5CDD505-2E9C-101B-9397-08002B2CF9AE}" pid="19" name="NUMEROREV">
    <vt:lpwstr/>
  </property>
  <property fmtid="{D5CDD505-2E9C-101B-9397-08002B2CF9AE}" pid="20" name="DOCDATE">
    <vt:lpwstr>08/10/28</vt:lpwstr>
  </property>
  <property fmtid="{D5CDD505-2E9C-101B-9397-08002B2CF9AE}" pid="21" name="VERSION">
    <vt:lpwstr/>
  </property>
  <property fmtid="{D5CDD505-2E9C-101B-9397-08002B2CF9AE}" pid="22" name="NOMEFILE">
    <vt:lpwstr>Template Value Partners English</vt:lpwstr>
  </property>
  <property fmtid="{D5CDD505-2E9C-101B-9397-08002B2CF9AE}" pid="23" name="REV">
    <vt:lpwstr/>
  </property>
  <property fmtid="{D5CDD505-2E9C-101B-9397-08002B2CF9AE}" pid="24" name="EXCODICE">
    <vt:lpwstr/>
  </property>
  <property fmtid="{D5CDD505-2E9C-101B-9397-08002B2CF9AE}" pid="25" name="PRESDATE">
    <vt:lpwstr>08/10/28</vt:lpwstr>
  </property>
  <property fmtid="{D5CDD505-2E9C-101B-9397-08002B2CF9AE}" pid="26" name="AUTO">
    <vt:lpwstr>0</vt:lpwstr>
  </property>
  <property fmtid="{D5CDD505-2E9C-101B-9397-08002B2CF9AE}" pid="27" name="ISTFIN">
    <vt:lpwstr>0</vt:lpwstr>
  </property>
  <property fmtid="{D5CDD505-2E9C-101B-9397-08002B2CF9AE}" pid="28" name="ASSICURAZIONI">
    <vt:lpwstr>0</vt:lpwstr>
  </property>
  <property fmtid="{D5CDD505-2E9C-101B-9397-08002B2CF9AE}" pid="29" name="BENI">
    <vt:lpwstr>0</vt:lpwstr>
  </property>
  <property fmtid="{D5CDD505-2E9C-101B-9397-08002B2CF9AE}" pid="30" name="ENERGIA">
    <vt:lpwstr>0</vt:lpwstr>
  </property>
  <property fmtid="{D5CDD505-2E9C-101B-9397-08002B2CF9AE}" pid="31" name="TELCO">
    <vt:lpwstr>0</vt:lpwstr>
  </property>
  <property fmtid="{D5CDD505-2E9C-101B-9397-08002B2CF9AE}" pid="32" name="LOGISTICA">
    <vt:lpwstr>0</vt:lpwstr>
  </property>
  <property fmtid="{D5CDD505-2E9C-101B-9397-08002B2CF9AE}" pid="33" name="PUBBLICAZIONI">
    <vt:lpwstr>0</vt:lpwstr>
  </property>
  <property fmtid="{D5CDD505-2E9C-101B-9397-08002B2CF9AE}" pid="34" name="IMMOBILIARE">
    <vt:lpwstr>0</vt:lpwstr>
  </property>
  <property fmtid="{D5CDD505-2E9C-101B-9397-08002B2CF9AE}" pid="35" name="ELETTRONICA">
    <vt:lpwstr>0</vt:lpwstr>
  </property>
  <property fmtid="{D5CDD505-2E9C-101B-9397-08002B2CF9AE}" pid="36" name="ALTRAAREA">
    <vt:lpwstr>0</vt:lpwstr>
  </property>
  <property fmtid="{D5CDD505-2E9C-101B-9397-08002B2CF9AE}" pid="37" name="STRATEGIA">
    <vt:lpwstr>0</vt:lpwstr>
  </property>
  <property fmtid="{D5CDD505-2E9C-101B-9397-08002B2CF9AE}" pid="38" name="HR">
    <vt:lpwstr>0</vt:lpwstr>
  </property>
  <property fmtid="{D5CDD505-2E9C-101B-9397-08002B2CF9AE}" pid="39" name="RD">
    <vt:lpwstr>0</vt:lpwstr>
  </property>
  <property fmtid="{D5CDD505-2E9C-101B-9397-08002B2CF9AE}" pid="40" name="PROCUREMENT">
    <vt:lpwstr>0</vt:lpwstr>
  </property>
  <property fmtid="{D5CDD505-2E9C-101B-9397-08002B2CF9AE}" pid="41" name="SUPPLYCHAIN">
    <vt:lpwstr>0</vt:lpwstr>
  </property>
  <property fmtid="{D5CDD505-2E9C-101B-9397-08002B2CF9AE}" pid="42" name="MAN">
    <vt:lpwstr>0</vt:lpwstr>
  </property>
  <property fmtid="{D5CDD505-2E9C-101B-9397-08002B2CF9AE}" pid="43" name="MARKETING">
    <vt:lpwstr>0</vt:lpwstr>
  </property>
  <property fmtid="{D5CDD505-2E9C-101B-9397-08002B2CF9AE}" pid="44" name="CHANNEL">
    <vt:lpwstr>0</vt:lpwstr>
  </property>
  <property fmtid="{D5CDD505-2E9C-101B-9397-08002B2CF9AE}" pid="45" name="VENDITA">
    <vt:lpwstr>0</vt:lpwstr>
  </property>
  <property fmtid="{D5CDD505-2E9C-101B-9397-08002B2CF9AE}" pid="46" name="BPR">
    <vt:lpwstr>0</vt:lpwstr>
  </property>
  <property fmtid="{D5CDD505-2E9C-101B-9397-08002B2CF9AE}" pid="47" name="VALORE">
    <vt:lpwstr>0</vt:lpwstr>
  </property>
  <property fmtid="{D5CDD505-2E9C-101B-9397-08002B2CF9AE}" pid="48" name="CORPORATE">
    <vt:lpwstr>0</vt:lpwstr>
  </property>
  <property fmtid="{D5CDD505-2E9C-101B-9397-08002B2CF9AE}" pid="49" name="IT">
    <vt:lpwstr>0</vt:lpwstr>
  </property>
  <property fmtid="{D5CDD505-2E9C-101B-9397-08002B2CF9AE}" pid="50" name="SOCIAL">
    <vt:lpwstr>0</vt:lpwstr>
  </property>
  <property fmtid="{D5CDD505-2E9C-101B-9397-08002B2CF9AE}" pid="51" name="ADMIN">
    <vt:lpwstr>0</vt:lpwstr>
  </property>
  <property fmtid="{D5CDD505-2E9C-101B-9397-08002B2CF9AE}" pid="52" name="COMM">
    <vt:lpwstr>0</vt:lpwstr>
  </property>
  <property fmtid="{D5CDD505-2E9C-101B-9397-08002B2CF9AE}" pid="53" name="ALTRAFUNZIONE">
    <vt:lpwstr>0</vt:lpwstr>
  </property>
  <property fmtid="{D5CDD505-2E9C-101B-9397-08002B2CF9AE}" pid="54" name="ENGINE">
    <vt:lpwstr>0</vt:lpwstr>
  </property>
  <property fmtid="{D5CDD505-2E9C-101B-9397-08002B2CF9AE}" pid="55" name="HEALTH">
    <vt:lpwstr>0</vt:lpwstr>
  </property>
  <property fmtid="{D5CDD505-2E9C-101B-9397-08002B2CF9AE}" pid="56" name="ITS">
    <vt:lpwstr>0</vt:lpwstr>
  </property>
  <property fmtid="{D5CDD505-2E9C-101B-9397-08002B2CF9AE}" pid="57" name="MEC">
    <vt:lpwstr>0</vt:lpwstr>
  </property>
  <property fmtid="{D5CDD505-2E9C-101B-9397-08002B2CF9AE}" pid="58" name="RETAIL">
    <vt:lpwstr>0</vt:lpwstr>
  </property>
  <property fmtid="{D5CDD505-2E9C-101B-9397-08002B2CF9AE}" pid="59" name="TEXTILE">
    <vt:lpwstr>0</vt:lpwstr>
  </property>
  <property fmtid="{D5CDD505-2E9C-101B-9397-08002B2CF9AE}" pid="60" name="WIRES">
    <vt:lpwstr>0</vt:lpwstr>
  </property>
</Properties>
</file>