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charts/chart15.xml" ContentType="application/vnd.openxmlformats-officedocument.drawingml.chart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16.xml" ContentType="application/vnd.openxmlformats-officedocument.drawingml.chart+xml"/>
  <Override PartName="/ppt/theme/themeOverride7.xml" ContentType="application/vnd.openxmlformats-officedocument.themeOverride+xml"/>
  <Override PartName="/ppt/notesSlides/notesSlide25.xml" ContentType="application/vnd.openxmlformats-officedocument.presentationml.notesSlide+xml"/>
  <Override PartName="/ppt/charts/chart17.xml" ContentType="application/vnd.openxmlformats-officedocument.drawingml.chart+xml"/>
  <Override PartName="/ppt/theme/themeOverride8.xml" ContentType="application/vnd.openxmlformats-officedocument.themeOverride+xml"/>
  <Override PartName="/ppt/notesSlides/notesSlide26.xml" ContentType="application/vnd.openxmlformats-officedocument.presentationml.notesSlide+xml"/>
  <Override PartName="/ppt/charts/chart18.xml" ContentType="application/vnd.openxmlformats-officedocument.drawingml.chart+xml"/>
  <Override PartName="/ppt/theme/themeOverride9.xml" ContentType="application/vnd.openxmlformats-officedocument.themeOverride+xml"/>
  <Override PartName="/ppt/notesSlides/notesSlide27.xml" ContentType="application/vnd.openxmlformats-officedocument.presentationml.notesSlid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notesSlides/notesSlide28.xml" ContentType="application/vnd.openxmlformats-officedocument.presentationml.notesSlide+xml"/>
  <Override PartName="/ppt/charts/chart20.xml" ContentType="application/vnd.openxmlformats-officedocument.drawingml.chart+xml"/>
  <Override PartName="/ppt/notesSlides/notesSlide29.xml" ContentType="application/vnd.openxmlformats-officedocument.presentationml.notesSlide+xml"/>
  <Override PartName="/ppt/charts/chart21.xml" ContentType="application/vnd.openxmlformats-officedocument.drawingml.chart+xml"/>
  <Override PartName="/ppt/notesSlides/notesSlide30.xml" ContentType="application/vnd.openxmlformats-officedocument.presentationml.notesSlide+xml"/>
  <Override PartName="/ppt/charts/chart22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23.xml" ContentType="application/vnd.openxmlformats-officedocument.drawingml.chart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theme/themeOverride11.xml" ContentType="application/vnd.openxmlformats-officedocument.themeOverride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theme/themeOverride12.xml" ContentType="application/vnd.openxmlformats-officedocument.themeOverride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theme/themeOverride13.xml" ContentType="application/vnd.openxmlformats-officedocument.themeOverride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theme/themeOverride14.xml" ContentType="application/vnd.openxmlformats-officedocument.themeOverr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5171" r:id="rId1"/>
  </p:sldMasterIdLst>
  <p:notesMasterIdLst>
    <p:notesMasterId r:id="rId54"/>
  </p:notesMasterIdLst>
  <p:handoutMasterIdLst>
    <p:handoutMasterId r:id="rId55"/>
  </p:handoutMasterIdLst>
  <p:sldIdLst>
    <p:sldId id="371" r:id="rId2"/>
    <p:sldId id="372" r:id="rId3"/>
    <p:sldId id="373" r:id="rId4"/>
    <p:sldId id="303" r:id="rId5"/>
    <p:sldId id="386" r:id="rId6"/>
    <p:sldId id="394" r:id="rId7"/>
    <p:sldId id="374" r:id="rId8"/>
    <p:sldId id="385" r:id="rId9"/>
    <p:sldId id="305" r:id="rId10"/>
    <p:sldId id="306" r:id="rId11"/>
    <p:sldId id="370" r:id="rId12"/>
    <p:sldId id="375" r:id="rId13"/>
    <p:sldId id="304" r:id="rId14"/>
    <p:sldId id="307" r:id="rId15"/>
    <p:sldId id="308" r:id="rId16"/>
    <p:sldId id="309" r:id="rId17"/>
    <p:sldId id="390" r:id="rId18"/>
    <p:sldId id="343" r:id="rId19"/>
    <p:sldId id="376" r:id="rId20"/>
    <p:sldId id="369" r:id="rId21"/>
    <p:sldId id="382" r:id="rId22"/>
    <p:sldId id="383" r:id="rId23"/>
    <p:sldId id="316" r:id="rId24"/>
    <p:sldId id="317" r:id="rId25"/>
    <p:sldId id="318" r:id="rId26"/>
    <p:sldId id="320" r:id="rId27"/>
    <p:sldId id="319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2" r:id="rId39"/>
    <p:sldId id="333" r:id="rId40"/>
    <p:sldId id="363" r:id="rId41"/>
    <p:sldId id="360" r:id="rId42"/>
    <p:sldId id="359" r:id="rId43"/>
    <p:sldId id="361" r:id="rId44"/>
    <p:sldId id="362" r:id="rId45"/>
    <p:sldId id="395" r:id="rId46"/>
    <p:sldId id="396" r:id="rId47"/>
    <p:sldId id="397" r:id="rId48"/>
    <p:sldId id="398" r:id="rId49"/>
    <p:sldId id="399" r:id="rId50"/>
    <p:sldId id="400" r:id="rId51"/>
    <p:sldId id="401" r:id="rId52"/>
    <p:sldId id="402" r:id="rId53"/>
  </p:sldIdLst>
  <p:sldSz cx="9906000" cy="6858000" type="A4"/>
  <p:notesSz cx="6751638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orient="horz" pos="3362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  <p15:guide id="4" orient="horz" pos="1344" userDrawn="1">
          <p15:clr>
            <a:srgbClr val="A4A3A4"/>
          </p15:clr>
        </p15:guide>
        <p15:guide id="5" orient="horz" pos="2137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orient="horz" pos="3770" userDrawn="1">
          <p15:clr>
            <a:srgbClr val="A4A3A4"/>
          </p15:clr>
        </p15:guide>
        <p15:guide id="8" orient="horz" pos="73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3778" userDrawn="1">
          <p15:clr>
            <a:srgbClr val="A4A3A4"/>
          </p15:clr>
        </p15:guide>
        <p15:guide id="11" pos="6000" userDrawn="1">
          <p15:clr>
            <a:srgbClr val="A4A3A4"/>
          </p15:clr>
        </p15:guide>
        <p15:guide id="12" pos="4005" userDrawn="1">
          <p15:clr>
            <a:srgbClr val="A4A3A4"/>
          </p15:clr>
        </p15:guide>
        <p15:guide id="13" pos="3891" userDrawn="1">
          <p15:clr>
            <a:srgbClr val="A4A3A4"/>
          </p15:clr>
        </p15:guide>
        <p15:guide id="14" orient="horz" pos="2727" userDrawn="1">
          <p15:clr>
            <a:srgbClr val="A4A3A4"/>
          </p15:clr>
        </p15:guide>
        <p15:guide id="15" orient="horz" pos="2636" userDrawn="1">
          <p15:clr>
            <a:srgbClr val="A4A3A4"/>
          </p15:clr>
        </p15:guide>
        <p15:guide id="16" orient="horz" pos="3521" userDrawn="1">
          <p15:clr>
            <a:srgbClr val="A4A3A4"/>
          </p15:clr>
        </p15:guide>
        <p15:guide id="17" orient="horz" pos="958" userDrawn="1">
          <p15:clr>
            <a:srgbClr val="A4A3A4"/>
          </p15:clr>
        </p15:guide>
        <p15:guide id="18" pos="1238" userDrawn="1">
          <p15:clr>
            <a:srgbClr val="A4A3A4"/>
          </p15:clr>
        </p15:guide>
        <p15:guide id="19" pos="5025" userDrawn="1">
          <p15:clr>
            <a:srgbClr val="A4A3A4"/>
          </p15:clr>
        </p15:guide>
        <p15:guide id="20" orient="horz" pos="1466" userDrawn="1">
          <p15:clr>
            <a:srgbClr val="A4A3A4"/>
          </p15:clr>
        </p15:guide>
        <p15:guide id="21" pos="784" userDrawn="1">
          <p15:clr>
            <a:srgbClr val="A4A3A4"/>
          </p15:clr>
        </p15:guide>
        <p15:guide id="22" pos="5456" userDrawn="1">
          <p15:clr>
            <a:srgbClr val="A4A3A4"/>
          </p15:clr>
        </p15:guide>
        <p15:guide id="23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edro Vicente da Silva Neto" initials="PVdSN" lastIdx="2" clrIdx="6">
    <p:extLst>
      <p:ext uri="{19B8F6BF-5375-455C-9EA6-DF929625EA0E}">
        <p15:presenceInfo xmlns:p15="http://schemas.microsoft.com/office/powerpoint/2012/main" userId="S-1-5-21-281153846-1043357590-1470688175-25258" providerId="AD"/>
      </p:ext>
    </p:extLst>
  </p:cmAuthor>
  <p:cmAuthor id="1" name="Neiva Aparecida Duarte" initials="NAD" lastIdx="88" clrIdx="0">
    <p:extLst/>
  </p:cmAuthor>
  <p:cmAuthor id="2" name="Larissa Prado" initials="LP" lastIdx="34" clrIdx="1"/>
  <p:cmAuthor id="3" name="Paula F do Valle" initials="PFV" lastIdx="0" clrIdx="2"/>
  <p:cmAuthor id="4" name="Ewerton Monti" initials="EM" lastIdx="1" clrIdx="3"/>
  <p:cmAuthor id="5" name="FIPE" initials="FIPE" lastIdx="3" clrIdx="4"/>
  <p:cmAuthor id="6" name="Moisés Vassallo" initials="MV" lastIdx="8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CC6600"/>
    <a:srgbClr val="DCE8C2"/>
    <a:srgbClr val="D9EECE"/>
    <a:srgbClr val="3366CC"/>
    <a:srgbClr val="008000"/>
    <a:srgbClr val="FFFFFF"/>
    <a:srgbClr val="F3F7E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Escuro 2 - Ênfase 3/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1" autoAdjust="0"/>
    <p:restoredTop sz="95811" autoAdjust="0"/>
  </p:normalViewPr>
  <p:slideViewPr>
    <p:cSldViewPr snapToGrid="0" snapToObjects="1">
      <p:cViewPr varScale="1">
        <p:scale>
          <a:sx n="116" d="100"/>
          <a:sy n="116" d="100"/>
        </p:scale>
        <p:origin x="1308" y="108"/>
      </p:cViewPr>
      <p:guideLst>
        <p:guide orient="horz" pos="618"/>
        <p:guide orient="horz" pos="3362"/>
        <p:guide orient="horz" pos="3838"/>
        <p:guide orient="horz" pos="1344"/>
        <p:guide orient="horz" pos="2137"/>
        <p:guide orient="horz" pos="777"/>
        <p:guide orient="horz" pos="3770"/>
        <p:guide orient="horz" pos="73"/>
        <p:guide pos="262"/>
        <p:guide pos="3778"/>
        <p:guide pos="6000"/>
        <p:guide pos="4005"/>
        <p:guide pos="3891"/>
        <p:guide orient="horz" pos="2727"/>
        <p:guide orient="horz" pos="2636"/>
        <p:guide orient="horz" pos="3521"/>
        <p:guide orient="horz" pos="958"/>
        <p:guide pos="1238"/>
        <p:guide pos="5025"/>
        <p:guide orient="horz" pos="1466"/>
        <p:guide pos="784"/>
        <p:guide pos="545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-2256" y="-102"/>
      </p:cViewPr>
      <p:guideLst>
        <p:guide orient="horz" pos="3108"/>
        <p:guide pos="2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werton\Dropbox\FIPE\Relat&#243;rio%20Final%202015\Apresenta&#231;&#227;o\Tabelas%20Apresenta&#231;&#227;o%20Demanda%20Internacional%202015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7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8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_Jo&#227;o.xlsx" TargetMode="External"/><Relationship Id="rId1" Type="http://schemas.openxmlformats.org/officeDocument/2006/relationships/themeOverride" Target="../theme/themeOverride9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_Jo&#227;o.xlsx" TargetMode="External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1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12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13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Relationship Id="rId1" Type="http://schemas.openxmlformats.org/officeDocument/2006/relationships/themeOverride" Target="../theme/themeOverride1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_Jo&#227;o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_Jo&#227;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ismo3\Documents\PAULA%20FIPE%20DROPBOX\Dropbox\Relat&#243;rio%20Final%202015\Apresenta&#231;&#227;o\Tabelas%20Apresenta&#231;&#227;o%20Demanda%20Internacional%202015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_Jo&#227;o.xlsx" TargetMode="External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mtur.gov.br\arq\DEPES\Diretoria%20-%20Demanda%20Internacional\2015\Apresenta&#231;&#227;o\Revis&#227;o\01-07-2016\Tabelas%20Apresenta&#231;&#227;o%20Demanda%20Internacional%202015%20-%20Pedro%20rev%202_Jo&#227;o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Distribuição</a:t>
            </a:r>
            <a:r>
              <a:rPr lang="pt-BR" baseline="0" dirty="0">
                <a:solidFill>
                  <a:schemeClr val="tx1"/>
                </a:solidFill>
              </a:rPr>
              <a:t> mensal de </a:t>
            </a:r>
            <a:r>
              <a:rPr lang="pt-BR" baseline="0" dirty="0" smtClean="0">
                <a:solidFill>
                  <a:schemeClr val="tx1"/>
                </a:solidFill>
              </a:rPr>
              <a:t>chegadas de turistas internacionais ao Brasil - 2011-2015</a:t>
            </a:r>
            <a:endParaRPr lang="pt-BR" dirty="0">
              <a:solidFill>
                <a:schemeClr val="tx1"/>
              </a:solidFill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'[Tabelas Apresentação Demanda Internacional 2015 - Pedro rev 2.xlsx]Índice de sazonalidade'!$AC$17</c:f>
              <c:strCache>
                <c:ptCount val="1"/>
                <c:pt idx="0">
                  <c:v>2011</c:v>
                </c:pt>
              </c:strCache>
            </c:strRef>
          </c:tx>
          <c:spPr>
            <a:ln w="31750" cap="rnd">
              <a:solidFill>
                <a:schemeClr val="tx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'[Tabelas Apresentação Demanda Internacional 2015 - Pedro rev 2.xlsx]Índice de sazonalidade'!$H$18:$H$29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'[Tabelas Apresentação Demanda Internacional 2015 - Pedro rev 2.xlsx]Índice de sazonalidade'!$AC$18:$AC$29</c:f>
              <c:numCache>
                <c:formatCode>0.00</c:formatCode>
                <c:ptCount val="12"/>
                <c:pt idx="0">
                  <c:v>1.5117049248033536</c:v>
                </c:pt>
                <c:pt idx="1">
                  <c:v>1.2800932904426991</c:v>
                </c:pt>
                <c:pt idx="2">
                  <c:v>1.111432827678815</c:v>
                </c:pt>
                <c:pt idx="3">
                  <c:v>0.96943214081026197</c:v>
                </c:pt>
                <c:pt idx="4">
                  <c:v>0.76310212807779509</c:v>
                </c:pt>
                <c:pt idx="5">
                  <c:v>0.68445015730615022</c:v>
                </c:pt>
                <c:pt idx="6">
                  <c:v>0.85437392814824886</c:v>
                </c:pt>
                <c:pt idx="7">
                  <c:v>0.84955922253547256</c:v>
                </c:pt>
                <c:pt idx="8">
                  <c:v>0.76314188252780879</c:v>
                </c:pt>
                <c:pt idx="9">
                  <c:v>0.91075898975108205</c:v>
                </c:pt>
                <c:pt idx="10">
                  <c:v>1.0629544844676051</c:v>
                </c:pt>
                <c:pt idx="11">
                  <c:v>1.2389960234507085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32C8-4F5C-AD7B-3B772CDCBE4D}"/>
            </c:ext>
          </c:extLst>
        </c:ser>
        <c:ser>
          <c:idx val="1"/>
          <c:order val="1"/>
          <c:tx>
            <c:strRef>
              <c:f>'[Tabelas Apresentação Demanda Internacional 2015 - Pedro rev 2.xlsx]Índice de sazonalidade'!$AD$17</c:f>
              <c:strCache>
                <c:ptCount val="1"/>
                <c:pt idx="0">
                  <c:v>2012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'[Tabelas Apresentação Demanda Internacional 2015 - Pedro rev 2.xlsx]Índice de sazonalidade'!$H$18:$H$29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'[Tabelas Apresentação Demanda Internacional 2015 - Pedro rev 2.xlsx]Índice de sazonalidade'!$AD$18:$AD$29</c:f>
              <c:numCache>
                <c:formatCode>0.00</c:formatCode>
                <c:ptCount val="12"/>
                <c:pt idx="0">
                  <c:v>1.5844475529797106</c:v>
                </c:pt>
                <c:pt idx="1">
                  <c:v>1.2042735724768152</c:v>
                </c:pt>
                <c:pt idx="2">
                  <c:v>1.2348335157410555</c:v>
                </c:pt>
                <c:pt idx="3">
                  <c:v>0.89258202138054543</c:v>
                </c:pt>
                <c:pt idx="4">
                  <c:v>0.72968866674664079</c:v>
                </c:pt>
                <c:pt idx="5">
                  <c:v>0.72336191083670986</c:v>
                </c:pt>
                <c:pt idx="6">
                  <c:v>0.86808883035870466</c:v>
                </c:pt>
                <c:pt idx="7">
                  <c:v>0.84064258955197468</c:v>
                </c:pt>
                <c:pt idx="8">
                  <c:v>0.79986851847056539</c:v>
                </c:pt>
                <c:pt idx="9">
                  <c:v>0.89856633343567893</c:v>
                </c:pt>
                <c:pt idx="10">
                  <c:v>0.98840288519516917</c:v>
                </c:pt>
                <c:pt idx="11">
                  <c:v>1.2352436028264302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32C8-4F5C-AD7B-3B772CDCBE4D}"/>
            </c:ext>
          </c:extLst>
        </c:ser>
        <c:ser>
          <c:idx val="5"/>
          <c:order val="2"/>
          <c:tx>
            <c:strRef>
              <c:f>'[Tabelas Apresentação Demanda Internacional 2015 - Pedro rev 2.xlsx]Índice de sazonalidade'!$AE$17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val>
            <c:numRef>
              <c:f>'[Tabelas Apresentação Demanda Internacional 2015 - Pedro rev 2.xlsx]Índice de sazonalidade'!$AE$18:$AE$29</c:f>
              <c:numCache>
                <c:formatCode>0.00</c:formatCode>
                <c:ptCount val="12"/>
                <c:pt idx="0">
                  <c:v>1.5658593628243447</c:v>
                </c:pt>
                <c:pt idx="1">
                  <c:v>1.1323820274121152</c:v>
                </c:pt>
                <c:pt idx="2">
                  <c:v>1.3430849242999983</c:v>
                </c:pt>
                <c:pt idx="3">
                  <c:v>0.84213865277494426</c:v>
                </c:pt>
                <c:pt idx="4">
                  <c:v>0.71863035066576164</c:v>
                </c:pt>
                <c:pt idx="5">
                  <c:v>0.72252759256207533</c:v>
                </c:pt>
                <c:pt idx="6">
                  <c:v>1.1025602828803123</c:v>
                </c:pt>
                <c:pt idx="7">
                  <c:v>0.84085677395205716</c:v>
                </c:pt>
                <c:pt idx="8">
                  <c:v>0.5908367338443189</c:v>
                </c:pt>
                <c:pt idx="9">
                  <c:v>0.94111373457814806</c:v>
                </c:pt>
                <c:pt idx="10">
                  <c:v>0.9898478362360239</c:v>
                </c:pt>
                <c:pt idx="11">
                  <c:v>1.2101617279699011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32C8-4F5C-AD7B-3B772CDCBE4D}"/>
            </c:ext>
          </c:extLst>
        </c:ser>
        <c:ser>
          <c:idx val="2"/>
          <c:order val="3"/>
          <c:tx>
            <c:strRef>
              <c:f>'[Tabelas Apresentação Demanda Internacional 2015 - Pedro rev 2.xlsx]Índice de sazonalidade'!$AF$17</c:f>
              <c:strCache>
                <c:ptCount val="1"/>
                <c:pt idx="0">
                  <c:v>2014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'[Tabelas Apresentação Demanda Internacional 2015 - Pedro rev 2.xlsx]Índice de sazonalidade'!$H$18:$H$29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'[Tabelas Apresentação Demanda Internacional 2015 - Pedro rev 2.xlsx]Índice de sazonalidade'!$AF$18:$AF$29</c:f>
              <c:numCache>
                <c:formatCode>0.00</c:formatCode>
                <c:ptCount val="12"/>
                <c:pt idx="0">
                  <c:v>1.0836006800778619</c:v>
                </c:pt>
                <c:pt idx="1">
                  <c:v>0.99864693619697631</c:v>
                </c:pt>
                <c:pt idx="2">
                  <c:v>0.61546486606534656</c:v>
                </c:pt>
                <c:pt idx="3">
                  <c:v>0.72774863247241162</c:v>
                </c:pt>
                <c:pt idx="4">
                  <c:v>0.65286541587582425</c:v>
                </c:pt>
                <c:pt idx="5">
                  <c:v>1.9015230832684797</c:v>
                </c:pt>
                <c:pt idx="6">
                  <c:v>1.3395686245966469</c:v>
                </c:pt>
                <c:pt idx="7">
                  <c:v>0.74855968691036745</c:v>
                </c:pt>
                <c:pt idx="8">
                  <c:v>0.69716379163937214</c:v>
                </c:pt>
                <c:pt idx="9">
                  <c:v>0.77340753721858602</c:v>
                </c:pt>
                <c:pt idx="10">
                  <c:v>0.87177247625606313</c:v>
                </c:pt>
                <c:pt idx="11">
                  <c:v>1.5896782694220644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6-32C8-4F5C-AD7B-3B772CDCBE4D}"/>
            </c:ext>
          </c:extLst>
        </c:ser>
        <c:ser>
          <c:idx val="6"/>
          <c:order val="4"/>
          <c:tx>
            <c:strRef>
              <c:f>'[Tabelas Apresentação Demanda Internacional 2015 - Pedro rev 2.xlsx]Índice de sazonalidade'!$AG$17</c:f>
              <c:strCache>
                <c:ptCount val="1"/>
                <c:pt idx="0">
                  <c:v>2015</c:v>
                </c:pt>
              </c:strCache>
            </c:strRef>
          </c:tx>
          <c:marker>
            <c:symbol val="none"/>
          </c:marker>
          <c:val>
            <c:numRef>
              <c:f>'[Tabelas Apresentação Demanda Internacional 2015 - Pedro rev 2.xlsx]Índice de sazonalidade'!$AG$18:$AG$29</c:f>
              <c:numCache>
                <c:formatCode>0.00</c:formatCode>
                <c:ptCount val="12"/>
                <c:pt idx="0">
                  <c:v>1.741350158377047</c:v>
                </c:pt>
                <c:pt idx="1">
                  <c:v>1.3692321306065904</c:v>
                </c:pt>
                <c:pt idx="2">
                  <c:v>1.1797429619980724</c:v>
                </c:pt>
                <c:pt idx="3">
                  <c:v>0.78800121411301716</c:v>
                </c:pt>
                <c:pt idx="4">
                  <c:v>0.7094720796823516</c:v>
                </c:pt>
                <c:pt idx="5">
                  <c:v>0.66634632859264709</c:v>
                </c:pt>
                <c:pt idx="6">
                  <c:v>0.86514877166206927</c:v>
                </c:pt>
                <c:pt idx="7">
                  <c:v>0.69706833572318228</c:v>
                </c:pt>
                <c:pt idx="8">
                  <c:v>0.46306803314642719</c:v>
                </c:pt>
                <c:pt idx="9">
                  <c:v>0.93530661586929453</c:v>
                </c:pt>
                <c:pt idx="10">
                  <c:v>1.0922430928292164</c:v>
                </c:pt>
                <c:pt idx="11">
                  <c:v>1.4930202774000856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32C8-4F5C-AD7B-3B772CDCBE4D}"/>
            </c:ext>
          </c:extLst>
        </c:ser>
        <c:ser>
          <c:idx val="4"/>
          <c:order val="5"/>
          <c:tx>
            <c:strRef>
              <c:f>'[Tabelas Apresentação Demanda Internacional 2015 - Pedro rev 2.xlsx]Índice de sazonalidade'!$AH$17</c:f>
              <c:strCache>
                <c:ptCount val="1"/>
                <c:pt idx="0">
                  <c:v>Índice médio 2011-15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'[Tabelas Apresentação Demanda Internacional 2015 - Pedro rev 2.xlsx]Índice de sazonalidade'!$H$18:$H$29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'[Tabelas Apresentação Demanda Internacional 2015 - Pedro rev 2.xlsx]Índice de sazonalidade'!$AH$18:$AH$29</c:f>
              <c:numCache>
                <c:formatCode>0.00</c:formatCode>
                <c:ptCount val="12"/>
                <c:pt idx="0">
                  <c:v>1.5467504781570729</c:v>
                </c:pt>
                <c:pt idx="1">
                  <c:v>1.2351892495468539</c:v>
                </c:pt>
                <c:pt idx="2">
                  <c:v>1.129106749481823</c:v>
                </c:pt>
                <c:pt idx="3">
                  <c:v>0.87444441476817336</c:v>
                </c:pt>
                <c:pt idx="4">
                  <c:v>0.73776650068594407</c:v>
                </c:pt>
                <c:pt idx="5">
                  <c:v>0.97367475624899624</c:v>
                </c:pt>
                <c:pt idx="6">
                  <c:v>0.9909029133078664</c:v>
                </c:pt>
                <c:pt idx="7">
                  <c:v>0.8721087335856712</c:v>
                </c:pt>
                <c:pt idx="8">
                  <c:v>0.79824131853445002</c:v>
                </c:pt>
                <c:pt idx="9">
                  <c:v>0.88960212762113045</c:v>
                </c:pt>
                <c:pt idx="10">
                  <c:v>0.98190189308390097</c:v>
                </c:pt>
                <c:pt idx="11">
                  <c:v>1.2247468438500659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8-32C8-4F5C-AD7B-3B772CDCBE4D}"/>
            </c:ext>
          </c:extLst>
        </c:ser>
        <c:ser>
          <c:idx val="0"/>
          <c:order val="6"/>
          <c:tx>
            <c:strRef>
              <c:f>'[Tabelas Apresentação Demanda Internacional 2015 - Pedro rev 2.xlsx]Índice de sazonalidade'!$AI$17</c:f>
              <c:strCache>
                <c:ptCount val="1"/>
                <c:pt idx="0">
                  <c:v>Média Ano</c:v>
                </c:pt>
              </c:strCache>
            </c:strRef>
          </c:tx>
          <c:spPr>
            <a:ln w="317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'[Tabelas Apresentação Demanda Internacional 2015 - Pedro rev 2.xlsx]Índice de sazonalidade'!$H$18:$H$29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'[Tabelas Apresentação Demanda Internacional 2015 - Pedro rev 2.xlsx]Índice de sazonalidade'!$AI$18:$AI$29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32C8-4F5C-AD7B-3B772CDCBE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3619376"/>
        <c:axId val="-133607952"/>
      </c:lineChart>
      <c:catAx>
        <c:axId val="-133619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3607952"/>
        <c:crosses val="autoZero"/>
        <c:auto val="1"/>
        <c:lblAlgn val="ctr"/>
        <c:lblOffset val="100"/>
        <c:noMultiLvlLbl val="0"/>
      </c:catAx>
      <c:valAx>
        <c:axId val="-13360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3619376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/>
              <a:t>Permanência média no Brasil (pernoites) - 2015</a:t>
            </a:r>
          </a:p>
        </c:rich>
      </c:tx>
      <c:layout>
        <c:manualLayout>
          <c:xMode val="edge"/>
          <c:yMode val="edge"/>
          <c:x val="0.20199653737492149"/>
          <c:y val="1.44157109221649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3754277861823748E-2"/>
          <c:y val="0.14122436885376802"/>
          <c:w val="0.89774901104609739"/>
          <c:h val="0.59928818116403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'Gasto por cont'!$C$1</c:f>
              <c:strCache>
                <c:ptCount val="1"/>
                <c:pt idx="0">
                  <c:v>Permanência (dias)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gradFill rotWithShape="1">
                <a:gsLst>
                  <a:gs pos="0">
                    <a:srgbClr val="9BBB59"/>
                  </a:gs>
                  <a:gs pos="100000">
                    <a:srgbClr val="669900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C8-4CD4-AF5E-A01A92B6E97C}"/>
              </c:ext>
            </c:extLst>
          </c:dPt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2C8-4CD4-AF5E-A01A92B6E9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2C8-4CD4-AF5E-A01A92B6E9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2C8-4CD4-AF5E-A01A92B6E97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2C8-4CD4-AF5E-A01A92B6E97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'Gasto por cont'!$A$2:$A$6</c:f>
              <c:strCache>
                <c:ptCount val="5"/>
                <c:pt idx="0">
                  <c:v>Europa</c:v>
                </c:pt>
                <c:pt idx="1">
                  <c:v>América do Norte</c:v>
                </c:pt>
                <c:pt idx="2">
                  <c:v>América do Sul</c:v>
                </c:pt>
                <c:pt idx="3">
                  <c:v>Outros</c:v>
                </c:pt>
                <c:pt idx="4">
                  <c:v>Total</c:v>
                </c:pt>
              </c:strCache>
            </c:strRef>
          </c:cat>
          <c:val>
            <c:numRef>
              <c:f>'Gasto por cont'!$C$2:$C$6</c:f>
              <c:numCache>
                <c:formatCode>_-* #,##0.0_-;\-* #,##0.0_-;_-* "-"??_-;_-@_-</c:formatCode>
                <c:ptCount val="5"/>
                <c:pt idx="0">
                  <c:v>24</c:v>
                </c:pt>
                <c:pt idx="1">
                  <c:v>18.600000000000001</c:v>
                </c:pt>
                <c:pt idx="2">
                  <c:v>11</c:v>
                </c:pt>
                <c:pt idx="3">
                  <c:v>20.399999999999999</c:v>
                </c:pt>
                <c:pt idx="4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2C8-4CD4-AF5E-A01A92B6E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7226176"/>
        <c:axId val="-1997225632"/>
      </c:barChart>
      <c:catAx>
        <c:axId val="-199722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7225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722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722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 i="0" dirty="0"/>
              <a:t>Gasto per capita </a:t>
            </a:r>
            <a:r>
              <a:rPr lang="pt-BR" sz="1400" dirty="0"/>
              <a:t>no Brasil (US$) - 2015 </a:t>
            </a:r>
          </a:p>
        </c:rich>
      </c:tx>
      <c:layout>
        <c:manualLayout>
          <c:xMode val="edge"/>
          <c:yMode val="edge"/>
          <c:x val="0.18607931183596257"/>
          <c:y val="8.764309923726570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655413781460947"/>
          <c:y val="0.14122436885376802"/>
          <c:w val="0.87344586218539066"/>
          <c:h val="0.59380922382859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'Gasto por cont'!$B$1</c:f>
              <c:strCache>
                <c:ptCount val="1"/>
                <c:pt idx="0">
                  <c:v>Gasto
per capita 
(US$)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9BBB59"/>
                  </a:gs>
                  <a:gs pos="100000">
                    <a:srgbClr val="669900"/>
                  </a:gs>
                </a:gsLst>
                <a:lin ang="5400000" scaled="0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607-4B98-8E44-FAC0BE0B9E59}"/>
              </c:ext>
            </c:extLst>
          </c:dPt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pc="0" baseline="0" dirty="0" smtClean="0">
                        <a:solidFill>
                          <a:schemeClr val="tx2"/>
                        </a:solidFill>
                      </a:rPr>
                      <a:t>1.193,52</a:t>
                    </a:r>
                    <a:endParaRPr lang="en-US" spc="0" baseline="0" dirty="0">
                      <a:solidFill>
                        <a:schemeClr val="tx2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07-4B98-8E44-FAC0BE0B9E5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</a:rPr>
                      <a:t>1.145,02</a:t>
                    </a:r>
                    <a:endParaRPr lang="en-US" dirty="0">
                      <a:solidFill>
                        <a:schemeClr val="tx2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07-4B98-8E44-FAC0BE0B9E5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07-4B98-8E44-FAC0BE0B9E5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2"/>
                        </a:solidFill>
                      </a:rPr>
                      <a:t>1.449,62</a:t>
                    </a:r>
                    <a:endParaRPr lang="en-US" dirty="0">
                      <a:solidFill>
                        <a:schemeClr val="tx2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07-4B98-8E44-FAC0BE0B9E5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'Gasto por cont'!$A$2:$A$6</c:f>
              <c:strCache>
                <c:ptCount val="5"/>
                <c:pt idx="0">
                  <c:v>Europa</c:v>
                </c:pt>
                <c:pt idx="1">
                  <c:v>América do Norte</c:v>
                </c:pt>
                <c:pt idx="2">
                  <c:v>América do Sul</c:v>
                </c:pt>
                <c:pt idx="3">
                  <c:v>Outros</c:v>
                </c:pt>
                <c:pt idx="4">
                  <c:v>Total</c:v>
                </c:pt>
              </c:strCache>
            </c:strRef>
          </c:cat>
          <c:val>
            <c:numRef>
              <c:f>'Gasto por cont'!$B$2:$B$6</c:f>
              <c:numCache>
                <c:formatCode>0.00</c:formatCode>
                <c:ptCount val="5"/>
                <c:pt idx="0">
                  <c:v>1193.52</c:v>
                </c:pt>
                <c:pt idx="1">
                  <c:v>1145.0160000000001</c:v>
                </c:pt>
                <c:pt idx="2">
                  <c:v>626.56000000000006</c:v>
                </c:pt>
                <c:pt idx="3">
                  <c:v>1449.624</c:v>
                </c:pt>
                <c:pt idx="4">
                  <c:v>900.16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607-4B98-8E44-FAC0BE0B9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5693152"/>
        <c:axId val="-1995692608"/>
      </c:barChart>
      <c:catAx>
        <c:axId val="-199569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9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315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/>
              <a:t>Gasto </a:t>
            </a:r>
            <a:r>
              <a:rPr lang="pt-BR" sz="1400" i="0" dirty="0"/>
              <a:t>per capita </a:t>
            </a:r>
            <a:r>
              <a:rPr lang="pt-BR" sz="1400" dirty="0"/>
              <a:t>no Brasil (US$), por país de residência - 2015 </a:t>
            </a:r>
          </a:p>
        </c:rich>
      </c:tx>
      <c:layout>
        <c:manualLayout>
          <c:xMode val="edge"/>
          <c:yMode val="edge"/>
          <c:x val="0.25532408366312503"/>
          <c:y val="5.797767642146384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9815795882585079E-2"/>
          <c:y val="0.27053764841522382"/>
          <c:w val="0.92785014046400383"/>
          <c:h val="0.44835911114005811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EC-468F-A45C-1D0DE2F188F9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EC-468F-A45C-1D0DE2F188F9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EC-468F-A45C-1D0DE2F188F9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2EC-468F-A45C-1D0DE2F188F9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2EC-468F-A45C-1D0DE2F188F9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2EC-468F-A45C-1D0DE2F188F9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2EC-468F-A45C-1D0DE2F188F9}"/>
              </c:ext>
            </c:extLst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9BBB59">
                      <a:shade val="30000"/>
                      <a:satMod val="115000"/>
                    </a:srgbClr>
                  </a:gs>
                  <a:gs pos="50000">
                    <a:srgbClr val="9BBB59">
                      <a:shade val="67500"/>
                      <a:satMod val="115000"/>
                    </a:srgbClr>
                  </a:gs>
                  <a:gs pos="100000">
                    <a:srgbClr val="9BBB59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2EC-468F-A45C-1D0DE2F188F9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2EC-468F-A45C-1D0DE2F188F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A2EC-468F-A45C-1D0DE2F188F9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A2EC-468F-A45C-1D0DE2F188F9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A2EC-468F-A45C-1D0DE2F188F9}"/>
              </c:ext>
            </c:extLst>
          </c:dPt>
          <c:dLbls>
            <c:dLbl>
              <c:idx val="7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'Gastos País'!$B$17:$B$27</c:f>
              <c:strCache>
                <c:ptCount val="11"/>
                <c:pt idx="0">
                  <c:v>Itália</c:v>
                </c:pt>
                <c:pt idx="1">
                  <c:v>Espanha</c:v>
                </c:pt>
                <c:pt idx="2">
                  <c:v>Inglaterra</c:v>
                </c:pt>
                <c:pt idx="3">
                  <c:v>Estados Unidos</c:v>
                </c:pt>
                <c:pt idx="4">
                  <c:v>Portugal</c:v>
                </c:pt>
                <c:pt idx="5">
                  <c:v>França</c:v>
                </c:pt>
                <c:pt idx="6">
                  <c:v>Alemanha</c:v>
                </c:pt>
                <c:pt idx="7">
                  <c:v>Chile</c:v>
                </c:pt>
                <c:pt idx="8">
                  <c:v>Argentina</c:v>
                </c:pt>
                <c:pt idx="9">
                  <c:v>Uruguai</c:v>
                </c:pt>
                <c:pt idx="10">
                  <c:v>Paraguai</c:v>
                </c:pt>
              </c:strCache>
            </c:strRef>
          </c:cat>
          <c:val>
            <c:numRef>
              <c:f>'Gastos País'!$C$17:$C$27</c:f>
              <c:numCache>
                <c:formatCode>_(* #,##0.00_);_(* \(#,##0.00\);_(* "-"??_);_(@_)</c:formatCode>
                <c:ptCount val="11"/>
                <c:pt idx="0" formatCode="###0.00">
                  <c:v>1255.7719999999999</c:v>
                </c:pt>
                <c:pt idx="1">
                  <c:v>1244.1279999999999</c:v>
                </c:pt>
                <c:pt idx="2" formatCode="###0.00">
                  <c:v>1232.2049999999999</c:v>
                </c:pt>
                <c:pt idx="3" formatCode="###0.00">
                  <c:v>1154.2149999999999</c:v>
                </c:pt>
                <c:pt idx="4" formatCode="###0.00">
                  <c:v>1131.248</c:v>
                </c:pt>
                <c:pt idx="5">
                  <c:v>1129.3</c:v>
                </c:pt>
                <c:pt idx="6">
                  <c:v>1119.0140000000001</c:v>
                </c:pt>
                <c:pt idx="7">
                  <c:v>786.19900000000007</c:v>
                </c:pt>
                <c:pt idx="8">
                  <c:v>607.23900000000003</c:v>
                </c:pt>
                <c:pt idx="9">
                  <c:v>518.48</c:v>
                </c:pt>
                <c:pt idx="10">
                  <c:v>377.26400000000001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A2EC-468F-A45C-1D0DE2F18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1995695328"/>
        <c:axId val="-1995683360"/>
      </c:barChart>
      <c:lineChart>
        <c:grouping val="standard"/>
        <c:varyColors val="0"/>
        <c:ser>
          <c:idx val="0"/>
          <c:order val="1"/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'Gastos País'!$B$17:$B$27</c:f>
              <c:strCache>
                <c:ptCount val="11"/>
                <c:pt idx="0">
                  <c:v>Itália</c:v>
                </c:pt>
                <c:pt idx="1">
                  <c:v>Espanha</c:v>
                </c:pt>
                <c:pt idx="2">
                  <c:v>Inglaterra</c:v>
                </c:pt>
                <c:pt idx="3">
                  <c:v>Estados Unidos</c:v>
                </c:pt>
                <c:pt idx="4">
                  <c:v>Portugal</c:v>
                </c:pt>
                <c:pt idx="5">
                  <c:v>França</c:v>
                </c:pt>
                <c:pt idx="6">
                  <c:v>Alemanha</c:v>
                </c:pt>
                <c:pt idx="7">
                  <c:v>Chile</c:v>
                </c:pt>
                <c:pt idx="8">
                  <c:v>Argentina</c:v>
                </c:pt>
                <c:pt idx="9">
                  <c:v>Uruguai</c:v>
                </c:pt>
                <c:pt idx="10">
                  <c:v>Paraguai</c:v>
                </c:pt>
              </c:strCache>
            </c:strRef>
          </c:cat>
          <c:val>
            <c:numRef>
              <c:f>'Gastos País'!$D$17:$D$27</c:f>
              <c:numCache>
                <c:formatCode>_(* #,##0.00_);_(* \(#,##0.00\);_(* "-"??_);_(@_)</c:formatCode>
                <c:ptCount val="11"/>
                <c:pt idx="0">
                  <c:v>900.16</c:v>
                </c:pt>
                <c:pt idx="1">
                  <c:v>900.16</c:v>
                </c:pt>
                <c:pt idx="2">
                  <c:v>900.16</c:v>
                </c:pt>
                <c:pt idx="3">
                  <c:v>900.16</c:v>
                </c:pt>
                <c:pt idx="4">
                  <c:v>900.16</c:v>
                </c:pt>
                <c:pt idx="5">
                  <c:v>900.16</c:v>
                </c:pt>
                <c:pt idx="6">
                  <c:v>900.16</c:v>
                </c:pt>
                <c:pt idx="7">
                  <c:v>900.16</c:v>
                </c:pt>
                <c:pt idx="8">
                  <c:v>900.16</c:v>
                </c:pt>
                <c:pt idx="9">
                  <c:v>900.16</c:v>
                </c:pt>
                <c:pt idx="10">
                  <c:v>900.16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A2EC-468F-A45C-1D0DE2F18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5695328"/>
        <c:axId val="-1995683360"/>
      </c:lineChart>
      <c:catAx>
        <c:axId val="-19956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t-BR"/>
          </a:p>
        </c:txPr>
        <c:crossAx val="-1995683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8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5328"/>
        <c:crosses val="autoZero"/>
        <c:crossBetween val="between"/>
        <c:majorUnit val="400"/>
        <c:minorUnit val="4.232591999999999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/>
              <a:t>Permanência média </a:t>
            </a:r>
            <a:r>
              <a:rPr lang="pt-BR" sz="1400" dirty="0" smtClean="0"/>
              <a:t>(pernoites) </a:t>
            </a:r>
            <a:r>
              <a:rPr lang="pt-BR" sz="1400" dirty="0"/>
              <a:t>- por país de residência - 2015</a:t>
            </a:r>
          </a:p>
        </c:rich>
      </c:tx>
      <c:layout>
        <c:manualLayout>
          <c:xMode val="edge"/>
          <c:yMode val="edge"/>
          <c:x val="0.26085170689280279"/>
          <c:y val="2.906828703703703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9815795882585079E-2"/>
          <c:y val="0.13403966400415196"/>
          <c:w val="0.92785014046400383"/>
          <c:h val="0.6796870086253084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80-4003-9F88-77A300469EC4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80-4003-9F88-77A300469EC4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980-4003-9F88-77A300469EC4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980-4003-9F88-77A300469EC4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980-4003-9F88-77A300469EC4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980-4003-9F88-77A300469EC4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rgbClr val="2C84D4"/>
                  </a:gs>
                  <a:gs pos="100000">
                    <a:srgbClr val="336699"/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980-4003-9F88-77A300469EC4}"/>
              </c:ext>
            </c:extLst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9BBB59">
                      <a:shade val="30000"/>
                      <a:satMod val="115000"/>
                    </a:srgbClr>
                  </a:gs>
                  <a:gs pos="50000">
                    <a:srgbClr val="9BBB59">
                      <a:shade val="67500"/>
                      <a:satMod val="115000"/>
                    </a:srgbClr>
                  </a:gs>
                  <a:gs pos="100000">
                    <a:srgbClr val="9BBB59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980-4003-9F88-77A300469EC4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980-4003-9F88-77A300469EC4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3980-4003-9F88-77A300469EC4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3980-4003-9F88-77A300469EC4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3980-4003-9F88-77A300469EC4}"/>
              </c:ext>
            </c:extLst>
          </c:dPt>
          <c:dLbls>
            <c:dLbl>
              <c:idx val="7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'Perm País'!$A$18:$A$28</c:f>
              <c:strCache>
                <c:ptCount val="11"/>
                <c:pt idx="0">
                  <c:v>Itália</c:v>
                </c:pt>
                <c:pt idx="1">
                  <c:v>Espanha</c:v>
                </c:pt>
                <c:pt idx="2">
                  <c:v>Portugal</c:v>
                </c:pt>
                <c:pt idx="3">
                  <c:v>França</c:v>
                </c:pt>
                <c:pt idx="4">
                  <c:v>Alemanha</c:v>
                </c:pt>
                <c:pt idx="5">
                  <c:v>Inglaterra</c:v>
                </c:pt>
                <c:pt idx="6">
                  <c:v>Estados Unidos</c:v>
                </c:pt>
                <c:pt idx="7">
                  <c:v>Argentina</c:v>
                </c:pt>
                <c:pt idx="8">
                  <c:v>Chile</c:v>
                </c:pt>
                <c:pt idx="9">
                  <c:v>Uruguai</c:v>
                </c:pt>
                <c:pt idx="10">
                  <c:v>Paraguai</c:v>
                </c:pt>
              </c:strCache>
            </c:strRef>
          </c:cat>
          <c:val>
            <c:numRef>
              <c:f>'Perm País'!$B$18:$B$28</c:f>
              <c:numCache>
                <c:formatCode>_-* #,##0.0_-;\-* #,##0.0_-;_-* "-"??_-;_-@_-</c:formatCode>
                <c:ptCount val="11"/>
                <c:pt idx="0">
                  <c:v>30.1</c:v>
                </c:pt>
                <c:pt idx="1">
                  <c:v>27.2</c:v>
                </c:pt>
                <c:pt idx="2">
                  <c:v>27.2</c:v>
                </c:pt>
                <c:pt idx="3">
                  <c:v>23</c:v>
                </c:pt>
                <c:pt idx="4">
                  <c:v>22.3</c:v>
                </c:pt>
                <c:pt idx="5">
                  <c:v>19.5</c:v>
                </c:pt>
                <c:pt idx="6">
                  <c:v>18.5</c:v>
                </c:pt>
                <c:pt idx="7">
                  <c:v>10.9</c:v>
                </c:pt>
                <c:pt idx="8">
                  <c:v>10.3</c:v>
                </c:pt>
                <c:pt idx="9">
                  <c:v>8</c:v>
                </c:pt>
                <c:pt idx="10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3980-4003-9F88-77A300469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1995691520"/>
        <c:axId val="-1995682816"/>
      </c:barChart>
      <c:lineChart>
        <c:grouping val="standard"/>
        <c:varyColors val="0"/>
        <c:ser>
          <c:idx val="0"/>
          <c:order val="1"/>
          <c:spPr>
            <a:ln w="31750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'Perm País'!$A$18:$A$28</c:f>
              <c:strCache>
                <c:ptCount val="11"/>
                <c:pt idx="0">
                  <c:v>Itália</c:v>
                </c:pt>
                <c:pt idx="1">
                  <c:v>Espanha</c:v>
                </c:pt>
                <c:pt idx="2">
                  <c:v>Portugal</c:v>
                </c:pt>
                <c:pt idx="3">
                  <c:v>França</c:v>
                </c:pt>
                <c:pt idx="4">
                  <c:v>Alemanha</c:v>
                </c:pt>
                <c:pt idx="5">
                  <c:v>Inglaterra</c:v>
                </c:pt>
                <c:pt idx="6">
                  <c:v>Estados Unidos</c:v>
                </c:pt>
                <c:pt idx="7">
                  <c:v>Argentina</c:v>
                </c:pt>
                <c:pt idx="8">
                  <c:v>Chile</c:v>
                </c:pt>
                <c:pt idx="9">
                  <c:v>Uruguai</c:v>
                </c:pt>
                <c:pt idx="10">
                  <c:v>Paraguai</c:v>
                </c:pt>
              </c:strCache>
            </c:strRef>
          </c:cat>
          <c:val>
            <c:numRef>
              <c:f>'Perm País'!$C$18:$C$28</c:f>
              <c:numCache>
                <c:formatCode>General</c:formatCode>
                <c:ptCount val="11"/>
                <c:pt idx="0">
                  <c:v>16.04</c:v>
                </c:pt>
                <c:pt idx="1">
                  <c:v>16.04</c:v>
                </c:pt>
                <c:pt idx="2">
                  <c:v>16.04</c:v>
                </c:pt>
                <c:pt idx="3">
                  <c:v>16.04</c:v>
                </c:pt>
                <c:pt idx="4">
                  <c:v>16.04</c:v>
                </c:pt>
                <c:pt idx="5">
                  <c:v>16.04</c:v>
                </c:pt>
                <c:pt idx="6">
                  <c:v>16.04</c:v>
                </c:pt>
                <c:pt idx="7">
                  <c:v>16.04</c:v>
                </c:pt>
                <c:pt idx="8">
                  <c:v>16.04</c:v>
                </c:pt>
                <c:pt idx="9">
                  <c:v>16.04</c:v>
                </c:pt>
                <c:pt idx="10">
                  <c:v>16.04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6-3980-4003-9F88-77A300469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95691520"/>
        <c:axId val="-1995682816"/>
      </c:lineChart>
      <c:catAx>
        <c:axId val="-199569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pt-BR"/>
          </a:p>
        </c:txPr>
        <c:crossAx val="-1995682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82816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152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Gasto per capita, por Meio de Hospedagem (US$) - 2014-2015</a:t>
            </a:r>
          </a:p>
        </c:rich>
      </c:tx>
      <c:layout>
        <c:manualLayout>
          <c:xMode val="edge"/>
          <c:yMode val="edge"/>
          <c:x val="0.1852919464051129"/>
          <c:y val="1.173962168558145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3547385125987283E-2"/>
          <c:y val="0.20021754605909323"/>
          <c:w val="0.92645261487401265"/>
          <c:h val="0.49579346597782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'Gasto por MH'!$E$2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F6B-4656-AB24-B493CAABE54C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F6B-4656-AB24-B493CAABE54C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F6B-4656-AB24-B493CAABE54C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F6B-4656-AB24-B493CAABE54C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F6B-4656-AB24-B493CAABE54C}"/>
              </c:ext>
            </c:extLst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F6B-4656-AB24-B493CAABE54C}"/>
              </c:ext>
            </c:extLst>
          </c:dPt>
          <c:dPt>
            <c:idx val="6"/>
            <c:invertIfNegative val="0"/>
            <c:bubble3D val="0"/>
            <c:spPr>
              <a:solidFill>
                <a:srgbClr val="DCE8C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F6B-4656-AB24-B493CAABE54C}"/>
              </c:ext>
            </c:extLst>
          </c:dPt>
          <c:dLbls>
            <c:dLbl>
              <c:idx val="0"/>
              <c:layout>
                <c:manualLayout>
                  <c:x val="-1.9748007221109913E-3"/>
                  <c:y val="1.18673237112501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7.7134487894777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6555487435336551E-17"/>
                  <c:y val="1.35890403100276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'Gasto por MH'!$A$3:$A$9</c:f>
              <c:strCache>
                <c:ptCount val="7"/>
                <c:pt idx="0">
                  <c:v>Hotel, Pousada</c:v>
                </c:pt>
                <c:pt idx="1">
                  <c:v>Casa Amigos ou Parentes</c:v>
                </c:pt>
                <c:pt idx="2">
                  <c:v>Casa alugada</c:v>
                </c:pt>
                <c:pt idx="3">
                  <c:v>Casa própria</c:v>
                </c:pt>
                <c:pt idx="4">
                  <c:v>Resort</c:v>
                </c:pt>
                <c:pt idx="5">
                  <c:v>Camping ou albergue</c:v>
                </c:pt>
                <c:pt idx="6">
                  <c:v>Total</c:v>
                </c:pt>
              </c:strCache>
            </c:strRef>
          </c:cat>
          <c:val>
            <c:numRef>
              <c:f>'Gasto por MH'!$E$3:$E$9</c:f>
              <c:numCache>
                <c:formatCode>_(* #,##0.00_);_(* \(#,##0.00\);_(* "-"??_);_(@_)</c:formatCode>
                <c:ptCount val="7"/>
                <c:pt idx="0">
                  <c:v>1317.8391472877299</c:v>
                </c:pt>
                <c:pt idx="1">
                  <c:v>1194.2665219061982</c:v>
                </c:pt>
                <c:pt idx="2">
                  <c:v>1349.9968691606059</c:v>
                </c:pt>
                <c:pt idx="3">
                  <c:v>1881.6299845928577</c:v>
                </c:pt>
                <c:pt idx="4">
                  <c:v>755.93213201484048</c:v>
                </c:pt>
                <c:pt idx="5">
                  <c:v>1294.3871492670996</c:v>
                </c:pt>
                <c:pt idx="6">
                  <c:v>1294.2239999999999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F6B-4656-AB24-B493CAABE54C}"/>
            </c:ext>
          </c:extLst>
        </c:ser>
        <c:ser>
          <c:idx val="3"/>
          <c:order val="1"/>
          <c:tx>
            <c:strRef>
              <c:f>'Gasto por MH'!$F$2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6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2F6B-4656-AB24-B493CAABE54C}"/>
              </c:ext>
            </c:extLst>
          </c:dPt>
          <c:dLbls>
            <c:dLbl>
              <c:idx val="0"/>
              <c:layout>
                <c:manualLayout>
                  <c:x val="-3.7780057890734678E-4"/>
                  <c:y val="7.66162188461260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2F6B-4656-AB24-B493CAABE54C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'Gasto por MH'!$A$3:$A$9</c:f>
              <c:strCache>
                <c:ptCount val="7"/>
                <c:pt idx="0">
                  <c:v>Hotel, Pousada</c:v>
                </c:pt>
                <c:pt idx="1">
                  <c:v>Casa Amigos ou Parentes</c:v>
                </c:pt>
                <c:pt idx="2">
                  <c:v>Casa alugada</c:v>
                </c:pt>
                <c:pt idx="3">
                  <c:v>Casa própria</c:v>
                </c:pt>
                <c:pt idx="4">
                  <c:v>Resort</c:v>
                </c:pt>
                <c:pt idx="5">
                  <c:v>Camping ou albergue</c:v>
                </c:pt>
                <c:pt idx="6">
                  <c:v>Total</c:v>
                </c:pt>
              </c:strCache>
            </c:strRef>
          </c:cat>
          <c:val>
            <c:numRef>
              <c:f>'Gasto por MH'!$F$3:$F$9</c:f>
              <c:numCache>
                <c:formatCode>_(* #,##0.00_);_(* \(#,##0.00\);_(* "-"??_);_(@_)</c:formatCode>
                <c:ptCount val="7"/>
                <c:pt idx="0">
                  <c:v>916.10400000000016</c:v>
                </c:pt>
                <c:pt idx="1">
                  <c:v>853.173</c:v>
                </c:pt>
                <c:pt idx="2">
                  <c:v>879.02499999999998</c:v>
                </c:pt>
                <c:pt idx="3">
                  <c:v>1392.595</c:v>
                </c:pt>
                <c:pt idx="4">
                  <c:v>574.37</c:v>
                </c:pt>
                <c:pt idx="5">
                  <c:v>886.32900000000006</c:v>
                </c:pt>
                <c:pt idx="6">
                  <c:v>900.16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2F6B-4656-AB24-B493CAABE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5690976"/>
        <c:axId val="-1995689888"/>
      </c:barChart>
      <c:catAx>
        <c:axId val="-199569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8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8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038665849818917"/>
          <c:y val="0.88652805517664557"/>
          <c:w val="0.31770746571010017"/>
          <c:h val="8.8138793815649694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Gasto per capita/dia, por Meio de Hospedagem (US$) - 2014-2015</a:t>
            </a:r>
          </a:p>
        </c:rich>
      </c:tx>
      <c:layout>
        <c:manualLayout>
          <c:xMode val="edge"/>
          <c:yMode val="edge"/>
          <c:x val="0.22264708388076176"/>
          <c:y val="1.817956152368208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7523383519555794E-2"/>
          <c:y val="0.18804801995964479"/>
          <c:w val="0.93247661648044433"/>
          <c:h val="0.4292646229474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'Gasto por MH'!$E$12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1F497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1F497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4D-4C50-9F3D-83FA84D71F64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1F497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1F497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4D-4C50-9F3D-83FA84D71F64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1F497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1F497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4D-4C50-9F3D-83FA84D71F64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1F497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1F497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64D-4C50-9F3D-83FA84D71F64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1F497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1F497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64D-4C50-9F3D-83FA84D71F64}"/>
              </c:ext>
            </c:extLst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1F497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1F497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1F497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64D-4C50-9F3D-83FA84D71F64}"/>
              </c:ext>
            </c:extLst>
          </c:dPt>
          <c:dPt>
            <c:idx val="6"/>
            <c:invertIfNegative val="0"/>
            <c:bubble3D val="0"/>
            <c:spPr>
              <a:solidFill>
                <a:srgbClr val="DCE8C2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64D-4C50-9F3D-83FA84D71F64}"/>
              </c:ext>
            </c:extLst>
          </c:dPt>
          <c:dLbls>
            <c:dLbl>
              <c:idx val="0"/>
              <c:layout>
                <c:manualLayout>
                  <c:x val="1.9731455358786652E-3"/>
                  <c:y val="8.65299123972322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138072218680679E-3"/>
                  <c:y val="1.016251331663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'Gasto por MH'!$A$13:$A$19</c:f>
              <c:strCache>
                <c:ptCount val="7"/>
                <c:pt idx="0">
                  <c:v>Hotel, Pousada</c:v>
                </c:pt>
                <c:pt idx="1">
                  <c:v>Casa Amigos ou Parentes</c:v>
                </c:pt>
                <c:pt idx="2">
                  <c:v>Casa alugada</c:v>
                </c:pt>
                <c:pt idx="3">
                  <c:v>Casa própria</c:v>
                </c:pt>
                <c:pt idx="4">
                  <c:v>Resort</c:v>
                </c:pt>
                <c:pt idx="5">
                  <c:v>Camping ou albergue</c:v>
                </c:pt>
                <c:pt idx="6">
                  <c:v>Total</c:v>
                </c:pt>
              </c:strCache>
            </c:strRef>
          </c:cat>
          <c:val>
            <c:numRef>
              <c:f>'Gasto por MH'!$E$13:$E$19</c:f>
              <c:numCache>
                <c:formatCode>0.00</c:formatCode>
                <c:ptCount val="7"/>
                <c:pt idx="0">
                  <c:v>123.16</c:v>
                </c:pt>
                <c:pt idx="1">
                  <c:v>43.11</c:v>
                </c:pt>
                <c:pt idx="2">
                  <c:v>62.79</c:v>
                </c:pt>
                <c:pt idx="3">
                  <c:v>51.69</c:v>
                </c:pt>
                <c:pt idx="4">
                  <c:v>83.07</c:v>
                </c:pt>
                <c:pt idx="5">
                  <c:v>77.98</c:v>
                </c:pt>
                <c:pt idx="6">
                  <c:v>73.12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4D-4C50-9F3D-83FA84D71F64}"/>
            </c:ext>
          </c:extLst>
        </c:ser>
        <c:ser>
          <c:idx val="3"/>
          <c:order val="1"/>
          <c:tx>
            <c:strRef>
              <c:f>'Gasto por MH'!$F$12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6"/>
            <c:invertIfNegative val="0"/>
            <c:bubble3D val="0"/>
            <c:spPr>
              <a:solidFill>
                <a:srgbClr val="9BBB59">
                  <a:lumMod val="50000"/>
                </a:srgb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564D-4C50-9F3D-83FA84D71F64}"/>
              </c:ext>
            </c:extLst>
          </c:dPt>
          <c:dLbls>
            <c:dLbl>
              <c:idx val="0"/>
              <c:layout>
                <c:manualLayout>
                  <c:x val="-1.6940353193568944E-3"/>
                  <c:y val="1.32995230162673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564D-4C50-9F3D-83FA84D71F64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'Gasto por MH'!$A$13:$A$19</c:f>
              <c:strCache>
                <c:ptCount val="7"/>
                <c:pt idx="0">
                  <c:v>Hotel, Pousada</c:v>
                </c:pt>
                <c:pt idx="1">
                  <c:v>Casa Amigos ou Parentes</c:v>
                </c:pt>
                <c:pt idx="2">
                  <c:v>Casa alugada</c:v>
                </c:pt>
                <c:pt idx="3">
                  <c:v>Casa própria</c:v>
                </c:pt>
                <c:pt idx="4">
                  <c:v>Resort</c:v>
                </c:pt>
                <c:pt idx="5">
                  <c:v>Camping ou albergue</c:v>
                </c:pt>
                <c:pt idx="6">
                  <c:v>Total</c:v>
                </c:pt>
              </c:strCache>
            </c:strRef>
          </c:cat>
          <c:val>
            <c:numRef>
              <c:f>'Gasto por MH'!$F$13:$F$19</c:f>
              <c:numCache>
                <c:formatCode>0.00</c:formatCode>
                <c:ptCount val="7"/>
                <c:pt idx="0">
                  <c:v>93.48</c:v>
                </c:pt>
                <c:pt idx="1">
                  <c:v>35.11</c:v>
                </c:pt>
                <c:pt idx="2">
                  <c:v>50.23</c:v>
                </c:pt>
                <c:pt idx="3">
                  <c:v>41.57</c:v>
                </c:pt>
                <c:pt idx="4">
                  <c:v>60.46</c:v>
                </c:pt>
                <c:pt idx="5">
                  <c:v>57.93</c:v>
                </c:pt>
                <c:pt idx="6">
                  <c:v>56.26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564D-4C50-9F3D-83FA84D71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5689344"/>
        <c:axId val="-1995688800"/>
      </c:barChart>
      <c:catAx>
        <c:axId val="-199568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88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8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8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0906410968178"/>
          <c:y val="0.88652810420918449"/>
          <c:w val="0.31770746571010017"/>
          <c:h val="8.8138793815649694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Utilização de agência de viagem, por motivo - 2015 (em %)</a:t>
            </a:r>
          </a:p>
        </c:rich>
      </c:tx>
      <c:layout>
        <c:manualLayout>
          <c:xMode val="edge"/>
          <c:yMode val="edge"/>
          <c:x val="0.13341940293266855"/>
          <c:y val="1.197072051033602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08368828039963E-2"/>
          <c:y val="0.16419820419121597"/>
          <c:w val="0.93651129123305488"/>
          <c:h val="0.422267790008410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Agência!$I$1</c:f>
              <c:strCache>
                <c:ptCount val="1"/>
                <c:pt idx="0">
                  <c:v>Lazer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Agência!$H$3:$H$5</c:f>
              <c:strCache>
                <c:ptCount val="3"/>
                <c:pt idx="0">
                  <c:v>Pacote</c:v>
                </c:pt>
                <c:pt idx="1">
                  <c:v>Serviços avulsos</c:v>
                </c:pt>
                <c:pt idx="2">
                  <c:v>Não utilizou</c:v>
                </c:pt>
              </c:strCache>
            </c:strRef>
          </c:cat>
          <c:val>
            <c:numRef>
              <c:f>Agência!$I$3:$I$5</c:f>
              <c:numCache>
                <c:formatCode>_-* #,##0.0_-;\-* #,##0.0_-;_-* "-"??_-;_-@_-</c:formatCode>
                <c:ptCount val="3"/>
                <c:pt idx="0">
                  <c:v>11.5</c:v>
                </c:pt>
                <c:pt idx="1">
                  <c:v>9</c:v>
                </c:pt>
                <c:pt idx="2">
                  <c:v>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92-4B88-BBFD-D6F2C8744315}"/>
            </c:ext>
          </c:extLst>
        </c:ser>
        <c:ser>
          <c:idx val="3"/>
          <c:order val="1"/>
          <c:tx>
            <c:strRef>
              <c:f>Agência!$J$1</c:f>
              <c:strCache>
                <c:ptCount val="1"/>
                <c:pt idx="0">
                  <c:v>Negócios,
Eventos,
Convenções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Agência!$H$3:$H$5</c:f>
              <c:strCache>
                <c:ptCount val="3"/>
                <c:pt idx="0">
                  <c:v>Pacote</c:v>
                </c:pt>
                <c:pt idx="1">
                  <c:v>Serviços avulsos</c:v>
                </c:pt>
                <c:pt idx="2">
                  <c:v>Não utilizou</c:v>
                </c:pt>
              </c:strCache>
            </c:strRef>
          </c:cat>
          <c:val>
            <c:numRef>
              <c:f>Agência!$J$3:$J$5</c:f>
              <c:numCache>
                <c:formatCode>_-* #,##0.0_-;\-* #,##0.0_-;_-* "-"??_-;_-@_-</c:formatCode>
                <c:ptCount val="3"/>
                <c:pt idx="0">
                  <c:v>3</c:v>
                </c:pt>
                <c:pt idx="1">
                  <c:v>16.8</c:v>
                </c:pt>
                <c:pt idx="2">
                  <c:v>80.2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92-4B88-BBFD-D6F2C8744315}"/>
            </c:ext>
          </c:extLst>
        </c:ser>
        <c:ser>
          <c:idx val="7"/>
          <c:order val="2"/>
          <c:tx>
            <c:strRef>
              <c:f>Agência!$K$1</c:f>
              <c:strCache>
                <c:ptCount val="1"/>
                <c:pt idx="0">
                  <c:v>Outros motivos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Agência!$H$3:$H$5</c:f>
              <c:strCache>
                <c:ptCount val="3"/>
                <c:pt idx="0">
                  <c:v>Pacote</c:v>
                </c:pt>
                <c:pt idx="1">
                  <c:v>Serviços avulsos</c:v>
                </c:pt>
                <c:pt idx="2">
                  <c:v>Não utilizou</c:v>
                </c:pt>
              </c:strCache>
            </c:strRef>
          </c:cat>
          <c:val>
            <c:numRef>
              <c:f>Agência!$K$3:$K$5</c:f>
              <c:numCache>
                <c:formatCode>_-* #,##0.0_-;\-* #,##0.0_-;_-* "-"??_-;_-@_-</c:formatCode>
                <c:ptCount val="3"/>
                <c:pt idx="0">
                  <c:v>0.7</c:v>
                </c:pt>
                <c:pt idx="1">
                  <c:v>14</c:v>
                </c:pt>
                <c:pt idx="2">
                  <c:v>85.3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92-4B88-BBFD-D6F2C8744315}"/>
            </c:ext>
          </c:extLst>
        </c:ser>
        <c:ser>
          <c:idx val="1"/>
          <c:order val="3"/>
          <c:tx>
            <c:strRef>
              <c:f>Agência!$L$1</c:f>
              <c:strCache>
                <c:ptCount val="1"/>
                <c:pt idx="0">
                  <c:v>Total 2015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 w="12700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Agência!$L$3:$L$5</c:f>
              <c:numCache>
                <c:formatCode>_-* #,##0.0_-;\-* #,##0.0_-;_-* "-"??_-;_-@_-</c:formatCode>
                <c:ptCount val="3"/>
                <c:pt idx="0">
                  <c:v>6.7</c:v>
                </c:pt>
                <c:pt idx="1">
                  <c:v>12</c:v>
                </c:pt>
                <c:pt idx="2">
                  <c:v>81.3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92-4B88-BBFD-D6F2C8744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5686080"/>
        <c:axId val="-1995696416"/>
      </c:barChart>
      <c:catAx>
        <c:axId val="-199568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9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8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37827028895507E-2"/>
          <c:y val="0.72163358646972731"/>
          <c:w val="0.93919443071147501"/>
          <c:h val="0.24635460821347524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Fonte de informação (%) - 2014 e 2015</a:t>
            </a:r>
          </a:p>
        </c:rich>
      </c:tx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7912384142111125E-2"/>
          <c:y val="0.21423076313690834"/>
          <c:w val="0.88555671255841506"/>
          <c:h val="0.40136866084427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'Fonte de Info'!$E$12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01D-44B2-B46A-025D74ED732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01D-44B2-B46A-025D74ED732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01D-44B2-B46A-025D74ED732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01D-44B2-B46A-025D74ED732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'Fonte de Info'!$A$13:$A$18</c:f>
              <c:strCache>
                <c:ptCount val="6"/>
                <c:pt idx="0">
                  <c:v>Internet</c:v>
                </c:pt>
                <c:pt idx="1">
                  <c:v>Amigos e parentes</c:v>
                </c:pt>
                <c:pt idx="2">
                  <c:v>Viagem corporativa</c:v>
                </c:pt>
                <c:pt idx="3">
                  <c:v>Agência de viagens</c:v>
                </c:pt>
                <c:pt idx="4">
                  <c:v>Guias turísticos impressos</c:v>
                </c:pt>
                <c:pt idx="5">
                  <c:v>Outros</c:v>
                </c:pt>
              </c:strCache>
            </c:strRef>
          </c:cat>
          <c:val>
            <c:numRef>
              <c:f>'Fonte de Info'!$E$13:$E$18</c:f>
              <c:numCache>
                <c:formatCode>0.0</c:formatCode>
                <c:ptCount val="6"/>
                <c:pt idx="0">
                  <c:v>42.5</c:v>
                </c:pt>
                <c:pt idx="1">
                  <c:v>28.1</c:v>
                </c:pt>
                <c:pt idx="2">
                  <c:v>15.8</c:v>
                </c:pt>
                <c:pt idx="3">
                  <c:v>6.1</c:v>
                </c:pt>
                <c:pt idx="4">
                  <c:v>4.2</c:v>
                </c:pt>
                <c:pt idx="5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1D-44B2-B46A-025D74ED7328}"/>
            </c:ext>
          </c:extLst>
        </c:ser>
        <c:ser>
          <c:idx val="3"/>
          <c:order val="1"/>
          <c:tx>
            <c:strRef>
              <c:f>'Fonte de Info'!$F$12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0869472166876545E-2"/>
                  <c:y val="-1.40721467087531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01D-44B2-B46A-025D74ED732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01D-44B2-B46A-025D74ED732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01D-44B2-B46A-025D74ED732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01D-44B2-B46A-025D74ED732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'Fonte de Info'!$A$13:$A$18</c:f>
              <c:strCache>
                <c:ptCount val="6"/>
                <c:pt idx="0">
                  <c:v>Internet</c:v>
                </c:pt>
                <c:pt idx="1">
                  <c:v>Amigos e parentes</c:v>
                </c:pt>
                <c:pt idx="2">
                  <c:v>Viagem corporativa</c:v>
                </c:pt>
                <c:pt idx="3">
                  <c:v>Agência de viagens</c:v>
                </c:pt>
                <c:pt idx="4">
                  <c:v>Guias turísticos impressos</c:v>
                </c:pt>
                <c:pt idx="5">
                  <c:v>Outros</c:v>
                </c:pt>
              </c:strCache>
            </c:strRef>
          </c:cat>
          <c:val>
            <c:numRef>
              <c:f>'Fonte de Info'!$F$13:$F$18</c:f>
              <c:numCache>
                <c:formatCode>0.0</c:formatCode>
                <c:ptCount val="6"/>
                <c:pt idx="0">
                  <c:v>44</c:v>
                </c:pt>
                <c:pt idx="1">
                  <c:v>29.5</c:v>
                </c:pt>
                <c:pt idx="2">
                  <c:v>14.8</c:v>
                </c:pt>
                <c:pt idx="3">
                  <c:v>6.1</c:v>
                </c:pt>
                <c:pt idx="4">
                  <c:v>2.9</c:v>
                </c:pt>
                <c:pt idx="5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01D-44B2-B46A-025D74ED73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5694784"/>
        <c:axId val="-1995695872"/>
      </c:barChart>
      <c:catAx>
        <c:axId val="-19956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569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569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32555395129431"/>
          <c:y val="0.88652807827659119"/>
          <c:w val="0.34749460258708453"/>
          <c:h val="6.5960081215162017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Internet para Consultas - 2014 e 2015 (%)</a:t>
            </a:r>
          </a:p>
        </c:rich>
      </c:tx>
      <c:layout>
        <c:manualLayout>
          <c:xMode val="edge"/>
          <c:yMode val="edge"/>
          <c:x val="0.20857914189297766"/>
          <c:y val="5.151044924117519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12580043732869026"/>
          <c:w val="0.94337169392287512"/>
          <c:h val="0.57237475259982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Internet!$E$2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B61-48BA-BD2C-711CD243897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B61-48BA-BD2C-711CD243897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B61-48BA-BD2C-711CD243897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B61-48BA-BD2C-711CD24389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Internet!$A$3:$A$8</c:f>
              <c:strCache>
                <c:ptCount val="6"/>
                <c:pt idx="0">
                  <c:v>Hospedagem</c:v>
                </c:pt>
                <c:pt idx="1">
                  <c:v>Transporte internacional</c:v>
                </c:pt>
                <c:pt idx="2">
                  <c:v>Atrativos e passeios</c:v>
                </c:pt>
                <c:pt idx="3">
                  <c:v>Outros serviços</c:v>
                </c:pt>
                <c:pt idx="4">
                  <c:v>Pacote turístico</c:v>
                </c:pt>
                <c:pt idx="5">
                  <c:v>Locação de veículos</c:v>
                </c:pt>
              </c:strCache>
            </c:strRef>
          </c:cat>
          <c:val>
            <c:numRef>
              <c:f>Internet!$E$3:$E$8</c:f>
              <c:numCache>
                <c:formatCode>_-* #,##0.0_-;\-* #,##0.0_-;_-* "-"??_-;_-@_-</c:formatCode>
                <c:ptCount val="6"/>
                <c:pt idx="0">
                  <c:v>37.9</c:v>
                </c:pt>
                <c:pt idx="1">
                  <c:v>43.3</c:v>
                </c:pt>
                <c:pt idx="2">
                  <c:v>20</c:v>
                </c:pt>
                <c:pt idx="3">
                  <c:v>20.200000000000003</c:v>
                </c:pt>
                <c:pt idx="4">
                  <c:v>7.0999999999999943</c:v>
                </c:pt>
                <c:pt idx="5">
                  <c:v>4.4000000000000057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61-48BA-BD2C-711CD2438975}"/>
            </c:ext>
          </c:extLst>
        </c:ser>
        <c:ser>
          <c:idx val="3"/>
          <c:order val="1"/>
          <c:tx>
            <c:strRef>
              <c:f>Internet!$F$2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B61-48BA-BD2C-711CD243897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B61-48BA-BD2C-711CD243897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B61-48BA-BD2C-711CD243897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B61-48BA-BD2C-711CD243897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Internet!$A$3:$A$8</c:f>
              <c:strCache>
                <c:ptCount val="6"/>
                <c:pt idx="0">
                  <c:v>Hospedagem</c:v>
                </c:pt>
                <c:pt idx="1">
                  <c:v>Transporte internacional</c:v>
                </c:pt>
                <c:pt idx="2">
                  <c:v>Atrativos e passeios</c:v>
                </c:pt>
                <c:pt idx="3">
                  <c:v>Outros serviços</c:v>
                </c:pt>
                <c:pt idx="4">
                  <c:v>Pacote turístico</c:v>
                </c:pt>
                <c:pt idx="5">
                  <c:v>Locação de veículos</c:v>
                </c:pt>
              </c:strCache>
            </c:strRef>
          </c:cat>
          <c:val>
            <c:numRef>
              <c:f>Internet!$F$3:$F$8</c:f>
              <c:numCache>
                <c:formatCode>_-* #,##0.0_-;\-* #,##0.0_-;_-* "-"??_-;_-@_-</c:formatCode>
                <c:ptCount val="6"/>
                <c:pt idx="0">
                  <c:v>43.7</c:v>
                </c:pt>
                <c:pt idx="1">
                  <c:v>46.7</c:v>
                </c:pt>
                <c:pt idx="2">
                  <c:v>24.5</c:v>
                </c:pt>
                <c:pt idx="3">
                  <c:v>19.8</c:v>
                </c:pt>
                <c:pt idx="4">
                  <c:v>8.5</c:v>
                </c:pt>
                <c:pt idx="5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B61-48BA-BD2C-711CD2438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107696"/>
        <c:axId val="-1994104976"/>
      </c:barChart>
      <c:catAx>
        <c:axId val="-199410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10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104976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1076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92492754273641"/>
          <c:y val="0.91522038169340747"/>
          <c:w val="0.62198446772494498"/>
          <c:h val="7.7169868318274396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600"/>
              <a:t>Internet para Compras  - 2014 e 2015 (%)</a:t>
            </a:r>
          </a:p>
        </c:rich>
      </c:tx>
      <c:layout>
        <c:manualLayout>
          <c:xMode val="edge"/>
          <c:yMode val="edge"/>
          <c:x val="0.20857914189297766"/>
          <c:y val="5.1510449241175191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601255549454E-2"/>
          <c:y val="0.13222637780552302"/>
          <c:w val="0.94337169392287512"/>
          <c:h val="0.57777317309020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Internet!$L$2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7F0-408F-828B-8CEFDA223BC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7F0-408F-828B-8CEFDA223BC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7F0-408F-828B-8CEFDA223BC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7F0-408F-828B-8CEFDA223BC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Internet!$H$3:$H$8</c:f>
              <c:strCache>
                <c:ptCount val="6"/>
                <c:pt idx="0">
                  <c:v>Transporte internacional</c:v>
                </c:pt>
                <c:pt idx="1">
                  <c:v>Hospedagem</c:v>
                </c:pt>
                <c:pt idx="2">
                  <c:v>Pacote turístico</c:v>
                </c:pt>
                <c:pt idx="3">
                  <c:v>Atrativos e passeios</c:v>
                </c:pt>
                <c:pt idx="4">
                  <c:v>Locação de veículos</c:v>
                </c:pt>
                <c:pt idx="5">
                  <c:v>Outros serviços</c:v>
                </c:pt>
              </c:strCache>
            </c:strRef>
          </c:cat>
          <c:val>
            <c:numRef>
              <c:f>Internet!$L$3:$L$8</c:f>
              <c:numCache>
                <c:formatCode>_-* #,##0.0_-;\-* #,##0.0_-;_-* "-"??_-;_-@_-</c:formatCode>
                <c:ptCount val="6"/>
                <c:pt idx="0">
                  <c:v>35.4</c:v>
                </c:pt>
                <c:pt idx="1">
                  <c:v>15.9</c:v>
                </c:pt>
                <c:pt idx="2">
                  <c:v>2.5</c:v>
                </c:pt>
                <c:pt idx="3">
                  <c:v>1.9</c:v>
                </c:pt>
                <c:pt idx="4">
                  <c:v>1.7</c:v>
                </c:pt>
                <c:pt idx="5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F0-408F-828B-8CEFDA223BC3}"/>
            </c:ext>
          </c:extLst>
        </c:ser>
        <c:ser>
          <c:idx val="3"/>
          <c:order val="1"/>
          <c:tx>
            <c:strRef>
              <c:f>Internet!$M$2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7F0-408F-828B-8CEFDA223BC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7F0-408F-828B-8CEFDA223BC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7F0-408F-828B-8CEFDA223BC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7F0-408F-828B-8CEFDA223BC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Internet!$H$3:$H$8</c:f>
              <c:strCache>
                <c:ptCount val="6"/>
                <c:pt idx="0">
                  <c:v>Transporte internacional</c:v>
                </c:pt>
                <c:pt idx="1">
                  <c:v>Hospedagem</c:v>
                </c:pt>
                <c:pt idx="2">
                  <c:v>Pacote turístico</c:v>
                </c:pt>
                <c:pt idx="3">
                  <c:v>Atrativos e passeios</c:v>
                </c:pt>
                <c:pt idx="4">
                  <c:v>Locação de veículos</c:v>
                </c:pt>
                <c:pt idx="5">
                  <c:v>Outros serviços</c:v>
                </c:pt>
              </c:strCache>
            </c:strRef>
          </c:cat>
          <c:val>
            <c:numRef>
              <c:f>Internet!$M$3:$M$8</c:f>
              <c:numCache>
                <c:formatCode>_-* #,##0.0_-;\-* #,##0.0_-;_-* "-"??_-;_-@_-</c:formatCode>
                <c:ptCount val="6"/>
                <c:pt idx="0">
                  <c:v>39.6</c:v>
                </c:pt>
                <c:pt idx="1">
                  <c:v>20.100000000000001</c:v>
                </c:pt>
                <c:pt idx="2">
                  <c:v>3.1</c:v>
                </c:pt>
                <c:pt idx="3">
                  <c:v>2.7</c:v>
                </c:pt>
                <c:pt idx="4">
                  <c:v>2.4</c:v>
                </c:pt>
                <c:pt idx="5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7F0-408F-828B-8CEFDA223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101168"/>
        <c:axId val="-1994095184"/>
      </c:barChart>
      <c:catAx>
        <c:axId val="-199410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9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09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10116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62294085213018"/>
          <c:y val="0.92283028807000145"/>
          <c:w val="0.39495741603728096"/>
          <c:h val="7.7169868318274396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Distribuição </a:t>
            </a:r>
            <a:r>
              <a:rPr lang="pt-BR" dirty="0" smtClean="0">
                <a:solidFill>
                  <a:schemeClr val="tx1"/>
                </a:solidFill>
              </a:rPr>
              <a:t>mensal de</a:t>
            </a:r>
            <a:r>
              <a:rPr lang="pt-BR" baseline="0" dirty="0" smtClean="0">
                <a:solidFill>
                  <a:schemeClr val="tx1"/>
                </a:solidFill>
              </a:rPr>
              <a:t> chegadas de turistas internacionais ao Brasil  </a:t>
            </a:r>
            <a:r>
              <a:rPr lang="pt-BR" dirty="0" smtClean="0"/>
              <a:t>2015 </a:t>
            </a:r>
            <a:r>
              <a:rPr lang="pt-BR" dirty="0"/>
              <a:t>(%)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'Índice de sazonalidade'!$S$33:$S$44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'Índice de sazonalidade'!$T$33:$T$44</c:f>
              <c:numCache>
                <c:formatCode>_-* #,##0.0_-;\-* #,##0.0_-;_-* "-"??_-;_-@_-</c:formatCode>
                <c:ptCount val="12"/>
                <c:pt idx="0">
                  <c:v>14.511251319808723</c:v>
                </c:pt>
                <c:pt idx="1">
                  <c:v>11.410267755054919</c:v>
                </c:pt>
                <c:pt idx="2">
                  <c:v>9.8311913499839356</c:v>
                </c:pt>
                <c:pt idx="3">
                  <c:v>6.5666767842751428</c:v>
                </c:pt>
                <c:pt idx="4">
                  <c:v>5.9122673306862623</c:v>
                </c:pt>
                <c:pt idx="5">
                  <c:v>5.5528860716053918</c:v>
                </c:pt>
                <c:pt idx="6">
                  <c:v>7.2095730971839105</c:v>
                </c:pt>
                <c:pt idx="7">
                  <c:v>5.8089027976931851</c:v>
                </c:pt>
                <c:pt idx="8">
                  <c:v>3.8589002762202265</c:v>
                </c:pt>
                <c:pt idx="9">
                  <c:v>7.7942217989107876</c:v>
                </c:pt>
                <c:pt idx="10">
                  <c:v>9.102025773576802</c:v>
                </c:pt>
                <c:pt idx="11">
                  <c:v>12.441835645000712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80-4B01-9809-BB3E7A4D8A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33616656"/>
        <c:axId val="-133616112"/>
      </c:barChart>
      <c:catAx>
        <c:axId val="-13361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33616112"/>
        <c:crosses val="autoZero"/>
        <c:auto val="1"/>
        <c:lblAlgn val="ctr"/>
        <c:lblOffset val="100"/>
        <c:noMultiLvlLbl val="0"/>
      </c:catAx>
      <c:valAx>
        <c:axId val="-13361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-13361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pt-BR" sz="1400" dirty="0" smtClean="0"/>
              <a:t>Nível de Satisfação, por Via de Acesso - 2015 (%)</a:t>
            </a:r>
          </a:p>
        </c:rich>
      </c:tx>
      <c:layout>
        <c:manualLayout>
          <c:xMode val="edge"/>
          <c:yMode val="edge"/>
          <c:x val="0.15966398085230815"/>
          <c:y val="2.648076674598958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290117040702566E-2"/>
          <c:y val="0.22510290982728831"/>
          <c:w val="0.91370988295929723"/>
          <c:h val="0.40759241805830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Satisfação!$I$13</c:f>
              <c:strCache>
                <c:ptCount val="1"/>
                <c:pt idx="0">
                  <c:v>Terrestre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286146392504958E-6"/>
                  <c:y val="8.807777532481528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5DC-43DC-8C12-A9CA18B57F0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944995081069355E-17"/>
                  <c:y val="1.8752095240431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5DC-43DC-8C12-A9CA18B57F0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5DC-43DC-8C12-A9CA18B57F0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5DC-43DC-8C12-A9CA18B57F0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Satisfação!$H$14:$H$17</c:f>
              <c:strCache>
                <c:ptCount val="4"/>
                <c:pt idx="0">
                  <c:v>Superou</c:v>
                </c:pt>
                <c:pt idx="1">
                  <c:v>Atendeu plenamente</c:v>
                </c:pt>
                <c:pt idx="2">
                  <c:v>Atendeu em parte</c:v>
                </c:pt>
                <c:pt idx="3">
                  <c:v>Decepcionou</c:v>
                </c:pt>
              </c:strCache>
            </c:strRef>
          </c:cat>
          <c:val>
            <c:numRef>
              <c:f>Satisfação!$I$14:$I$17</c:f>
              <c:numCache>
                <c:formatCode>0.0</c:formatCode>
                <c:ptCount val="4"/>
                <c:pt idx="0">
                  <c:v>46.7</c:v>
                </c:pt>
                <c:pt idx="1">
                  <c:v>47.6</c:v>
                </c:pt>
                <c:pt idx="2">
                  <c:v>5.0999999999999996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5DC-43DC-8C12-A9CA18B57F09}"/>
            </c:ext>
          </c:extLst>
        </c:ser>
        <c:ser>
          <c:idx val="3"/>
          <c:order val="1"/>
          <c:tx>
            <c:strRef>
              <c:f>Satisfação!$J$13</c:f>
              <c:strCache>
                <c:ptCount val="1"/>
                <c:pt idx="0">
                  <c:v>Aéreo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7641048637764492E-4"/>
                  <c:y val="1.11573903729323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5DC-43DC-8C12-A9CA18B57F0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227633985075419E-3"/>
                  <c:y val="4.45944074042312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5DC-43DC-8C12-A9CA18B57F0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94642742827878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5DC-43DC-8C12-A9CA18B57F0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5180143939299E-4"/>
                  <c:y val="-1.03233824743869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5DC-43DC-8C12-A9CA18B57F0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Satisfação!$H$14:$H$17</c:f>
              <c:strCache>
                <c:ptCount val="4"/>
                <c:pt idx="0">
                  <c:v>Superou</c:v>
                </c:pt>
                <c:pt idx="1">
                  <c:v>Atendeu plenamente</c:v>
                </c:pt>
                <c:pt idx="2">
                  <c:v>Atendeu em parte</c:v>
                </c:pt>
                <c:pt idx="3">
                  <c:v>Decepcionou</c:v>
                </c:pt>
              </c:strCache>
            </c:strRef>
          </c:cat>
          <c:val>
            <c:numRef>
              <c:f>Satisfação!$J$14:$J$17</c:f>
              <c:numCache>
                <c:formatCode>0.0</c:formatCode>
                <c:ptCount val="4"/>
                <c:pt idx="0">
                  <c:v>30.7</c:v>
                </c:pt>
                <c:pt idx="1">
                  <c:v>52.7</c:v>
                </c:pt>
                <c:pt idx="2">
                  <c:v>14.2</c:v>
                </c:pt>
                <c:pt idx="3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5DC-43DC-8C12-A9CA18B57F09}"/>
            </c:ext>
          </c:extLst>
        </c:ser>
        <c:ser>
          <c:idx val="1"/>
          <c:order val="2"/>
          <c:tx>
            <c:strRef>
              <c:f>Satisfação!$K$13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Satisfação!$H$14:$H$17</c:f>
              <c:strCache>
                <c:ptCount val="4"/>
                <c:pt idx="0">
                  <c:v>Superou</c:v>
                </c:pt>
                <c:pt idx="1">
                  <c:v>Atendeu plenamente</c:v>
                </c:pt>
                <c:pt idx="2">
                  <c:v>Atendeu em parte</c:v>
                </c:pt>
                <c:pt idx="3">
                  <c:v>Decepcionou</c:v>
                </c:pt>
              </c:strCache>
            </c:strRef>
          </c:cat>
          <c:val>
            <c:numRef>
              <c:f>Satisfação!$K$14:$K$17</c:f>
              <c:numCache>
                <c:formatCode>0.0</c:formatCode>
                <c:ptCount val="4"/>
                <c:pt idx="0">
                  <c:v>35.299999999999997</c:v>
                </c:pt>
                <c:pt idx="1">
                  <c:v>51.2</c:v>
                </c:pt>
                <c:pt idx="2">
                  <c:v>11.6</c:v>
                </c:pt>
                <c:pt idx="3">
                  <c:v>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5DC-43DC-8C12-A9CA18B57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103888"/>
        <c:axId val="-1994097360"/>
      </c:barChart>
      <c:catAx>
        <c:axId val="-1994103888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409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09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410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19580937157702"/>
          <c:y val="0.85810516916235446"/>
          <c:w val="0.67752257028752705"/>
          <c:h val="9.6722838060053259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pt-BR" sz="1400" dirty="0"/>
              <a:t>Intenção de Retornar</a:t>
            </a:r>
            <a:r>
              <a:rPr lang="pt-BR" sz="1400" baseline="0" dirty="0"/>
              <a:t> ao Brasil, por Motivo, 2015 (%)</a:t>
            </a:r>
            <a:endParaRPr lang="pt-BR" sz="1400" dirty="0"/>
          </a:p>
        </c:rich>
      </c:tx>
      <c:layout>
        <c:manualLayout>
          <c:xMode val="edge"/>
          <c:yMode val="edge"/>
          <c:x val="0.1351345184505558"/>
          <c:y val="8.764453820772621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23037713466121465"/>
          <c:w val="0.94337169392287512"/>
          <c:h val="0.40438002437638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Retorno!$H$9</c:f>
              <c:strCache>
                <c:ptCount val="1"/>
                <c:pt idx="0">
                  <c:v>Voltar ao Brasil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80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80000">
                    <a:schemeClr val="tx2">
                      <a:lumMod val="20000"/>
                      <a:lumOff val="8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81000">
                    <a:schemeClr val="tx2">
                      <a:lumMod val="40000"/>
                      <a:lumOff val="6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B7CE8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6F-4147-B79E-9DC9DA1A6733}"/>
              </c:ext>
            </c:extLst>
          </c:dPt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36F-4147-B79E-9DC9DA1A673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36F-4147-B79E-9DC9DA1A673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36F-4147-B79E-9DC9DA1A673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36F-4147-B79E-9DC9DA1A673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Retorno!$I$8:$L$8</c:f>
              <c:strCache>
                <c:ptCount val="4"/>
                <c:pt idx="0">
                  <c:v>Lazer</c:v>
                </c:pt>
                <c:pt idx="1">
                  <c:v>Negócios, Eventos, Convenções</c:v>
                </c:pt>
                <c:pt idx="2">
                  <c:v>Outros Motivos</c:v>
                </c:pt>
                <c:pt idx="3">
                  <c:v>Total</c:v>
                </c:pt>
              </c:strCache>
            </c:strRef>
          </c:cat>
          <c:val>
            <c:numRef>
              <c:f>Retorno!$I$9:$L$9</c:f>
              <c:numCache>
                <c:formatCode>_-* #,##0.0_-;\-* #,##0.0_-;_-* "-"??_-;_-@_-</c:formatCode>
                <c:ptCount val="4"/>
                <c:pt idx="0">
                  <c:v>96.9</c:v>
                </c:pt>
                <c:pt idx="1">
                  <c:v>91.5</c:v>
                </c:pt>
                <c:pt idx="2">
                  <c:v>95.9</c:v>
                </c:pt>
                <c:pt idx="3">
                  <c:v>95.5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36F-4147-B79E-9DC9DA1A6733}"/>
            </c:ext>
          </c:extLst>
        </c:ser>
        <c:ser>
          <c:idx val="3"/>
          <c:order val="1"/>
          <c:tx>
            <c:strRef>
              <c:f>Retorno!$H$10</c:f>
              <c:strCache>
                <c:ptCount val="1"/>
                <c:pt idx="0">
                  <c:v>Não voltar ao Brasil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gradFill>
                <a:gsLst>
                  <a:gs pos="0">
                    <a:srgbClr val="003300"/>
                  </a:gs>
                  <a:gs pos="80000">
                    <a:srgbClr val="003300"/>
                  </a:gs>
                  <a:gs pos="100000">
                    <a:srgbClr val="006600"/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6F-4147-B79E-9DC9DA1A6733}"/>
              </c:ext>
            </c:extLst>
          </c:dPt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036F-4147-B79E-9DC9DA1A673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36F-4147-B79E-9DC9DA1A6733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36F-4147-B79E-9DC9DA1A673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36F-4147-B79E-9DC9DA1A673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Retorno!$I$8:$L$8</c:f>
              <c:strCache>
                <c:ptCount val="4"/>
                <c:pt idx="0">
                  <c:v>Lazer</c:v>
                </c:pt>
                <c:pt idx="1">
                  <c:v>Negócios, Eventos, Convenções</c:v>
                </c:pt>
                <c:pt idx="2">
                  <c:v>Outros Motivos</c:v>
                </c:pt>
                <c:pt idx="3">
                  <c:v>Total</c:v>
                </c:pt>
              </c:strCache>
            </c:strRef>
          </c:cat>
          <c:val>
            <c:numRef>
              <c:f>Retorno!$I$10:$L$10</c:f>
              <c:numCache>
                <c:formatCode>_-* #,##0.0_-;\-* #,##0.0_-;_-* "-"??_-;_-@_-</c:formatCode>
                <c:ptCount val="4"/>
                <c:pt idx="0">
                  <c:v>3.1</c:v>
                </c:pt>
                <c:pt idx="1">
                  <c:v>8.5</c:v>
                </c:pt>
                <c:pt idx="2">
                  <c:v>4.0999999999999996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036F-4147-B79E-9DC9DA1A6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100624"/>
        <c:axId val="-1994104432"/>
      </c:barChart>
      <c:catAx>
        <c:axId val="-199410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410443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-19941044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4100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84988559363375"/>
          <c:y val="0.88136475214228394"/>
          <c:w val="0.70989706046651535"/>
          <c:h val="0.10586204008687033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pt-BR" sz="1400" b="1" i="0" u="none" strike="noStrike" baseline="0" dirty="0">
                <a:effectLst/>
              </a:rPr>
              <a:t>Frequência de Visita ao Brasil, por </a:t>
            </a:r>
            <a:r>
              <a:rPr lang="pt-BR" sz="1400" b="1" i="0" u="none" strike="noStrike" baseline="0" dirty="0" smtClean="0">
                <a:effectLst/>
              </a:rPr>
              <a:t>Motivo - </a:t>
            </a:r>
            <a:r>
              <a:rPr lang="pt-BR" sz="1400" dirty="0" smtClean="0"/>
              <a:t>2015 </a:t>
            </a:r>
            <a:r>
              <a:rPr lang="pt-BR" sz="1400" dirty="0"/>
              <a:t>(%)</a:t>
            </a:r>
          </a:p>
        </c:rich>
      </c:tx>
      <c:layout>
        <c:manualLayout>
          <c:xMode val="edge"/>
          <c:yMode val="edge"/>
          <c:x val="0.17829438154930249"/>
          <c:y val="3.601167269300475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1684198201611703"/>
          <c:w val="0.94337169392287512"/>
          <c:h val="0.466337338876426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Freqüência!$H$10</c:f>
              <c:strCache>
                <c:ptCount val="1"/>
                <c:pt idx="0">
                  <c:v>Fez outras visitas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B7CE8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008-40C1-AD2E-61C53D287E19}"/>
              </c:ext>
            </c:extLst>
          </c:dPt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008-40C1-AD2E-61C53D287E1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008-40C1-AD2E-61C53D287E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008-40C1-AD2E-61C53D287E1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008-40C1-AD2E-61C53D287E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Retorno!$I$8:$L$8</c:f>
              <c:strCache>
                <c:ptCount val="4"/>
                <c:pt idx="0">
                  <c:v>Lazer</c:v>
                </c:pt>
                <c:pt idx="1">
                  <c:v>Negócios, Eventos, Convenções</c:v>
                </c:pt>
                <c:pt idx="2">
                  <c:v>Outros Motivos</c:v>
                </c:pt>
                <c:pt idx="3">
                  <c:v>Total</c:v>
                </c:pt>
              </c:strCache>
            </c:strRef>
          </c:cat>
          <c:val>
            <c:numRef>
              <c:f>Freqüência!$I$10:$L$10</c:f>
              <c:numCache>
                <c:formatCode>0.0</c:formatCode>
                <c:ptCount val="4"/>
                <c:pt idx="0">
                  <c:v>65.099999999999994</c:v>
                </c:pt>
                <c:pt idx="1">
                  <c:v>71.8</c:v>
                </c:pt>
                <c:pt idx="2">
                  <c:v>79</c:v>
                </c:pt>
                <c:pt idx="3">
                  <c:v>70.400000000000006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008-40C1-AD2E-61C53D287E19}"/>
            </c:ext>
          </c:extLst>
        </c:ser>
        <c:ser>
          <c:idx val="3"/>
          <c:order val="1"/>
          <c:tx>
            <c:strRef>
              <c:f>Freqüência!$H$11</c:f>
              <c:strCache>
                <c:ptCount val="1"/>
                <c:pt idx="0">
                  <c:v>Primeira visita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32641E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008-40C1-AD2E-61C53D287E19}"/>
              </c:ext>
            </c:extLst>
          </c:dPt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008-40C1-AD2E-61C53D287E1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008-40C1-AD2E-61C53D287E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008-40C1-AD2E-61C53D287E1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008-40C1-AD2E-61C53D287E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Retorno!$I$8:$L$8</c:f>
              <c:strCache>
                <c:ptCount val="4"/>
                <c:pt idx="0">
                  <c:v>Lazer</c:v>
                </c:pt>
                <c:pt idx="1">
                  <c:v>Negócios, Eventos, Convenções</c:v>
                </c:pt>
                <c:pt idx="2">
                  <c:v>Outros Motivos</c:v>
                </c:pt>
                <c:pt idx="3">
                  <c:v>Total</c:v>
                </c:pt>
              </c:strCache>
            </c:strRef>
          </c:cat>
          <c:val>
            <c:numRef>
              <c:f>Freqüência!$I$11:$L$11</c:f>
              <c:numCache>
                <c:formatCode>0.0</c:formatCode>
                <c:ptCount val="4"/>
                <c:pt idx="0">
                  <c:v>34.9</c:v>
                </c:pt>
                <c:pt idx="1">
                  <c:v>28.2</c:v>
                </c:pt>
                <c:pt idx="2">
                  <c:v>21</c:v>
                </c:pt>
                <c:pt idx="3">
                  <c:v>29.6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008-40C1-AD2E-61C53D287E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093552"/>
        <c:axId val="-1994108784"/>
      </c:barChart>
      <c:catAx>
        <c:axId val="-199409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410878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-19941087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409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75744974659244"/>
          <c:y val="0.84005987580892094"/>
          <c:w val="0.70989706046651535"/>
          <c:h val="0.10586204008687033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177762914511472"/>
          <c:y val="5.0019929265548796E-2"/>
          <c:w val="0.6857477229483977"/>
          <c:h val="0.8894134094516048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Avaliação!$W$31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Avaliação!$U$32:$V$47</c:f>
              <c:multiLvlStrCache>
                <c:ptCount val="16"/>
                <c:lvl>
                  <c:pt idx="0">
                    <c:v>Táxi</c:v>
                  </c:pt>
                  <c:pt idx="1">
                    <c:v>Segurança pública</c:v>
                  </c:pt>
                  <c:pt idx="2">
                    <c:v>Limpeza pública</c:v>
                  </c:pt>
                  <c:pt idx="3">
                    <c:v>Transporte urbano</c:v>
                  </c:pt>
                  <c:pt idx="4">
                    <c:v>Aeroportos</c:v>
                  </c:pt>
                  <c:pt idx="5">
                    <c:v>Rodovias</c:v>
                  </c:pt>
                  <c:pt idx="6">
                    <c:v>Telefonia e internet</c:v>
                  </c:pt>
                  <c:pt idx="7">
                    <c:v>Restaurantes</c:v>
                  </c:pt>
                  <c:pt idx="8">
                    <c:v>Alojamento</c:v>
                  </c:pt>
                  <c:pt idx="9">
                    <c:v>Diversão noturna</c:v>
                  </c:pt>
                  <c:pt idx="10">
                    <c:v>Sinalização turística</c:v>
                  </c:pt>
                  <c:pt idx="11">
                    <c:v>Hospitalidade</c:v>
                  </c:pt>
                  <c:pt idx="12">
                    <c:v>Gastronomia</c:v>
                  </c:pt>
                  <c:pt idx="13">
                    <c:v>Guias de turismo</c:v>
                  </c:pt>
                  <c:pt idx="14">
                    <c:v>Informações turísticas</c:v>
                  </c:pt>
                  <c:pt idx="15">
                    <c:v>Preços</c:v>
                  </c:pt>
                </c:lvl>
                <c:lvl>
                  <c:pt idx="0">
                    <c:v>Infraestrutura  e Serviços</c:v>
                  </c:pt>
                  <c:pt idx="7">
                    <c:v>Infraestrutura Turística </c:v>
                  </c:pt>
                  <c:pt idx="11">
                    <c:v>Serviços turísticos </c:v>
                  </c:pt>
                </c:lvl>
              </c:multiLvlStrCache>
            </c:multiLvlStrRef>
          </c:cat>
          <c:val>
            <c:numRef>
              <c:f>Avaliação!$W$32:$W$47</c:f>
              <c:numCache>
                <c:formatCode>General</c:formatCode>
                <c:ptCount val="16"/>
                <c:pt idx="0">
                  <c:v>89.4</c:v>
                </c:pt>
                <c:pt idx="1">
                  <c:v>82.2</c:v>
                </c:pt>
                <c:pt idx="2">
                  <c:v>79.900000000000006</c:v>
                </c:pt>
                <c:pt idx="3">
                  <c:v>79.400000000000006</c:v>
                </c:pt>
                <c:pt idx="4">
                  <c:v>74.3</c:v>
                </c:pt>
                <c:pt idx="5">
                  <c:v>69.900000000000006</c:v>
                </c:pt>
                <c:pt idx="6">
                  <c:v>62.6</c:v>
                </c:pt>
                <c:pt idx="7">
                  <c:v>93.6</c:v>
                </c:pt>
                <c:pt idx="8">
                  <c:v>92.4</c:v>
                </c:pt>
                <c:pt idx="9">
                  <c:v>91.5</c:v>
                </c:pt>
                <c:pt idx="10">
                  <c:v>76.900000000000006</c:v>
                </c:pt>
                <c:pt idx="11">
                  <c:v>97.2</c:v>
                </c:pt>
                <c:pt idx="12">
                  <c:v>94.4</c:v>
                </c:pt>
                <c:pt idx="13">
                  <c:v>89.6</c:v>
                </c:pt>
                <c:pt idx="14">
                  <c:v>87.3</c:v>
                </c:pt>
                <c:pt idx="15">
                  <c:v>56.4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86-4593-BC46-2B0E0B180AA9}"/>
            </c:ext>
          </c:extLst>
        </c:ser>
        <c:ser>
          <c:idx val="1"/>
          <c:order val="1"/>
          <c:tx>
            <c:strRef>
              <c:f>Avaliação!$X$31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accent3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Avaliação!$U$32:$V$47</c:f>
              <c:multiLvlStrCache>
                <c:ptCount val="16"/>
                <c:lvl>
                  <c:pt idx="0">
                    <c:v>Táxi</c:v>
                  </c:pt>
                  <c:pt idx="1">
                    <c:v>Segurança pública</c:v>
                  </c:pt>
                  <c:pt idx="2">
                    <c:v>Limpeza pública</c:v>
                  </c:pt>
                  <c:pt idx="3">
                    <c:v>Transporte urbano</c:v>
                  </c:pt>
                  <c:pt idx="4">
                    <c:v>Aeroportos</c:v>
                  </c:pt>
                  <c:pt idx="5">
                    <c:v>Rodovias</c:v>
                  </c:pt>
                  <c:pt idx="6">
                    <c:v>Telefonia e internet</c:v>
                  </c:pt>
                  <c:pt idx="7">
                    <c:v>Restaurantes</c:v>
                  </c:pt>
                  <c:pt idx="8">
                    <c:v>Alojamento</c:v>
                  </c:pt>
                  <c:pt idx="9">
                    <c:v>Diversão noturna</c:v>
                  </c:pt>
                  <c:pt idx="10">
                    <c:v>Sinalização turística</c:v>
                  </c:pt>
                  <c:pt idx="11">
                    <c:v>Hospitalidade</c:v>
                  </c:pt>
                  <c:pt idx="12">
                    <c:v>Gastronomia</c:v>
                  </c:pt>
                  <c:pt idx="13">
                    <c:v>Guias de turismo</c:v>
                  </c:pt>
                  <c:pt idx="14">
                    <c:v>Informações turísticas</c:v>
                  </c:pt>
                  <c:pt idx="15">
                    <c:v>Preços</c:v>
                  </c:pt>
                </c:lvl>
                <c:lvl>
                  <c:pt idx="0">
                    <c:v>Infraestrutura  e Serviços</c:v>
                  </c:pt>
                  <c:pt idx="7">
                    <c:v>Infraestrutura Turística </c:v>
                  </c:pt>
                  <c:pt idx="11">
                    <c:v>Serviços turísticos </c:v>
                  </c:pt>
                </c:lvl>
              </c:multiLvlStrCache>
            </c:multiLvlStrRef>
          </c:cat>
          <c:val>
            <c:numRef>
              <c:f>Avaliação!$X$32:$X$47</c:f>
              <c:numCache>
                <c:formatCode>General</c:formatCode>
                <c:ptCount val="16"/>
                <c:pt idx="0">
                  <c:v>90.7</c:v>
                </c:pt>
                <c:pt idx="1">
                  <c:v>82.2</c:v>
                </c:pt>
                <c:pt idx="2">
                  <c:v>80.400000000000006</c:v>
                </c:pt>
                <c:pt idx="3">
                  <c:v>79.900000000000006</c:v>
                </c:pt>
                <c:pt idx="4">
                  <c:v>86.5</c:v>
                </c:pt>
                <c:pt idx="5">
                  <c:v>71.099999999999994</c:v>
                </c:pt>
                <c:pt idx="6">
                  <c:v>65.400000000000006</c:v>
                </c:pt>
                <c:pt idx="7">
                  <c:v>94.7</c:v>
                </c:pt>
                <c:pt idx="8">
                  <c:v>95.6</c:v>
                </c:pt>
                <c:pt idx="9">
                  <c:v>91.2</c:v>
                </c:pt>
                <c:pt idx="10">
                  <c:v>79.099999999999994</c:v>
                </c:pt>
                <c:pt idx="11">
                  <c:v>97.7</c:v>
                </c:pt>
                <c:pt idx="12">
                  <c:v>95.7</c:v>
                </c:pt>
                <c:pt idx="13">
                  <c:v>89.6</c:v>
                </c:pt>
                <c:pt idx="14">
                  <c:v>88.9</c:v>
                </c:pt>
                <c:pt idx="15">
                  <c:v>69.400000000000006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86-4593-BC46-2B0E0B180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-7"/>
        <c:axId val="-1994095728"/>
        <c:axId val="-1994094096"/>
      </c:barChart>
      <c:catAx>
        <c:axId val="-19940957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94096"/>
        <c:crosses val="autoZero"/>
        <c:auto val="1"/>
        <c:lblAlgn val="ctr"/>
        <c:lblOffset val="100"/>
        <c:noMultiLvlLbl val="0"/>
      </c:catAx>
      <c:valAx>
        <c:axId val="-1994094096"/>
        <c:scaling>
          <c:orientation val="minMax"/>
          <c:max val="100"/>
          <c:min val="5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9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14597601951364"/>
          <c:y val="0.95235672792773385"/>
          <c:w val="0.28233135221146249"/>
          <c:h val="3.677903580454308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Conhecimento da Marca Brasil (em %)</a:t>
            </a:r>
          </a:p>
        </c:rich>
      </c:tx>
      <c:layout>
        <c:manualLayout>
          <c:xMode val="edge"/>
          <c:yMode val="edge"/>
          <c:x val="0.26647132061726181"/>
          <c:y val="3.427733455313538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3400243151474577E-2"/>
          <c:y val="0.25470934893276592"/>
          <c:w val="0.87294594246558166"/>
          <c:h val="0.62171225826843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'Marca Brasil'!$A$1</c:f>
              <c:strCache>
                <c:ptCount val="1"/>
                <c:pt idx="0">
                  <c:v>Conhecimento da Marca Brasil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('Marca Brasil'!$B$1:$E$1,'Marca Brasil'!$F$1)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'Marca Brasil'!$B$2:$F$2</c:f>
              <c:numCache>
                <c:formatCode>_-* #,##0.0_-;\-* #,##0.0_-;_-* "-"??_-;_-@_-</c:formatCode>
                <c:ptCount val="5"/>
                <c:pt idx="0">
                  <c:v>29.3</c:v>
                </c:pt>
                <c:pt idx="1">
                  <c:v>29.5</c:v>
                </c:pt>
                <c:pt idx="2">
                  <c:v>31</c:v>
                </c:pt>
                <c:pt idx="3" formatCode="0.0">
                  <c:v>32.700000000000003</c:v>
                </c:pt>
                <c:pt idx="4" formatCode="0.0">
                  <c:v>33.700000000000003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0-4470-A286-EC6FEA079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100080"/>
        <c:axId val="-1994099536"/>
      </c:barChart>
      <c:catAx>
        <c:axId val="-199410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995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099536"/>
        <c:scaling>
          <c:orientation val="minMax"/>
          <c:max val="35"/>
          <c:min val="2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10008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Grau de instrução - 2015 (em %)</a:t>
            </a:r>
          </a:p>
        </c:rich>
      </c:tx>
      <c:layout>
        <c:manualLayout>
          <c:xMode val="edge"/>
          <c:yMode val="edge"/>
          <c:x val="0.3226552085899681"/>
          <c:y val="5.050332586684425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273321466272697E-2"/>
          <c:y val="0.31276343968035353"/>
          <c:w val="0.906074879956143"/>
          <c:h val="0.44837291707656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Instrução!$F$1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Instrução!$A$2:$A$6</c:f>
              <c:strCache>
                <c:ptCount val="5"/>
                <c:pt idx="0">
                  <c:v>Sem educação formal</c:v>
                </c:pt>
                <c:pt idx="1">
                  <c:v>Fundamental</c:v>
                </c:pt>
                <c:pt idx="2">
                  <c:v>Médio</c:v>
                </c:pt>
                <c:pt idx="3">
                  <c:v>Superior</c:v>
                </c:pt>
                <c:pt idx="4">
                  <c:v>Pós-graduação</c:v>
                </c:pt>
              </c:strCache>
            </c:strRef>
          </c:cat>
          <c:val>
            <c:numRef>
              <c:f>Instrução!$F$2:$F$6</c:f>
              <c:numCache>
                <c:formatCode>0.0</c:formatCode>
                <c:ptCount val="5"/>
                <c:pt idx="0">
                  <c:v>0.2</c:v>
                </c:pt>
                <c:pt idx="1">
                  <c:v>3.2</c:v>
                </c:pt>
                <c:pt idx="2">
                  <c:v>26.2</c:v>
                </c:pt>
                <c:pt idx="3">
                  <c:v>46.2</c:v>
                </c:pt>
                <c:pt idx="4">
                  <c:v>24.2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E8-4180-BE45-155367BC6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048112"/>
        <c:axId val="-1994049200"/>
      </c:barChart>
      <c:catAx>
        <c:axId val="-199404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49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04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48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 dirty="0"/>
              <a:t>Gênero </a:t>
            </a:r>
            <a:r>
              <a:rPr lang="pt-BR" sz="1400" dirty="0" smtClean="0"/>
              <a:t>- 2015 </a:t>
            </a:r>
            <a:r>
              <a:rPr lang="pt-BR" sz="1400" dirty="0"/>
              <a:t>(em %)</a:t>
            </a:r>
          </a:p>
        </c:rich>
      </c:tx>
      <c:layout>
        <c:manualLayout>
          <c:xMode val="edge"/>
          <c:yMode val="edge"/>
          <c:x val="0.33551485248893242"/>
          <c:y val="3.67816091954022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0132945828123414"/>
          <c:y val="0.19901384740700515"/>
          <c:w val="0.44398409426289526"/>
          <c:h val="0.713436510091410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65-4010-A941-EC17A2545C8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65-4010-A941-EC17A2545C80}"/>
              </c:ext>
            </c:extLst>
          </c:dPt>
          <c:dLbls>
            <c:dLbl>
              <c:idx val="0"/>
              <c:layout>
                <c:manualLayout>
                  <c:x val="4.8854268752886579E-2"/>
                  <c:y val="6.76806950855280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D65-4010-A941-EC17A2545C8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8321336442386764E-2"/>
                  <c:y val="-0.131246990677889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D65-4010-A941-EC17A2545C80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Gênero!$A$2:$A$3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Gênero!$F$2:$F$3</c:f>
              <c:numCache>
                <c:formatCode>_-* #,##0.0_-;\-* #,##0.0_-;_-* "-"??_-;_-@_-</c:formatCode>
                <c:ptCount val="2"/>
                <c:pt idx="0">
                  <c:v>61.2</c:v>
                </c:pt>
                <c:pt idx="1">
                  <c:v>38.799999999999997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65-4010-A941-EC17A2545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Renda média mensal - 2014  e 2015 (em US$)</a:t>
            </a:r>
          </a:p>
        </c:rich>
      </c:tx>
      <c:layout>
        <c:manualLayout>
          <c:xMode val="edge"/>
          <c:yMode val="edge"/>
          <c:x val="0.26246287234391935"/>
          <c:y val="2.341740785943937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696200203619167"/>
          <c:y val="0.25276571741663217"/>
          <c:w val="0.82379454169266642"/>
          <c:h val="0.43709339567612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Renda!$E$1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Renda!$A$2:$A$3</c:f>
              <c:strCache>
                <c:ptCount val="2"/>
                <c:pt idx="0">
                  <c:v>Familiar</c:v>
                </c:pt>
                <c:pt idx="1">
                  <c:v>Individual</c:v>
                </c:pt>
              </c:strCache>
            </c:strRef>
          </c:cat>
          <c:val>
            <c:numRef>
              <c:f>Renda!$E$2:$E$3</c:f>
              <c:numCache>
                <c:formatCode>#,##0.00</c:formatCode>
                <c:ptCount val="2"/>
                <c:pt idx="0">
                  <c:v>4697.34</c:v>
                </c:pt>
                <c:pt idx="1">
                  <c:v>3486.54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EF-4264-93CA-8D87FC012B57}"/>
            </c:ext>
          </c:extLst>
        </c:ser>
        <c:ser>
          <c:idx val="3"/>
          <c:order val="1"/>
          <c:tx>
            <c:strRef>
              <c:f>Renda!$F$1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4.071,98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2.941,29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Renda!$A$2:$A$3</c:f>
              <c:strCache>
                <c:ptCount val="2"/>
                <c:pt idx="0">
                  <c:v>Familiar</c:v>
                </c:pt>
                <c:pt idx="1">
                  <c:v>Individual</c:v>
                </c:pt>
              </c:strCache>
            </c:strRef>
          </c:cat>
          <c:val>
            <c:numRef>
              <c:f>Renda!$F$2:$F$3</c:f>
              <c:numCache>
                <c:formatCode>#,##0.00</c:formatCode>
                <c:ptCount val="2"/>
                <c:pt idx="0">
                  <c:v>4109.7</c:v>
                </c:pt>
                <c:pt idx="1">
                  <c:v>2973.3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EF-4264-93CA-8D87FC012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overlap val="-25"/>
        <c:axId val="-1994041040"/>
        <c:axId val="-1994044304"/>
      </c:barChart>
      <c:catAx>
        <c:axId val="-199404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4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044304"/>
        <c:scaling>
          <c:orientation val="minMax"/>
          <c:min val="25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41040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89851883477288"/>
          <c:y val="0.86708357637889555"/>
          <c:w val="0.40574087818975985"/>
          <c:h val="0.10292086924457886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Composição do grupo turístico - 2014 e 2015 (%)</a:t>
            </a:r>
          </a:p>
        </c:rich>
      </c:tx>
      <c:layout>
        <c:manualLayout>
          <c:xMode val="edge"/>
          <c:yMode val="edge"/>
          <c:x val="0.29322986757373509"/>
          <c:y val="2.971998779552786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6768512910245187E-2"/>
          <c:y val="0.22937418871115309"/>
          <c:w val="0.92057967113085226"/>
          <c:h val="0.4717185837566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Acomp!$E$1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Acomp!$A$2:$A$6</c:f>
              <c:strCache>
                <c:ptCount val="5"/>
                <c:pt idx="0">
                  <c:v>Sozinho</c:v>
                </c:pt>
                <c:pt idx="1">
                  <c:v>Família</c:v>
                </c:pt>
                <c:pt idx="2">
                  <c:v>Amigos</c:v>
                </c:pt>
                <c:pt idx="3">
                  <c:v>Casal sem filhos</c:v>
                </c:pt>
                <c:pt idx="4">
                  <c:v>Outros</c:v>
                </c:pt>
              </c:strCache>
            </c:strRef>
          </c:cat>
          <c:val>
            <c:numRef>
              <c:f>Acomp!$E$2:$E$6</c:f>
              <c:numCache>
                <c:formatCode>0.0</c:formatCode>
                <c:ptCount val="5"/>
                <c:pt idx="0">
                  <c:v>37.4</c:v>
                </c:pt>
                <c:pt idx="1">
                  <c:v>23.6</c:v>
                </c:pt>
                <c:pt idx="2">
                  <c:v>16.5</c:v>
                </c:pt>
                <c:pt idx="3">
                  <c:v>15.2</c:v>
                </c:pt>
                <c:pt idx="4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61-40BF-BFF7-509D90E43C4A}"/>
            </c:ext>
          </c:extLst>
        </c:ser>
        <c:ser>
          <c:idx val="3"/>
          <c:order val="1"/>
          <c:tx>
            <c:strRef>
              <c:f>Acomp!$F$1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Acomp!$A$2:$A$6</c:f>
              <c:strCache>
                <c:ptCount val="5"/>
                <c:pt idx="0">
                  <c:v>Sozinho</c:v>
                </c:pt>
                <c:pt idx="1">
                  <c:v>Família</c:v>
                </c:pt>
                <c:pt idx="2">
                  <c:v>Amigos</c:v>
                </c:pt>
                <c:pt idx="3">
                  <c:v>Casal sem filhos</c:v>
                </c:pt>
                <c:pt idx="4">
                  <c:v>Outros</c:v>
                </c:pt>
              </c:strCache>
            </c:strRef>
          </c:cat>
          <c:val>
            <c:numRef>
              <c:f>Acomp!$F$2:$F$6</c:f>
              <c:numCache>
                <c:formatCode>0.0</c:formatCode>
                <c:ptCount val="5"/>
                <c:pt idx="0">
                  <c:v>36.6</c:v>
                </c:pt>
                <c:pt idx="1">
                  <c:v>29.1</c:v>
                </c:pt>
                <c:pt idx="2">
                  <c:v>10.199999999999999</c:v>
                </c:pt>
                <c:pt idx="3">
                  <c:v>18.2</c:v>
                </c:pt>
                <c:pt idx="4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61-40BF-BFF7-509D90E43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4040496"/>
        <c:axId val="-1994038864"/>
      </c:barChart>
      <c:catAx>
        <c:axId val="-199404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38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403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404049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95319031515422"/>
          <c:y val="0.871858445391548"/>
          <c:w val="0.42808769977051297"/>
          <c:h val="8.415554860016207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pt-BR" sz="1400"/>
              <a:t>Principal Motivação de Viagens a Lazer e Via de Acesso 2015 (%)</a:t>
            </a:r>
          </a:p>
        </c:rich>
      </c:tx>
      <c:layout>
        <c:manualLayout>
          <c:xMode val="edge"/>
          <c:yMode val="edge"/>
          <c:x val="0.11021116294202367"/>
          <c:y val="1.842003701836840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22510290982728831"/>
          <c:w val="0.94337169392287512"/>
          <c:h val="0.46104685910188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'Motivo a Lazer'!$K$23</c:f>
              <c:strCache>
                <c:ptCount val="1"/>
                <c:pt idx="0">
                  <c:v>Terrestre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286146392504958E-6"/>
                  <c:y val="8.807777532481528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944995081069355E-17"/>
                  <c:y val="1.8752095240431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381-499D-983D-5A5F7C23196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'Motivo a Lazer'!$J$24:$J$27</c:f>
              <c:strCache>
                <c:ptCount val="4"/>
                <c:pt idx="0">
                  <c:v>Sol e Praia</c:v>
                </c:pt>
                <c:pt idx="1">
                  <c:v>Natureza,Ecoturismo Aventura</c:v>
                </c:pt>
                <c:pt idx="2">
                  <c:v>Culturais</c:v>
                </c:pt>
                <c:pt idx="3">
                  <c:v>Outros</c:v>
                </c:pt>
              </c:strCache>
            </c:strRef>
          </c:cat>
          <c:val>
            <c:numRef>
              <c:f>'Motivo a Lazer'!$K$24:$K$27</c:f>
              <c:numCache>
                <c:formatCode>###0.0</c:formatCode>
                <c:ptCount val="4"/>
                <c:pt idx="0">
                  <c:v>79.5</c:v>
                </c:pt>
                <c:pt idx="1">
                  <c:v>14.4</c:v>
                </c:pt>
                <c:pt idx="2">
                  <c:v>4.9000000000000004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381-499D-983D-5A5F7C231968}"/>
            </c:ext>
          </c:extLst>
        </c:ser>
        <c:ser>
          <c:idx val="3"/>
          <c:order val="1"/>
          <c:tx>
            <c:strRef>
              <c:f>'Motivo a Lazer'!$L$23</c:f>
              <c:strCache>
                <c:ptCount val="1"/>
                <c:pt idx="0">
                  <c:v>Aéreo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7641048637764492E-4"/>
                  <c:y val="1.11573903729323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22015589759853E-4"/>
                  <c:y val="-1.03237095363079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94642742827878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5180143939299E-4"/>
                  <c:y val="-1.03233824743869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381-499D-983D-5A5F7C23196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'Motivo a Lazer'!$J$24:$J$27</c:f>
              <c:strCache>
                <c:ptCount val="4"/>
                <c:pt idx="0">
                  <c:v>Sol e Praia</c:v>
                </c:pt>
                <c:pt idx="1">
                  <c:v>Natureza,Ecoturismo Aventura</c:v>
                </c:pt>
                <c:pt idx="2">
                  <c:v>Culturais</c:v>
                </c:pt>
                <c:pt idx="3">
                  <c:v>Outros</c:v>
                </c:pt>
              </c:strCache>
            </c:strRef>
          </c:cat>
          <c:val>
            <c:numRef>
              <c:f>'Motivo a Lazer'!$L$24:$L$27</c:f>
              <c:numCache>
                <c:formatCode>###0.0</c:formatCode>
                <c:ptCount val="4"/>
                <c:pt idx="0">
                  <c:v>61.1</c:v>
                </c:pt>
                <c:pt idx="1">
                  <c:v>16.8</c:v>
                </c:pt>
                <c:pt idx="2">
                  <c:v>18.100000000000001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381-499D-983D-5A5F7C231968}"/>
            </c:ext>
          </c:extLst>
        </c:ser>
        <c:ser>
          <c:idx val="7"/>
          <c:order val="2"/>
          <c:tx>
            <c:strRef>
              <c:f>'Motivo a Lazer'!$M$23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2333891680625362E-3"/>
                  <c:y val="1.59530993205288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0096237970253727E-3"/>
                  <c:y val="1.70042763346170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3.6614582055747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381-499D-983D-5A5F7C23196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667783361250707E-3"/>
                  <c:y val="1.18697312368664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381-499D-983D-5A5F7C231968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'Motivo a Lazer'!$J$24:$J$27</c:f>
              <c:strCache>
                <c:ptCount val="4"/>
                <c:pt idx="0">
                  <c:v>Sol e Praia</c:v>
                </c:pt>
                <c:pt idx="1">
                  <c:v>Natureza,Ecoturismo Aventura</c:v>
                </c:pt>
                <c:pt idx="2">
                  <c:v>Culturais</c:v>
                </c:pt>
                <c:pt idx="3">
                  <c:v>Outros</c:v>
                </c:pt>
              </c:strCache>
            </c:strRef>
          </c:cat>
          <c:val>
            <c:numRef>
              <c:f>'Motivo a Lazer'!$M$24:$M$27</c:f>
              <c:numCache>
                <c:formatCode>###0.0</c:formatCode>
                <c:ptCount val="4"/>
                <c:pt idx="0">
                  <c:v>69.400000000000006</c:v>
                </c:pt>
                <c:pt idx="1">
                  <c:v>15.7</c:v>
                </c:pt>
                <c:pt idx="2">
                  <c:v>12.1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381-499D-983D-5A5F7C231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33612304"/>
        <c:axId val="-133611760"/>
      </c:barChart>
      <c:catAx>
        <c:axId val="-133612304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 sz="1150"/>
            </a:pPr>
            <a:endParaRPr lang="pt-BR"/>
          </a:p>
        </c:txPr>
        <c:crossAx val="-133611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3361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3361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17220771013455"/>
          <c:y val="0.90056150392594314"/>
          <c:w val="0.5263061517719273"/>
          <c:h val="7.4597251546323171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400"/>
            </a:pPr>
            <a:r>
              <a:rPr lang="pt-BR" sz="1400"/>
              <a:t>Hospedagem Utilizada, por  Via de Acesso - 2015 (%)</a:t>
            </a:r>
          </a:p>
        </c:rich>
      </c:tx>
      <c:layout>
        <c:manualLayout>
          <c:xMode val="edge"/>
          <c:yMode val="edge"/>
          <c:x val="0.1351345184505558"/>
          <c:y val="8.764453820772621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273306694158832E-2"/>
          <c:y val="0.21230852157344496"/>
          <c:w val="0.90172669330584121"/>
          <c:h val="0.4493903611034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Hospedagem!$H$3</c:f>
              <c:strCache>
                <c:ptCount val="1"/>
                <c:pt idx="0">
                  <c:v>Terrestre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0B-4638-A318-0ED84C35565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Hospedagem!$G$4:$G$9</c:f>
              <c:strCache>
                <c:ptCount val="6"/>
                <c:pt idx="0">
                  <c:v>Hotel, flat, pousada ou resort</c:v>
                </c:pt>
                <c:pt idx="1">
                  <c:v>Casa de amigos e parentes</c:v>
                </c:pt>
                <c:pt idx="2">
                  <c:v>Casa alugada</c:v>
                </c:pt>
                <c:pt idx="3">
                  <c:v>Camping ou albergue</c:v>
                </c:pt>
                <c:pt idx="4">
                  <c:v>Casa própria</c:v>
                </c:pt>
                <c:pt idx="5">
                  <c:v>Outros</c:v>
                </c:pt>
              </c:strCache>
            </c:strRef>
          </c:cat>
          <c:val>
            <c:numRef>
              <c:f>Hospedagem!$H$4:$H$9</c:f>
              <c:numCache>
                <c:formatCode>_-* #,##0.0_-;\-* #,##0.0_-;_-* "-"??_-;_-@_-</c:formatCode>
                <c:ptCount val="6"/>
                <c:pt idx="0">
                  <c:v>37.700000000000003</c:v>
                </c:pt>
                <c:pt idx="1">
                  <c:v>14.9</c:v>
                </c:pt>
                <c:pt idx="2">
                  <c:v>36.4</c:v>
                </c:pt>
                <c:pt idx="3">
                  <c:v>8</c:v>
                </c:pt>
                <c:pt idx="4">
                  <c:v>1.4</c:v>
                </c:pt>
                <c:pt idx="5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90B-4638-A318-0ED84C35565F}"/>
            </c:ext>
          </c:extLst>
        </c:ser>
        <c:ser>
          <c:idx val="3"/>
          <c:order val="1"/>
          <c:tx>
            <c:strRef>
              <c:f>Hospedagem!$I$3</c:f>
              <c:strCache>
                <c:ptCount val="1"/>
                <c:pt idx="0">
                  <c:v>Aéreo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90B-4638-A318-0ED84C35565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Hospedagem!$G$4:$G$9</c:f>
              <c:strCache>
                <c:ptCount val="6"/>
                <c:pt idx="0">
                  <c:v>Hotel, flat, pousada ou resort</c:v>
                </c:pt>
                <c:pt idx="1">
                  <c:v>Casa de amigos e parentes</c:v>
                </c:pt>
                <c:pt idx="2">
                  <c:v>Casa alugada</c:v>
                </c:pt>
                <c:pt idx="3">
                  <c:v>Camping ou albergue</c:v>
                </c:pt>
                <c:pt idx="4">
                  <c:v>Casa própria</c:v>
                </c:pt>
                <c:pt idx="5">
                  <c:v>Outros</c:v>
                </c:pt>
              </c:strCache>
            </c:strRef>
          </c:cat>
          <c:val>
            <c:numRef>
              <c:f>Hospedagem!$I$4:$I$9</c:f>
              <c:numCache>
                <c:formatCode>_-* #,##0.0_-;\-* #,##0.0_-;_-* "-"??_-;_-@_-</c:formatCode>
                <c:ptCount val="6"/>
                <c:pt idx="0">
                  <c:v>54.1</c:v>
                </c:pt>
                <c:pt idx="1">
                  <c:v>32</c:v>
                </c:pt>
                <c:pt idx="2">
                  <c:v>5</c:v>
                </c:pt>
                <c:pt idx="3">
                  <c:v>3.9</c:v>
                </c:pt>
                <c:pt idx="4">
                  <c:v>3.3</c:v>
                </c:pt>
                <c:pt idx="5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90B-4638-A318-0ED84C35565F}"/>
            </c:ext>
          </c:extLst>
        </c:ser>
        <c:ser>
          <c:idx val="7"/>
          <c:order val="2"/>
          <c:tx>
            <c:strRef>
              <c:f>Hospedagem!$J$3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9828708908725792E-3"/>
                  <c:y val="-6.613807420413912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452126654458449E-3"/>
                  <c:y val="7.3451932834683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617601932569209E-7"/>
                  <c:y val="2.3228803716608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90B-4638-A318-0ED84C35565F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5039461530723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90B-4638-A318-0ED84C35565F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Hospedagem!$G$4:$G$9</c:f>
              <c:strCache>
                <c:ptCount val="6"/>
                <c:pt idx="0">
                  <c:v>Hotel, flat, pousada ou resort</c:v>
                </c:pt>
                <c:pt idx="1">
                  <c:v>Casa de amigos e parentes</c:v>
                </c:pt>
                <c:pt idx="2">
                  <c:v>Casa alugada</c:v>
                </c:pt>
                <c:pt idx="3">
                  <c:v>Camping ou albergue</c:v>
                </c:pt>
                <c:pt idx="4">
                  <c:v>Casa própria</c:v>
                </c:pt>
                <c:pt idx="5">
                  <c:v>Outros</c:v>
                </c:pt>
              </c:strCache>
            </c:strRef>
          </c:cat>
          <c:val>
            <c:numRef>
              <c:f>Hospedagem!$J$4:$J$9</c:f>
              <c:numCache>
                <c:formatCode>_-* #,##0.0_-;\-* #,##0.0_-;_-* "-"??_-;_-@_-</c:formatCode>
                <c:ptCount val="6"/>
                <c:pt idx="0">
                  <c:v>49.6</c:v>
                </c:pt>
                <c:pt idx="1">
                  <c:v>27.3</c:v>
                </c:pt>
                <c:pt idx="2">
                  <c:v>13.7</c:v>
                </c:pt>
                <c:pt idx="3">
                  <c:v>5</c:v>
                </c:pt>
                <c:pt idx="4">
                  <c:v>2.8</c:v>
                </c:pt>
                <c:pt idx="5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90B-4638-A318-0ED84C355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7216384"/>
        <c:axId val="-1997225088"/>
      </c:barChart>
      <c:catAx>
        <c:axId val="-199721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722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16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129808681306056"/>
          <c:y val="0.88652804351186787"/>
          <c:w val="0.65705468521577204"/>
          <c:h val="8.8138793815649694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/>
            </a:pPr>
            <a:r>
              <a:rPr lang="pt-BR" sz="1400" dirty="0" smtClean="0"/>
              <a:t>Meio</a:t>
            </a:r>
            <a:r>
              <a:rPr lang="pt-BR" sz="1400" baseline="0" dirty="0" smtClean="0"/>
              <a:t> de </a:t>
            </a:r>
            <a:r>
              <a:rPr lang="pt-BR" sz="1400" dirty="0" smtClean="0"/>
              <a:t>Hospedagem</a:t>
            </a:r>
            <a:r>
              <a:rPr lang="pt-BR" sz="1400" dirty="0"/>
              <a:t>, por </a:t>
            </a:r>
            <a:r>
              <a:rPr lang="pt-BR" sz="1400" dirty="0" smtClean="0"/>
              <a:t>motivo da viagem - </a:t>
            </a:r>
            <a:r>
              <a:rPr lang="pt-BR" sz="1400" dirty="0"/>
              <a:t>2015 (em %)</a:t>
            </a:r>
          </a:p>
        </c:rich>
      </c:tx>
      <c:layout>
        <c:manualLayout>
          <c:xMode val="edge"/>
          <c:yMode val="edge"/>
          <c:x val="0.21059769079912896"/>
          <c:y val="8.7644881564522097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11678870433166656"/>
          <c:w val="0.94337169392287512"/>
          <c:h val="0.60748100349776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Hospedagem!$B$3</c:f>
              <c:strCache>
                <c:ptCount val="1"/>
                <c:pt idx="0">
                  <c:v>Lazer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958-4D46-AC86-78D35E72C1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Hospedagem!$A$4:$A$6</c:f>
              <c:strCache>
                <c:ptCount val="3"/>
                <c:pt idx="0">
                  <c:v>Hotel, Pousada, Resort</c:v>
                </c:pt>
                <c:pt idx="1">
                  <c:v>Casa Amigos/Parentes</c:v>
                </c:pt>
                <c:pt idx="2">
                  <c:v>Casa alugada</c:v>
                </c:pt>
              </c:strCache>
            </c:strRef>
          </c:cat>
          <c:val>
            <c:numRef>
              <c:f>Hospedagem!$B$4:$B$6</c:f>
              <c:numCache>
                <c:formatCode>_-* #,##0.0_-;\-* #,##0.0_-;_-* "-"??_-;_-@_-</c:formatCode>
                <c:ptCount val="3"/>
                <c:pt idx="0">
                  <c:v>56.300000000000004</c:v>
                </c:pt>
                <c:pt idx="1">
                  <c:v>9.5</c:v>
                </c:pt>
                <c:pt idx="2">
                  <c:v>23.2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958-4D46-AC86-78D35E72C166}"/>
            </c:ext>
          </c:extLst>
        </c:ser>
        <c:ser>
          <c:idx val="3"/>
          <c:order val="1"/>
          <c:tx>
            <c:strRef>
              <c:f>Hospedagem!$C$3</c:f>
              <c:strCache>
                <c:ptCount val="1"/>
                <c:pt idx="0">
                  <c:v>Negócios, eventos e convenções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958-4D46-AC86-78D35E72C1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Hospedagem!$A$4:$A$6</c:f>
              <c:strCache>
                <c:ptCount val="3"/>
                <c:pt idx="0">
                  <c:v>Hotel, Pousada, Resort</c:v>
                </c:pt>
                <c:pt idx="1">
                  <c:v>Casa Amigos/Parentes</c:v>
                </c:pt>
                <c:pt idx="2">
                  <c:v>Casa alugada</c:v>
                </c:pt>
              </c:strCache>
            </c:strRef>
          </c:cat>
          <c:val>
            <c:numRef>
              <c:f>Hospedagem!$C$4:$C$6</c:f>
              <c:numCache>
                <c:formatCode>_-* #,##0.0_-;\-* #,##0.0_-;_-* "-"??_-;_-@_-</c:formatCode>
                <c:ptCount val="3"/>
                <c:pt idx="0">
                  <c:v>82.5</c:v>
                </c:pt>
                <c:pt idx="1">
                  <c:v>7.3</c:v>
                </c:pt>
                <c:pt idx="2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958-4D46-AC86-78D35E72C166}"/>
            </c:ext>
          </c:extLst>
        </c:ser>
        <c:ser>
          <c:idx val="7"/>
          <c:order val="2"/>
          <c:tx>
            <c:strRef>
              <c:f>Hospedagem!$D$3</c:f>
              <c:strCache>
                <c:ptCount val="1"/>
                <c:pt idx="0">
                  <c:v>Outros motivos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9828708908725792E-3"/>
                  <c:y val="-6.613807420413912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647700238334264E-3"/>
                  <c:y val="-1.3055685112531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617601932569209E-7"/>
                  <c:y val="2.32288037166085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C958-4D46-AC86-78D35E72C16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5039461530723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C958-4D46-AC86-78D35E72C166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Hospedagem!$A$4:$A$6</c:f>
              <c:strCache>
                <c:ptCount val="3"/>
                <c:pt idx="0">
                  <c:v>Hotel, Pousada, Resort</c:v>
                </c:pt>
                <c:pt idx="1">
                  <c:v>Casa Amigos/Parentes</c:v>
                </c:pt>
                <c:pt idx="2">
                  <c:v>Casa alugada</c:v>
                </c:pt>
              </c:strCache>
            </c:strRef>
          </c:cat>
          <c:val>
            <c:numRef>
              <c:f>Hospedagem!$D$4:$D$6</c:f>
              <c:numCache>
                <c:formatCode>_-* #,##0.0_-;\-* #,##0.0_-;_-* "-"??_-;_-@_-</c:formatCode>
                <c:ptCount val="3"/>
                <c:pt idx="0">
                  <c:v>14.299999999999999</c:v>
                </c:pt>
                <c:pt idx="1">
                  <c:v>73.400000000000006</c:v>
                </c:pt>
                <c:pt idx="2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958-4D46-AC86-78D35E72C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7215840"/>
        <c:axId val="-1997228352"/>
      </c:barChart>
      <c:catAx>
        <c:axId val="-199721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2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722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1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677332153554321E-2"/>
          <c:y val="0.88295342438763535"/>
          <c:w val="0.80959323203196909"/>
          <c:h val="7.3571866703273564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Via de acesso </a:t>
            </a:r>
            <a:r>
              <a:rPr lang="pt-BR" sz="1400" dirty="0" smtClean="0">
                <a:solidFill>
                  <a:schemeClr val="accent1">
                    <a:lumMod val="75000"/>
                  </a:schemeClr>
                </a:solidFill>
              </a:rPr>
              <a:t>utilizada</a:t>
            </a:r>
            <a:r>
              <a:rPr lang="pt-BR" sz="1400" baseline="0" dirty="0" smtClean="0">
                <a:solidFill>
                  <a:schemeClr val="accent1">
                    <a:lumMod val="75000"/>
                  </a:schemeClr>
                </a:solidFill>
              </a:rPr>
              <a:t> para chegar</a:t>
            </a:r>
            <a:r>
              <a:rPr lang="pt-BR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ao Brasil, por destinos visitados - Lazer - 2015 (%)</a:t>
            </a:r>
          </a:p>
        </c:rich>
      </c:tx>
      <c:layout>
        <c:manualLayout>
          <c:xMode val="edge"/>
          <c:yMode val="edge"/>
          <c:x val="0.16313216298593902"/>
          <c:y val="1.842169629602550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22510290982728831"/>
          <c:w val="0.88466015805826681"/>
          <c:h val="0.388321327387988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'Via de acesso por destino'!$S$3</c:f>
              <c:strCache>
                <c:ptCount val="1"/>
                <c:pt idx="0">
                  <c:v>Aéreo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286146392504958E-6"/>
                  <c:y val="8.80777753248152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100287609273939E-17"/>
                  <c:y val="-5.179406141495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CFC-4E4E-8F17-F8FC40A6ACA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'Via de acesso por destino'!$R$4:$R$8</c:f>
              <c:strCache>
                <c:ptCount val="5"/>
                <c:pt idx="0">
                  <c:v>Rio de Janeiro - RJ</c:v>
                </c:pt>
                <c:pt idx="1">
                  <c:v>Florianópolis - SC</c:v>
                </c:pt>
                <c:pt idx="2">
                  <c:v>Foz do Iguaçu - PR</c:v>
                </c:pt>
                <c:pt idx="3">
                  <c:v>São Paulo - SP</c:v>
                </c:pt>
                <c:pt idx="4">
                  <c:v>Armação dos Búzios - RJ</c:v>
                </c:pt>
              </c:strCache>
            </c:strRef>
          </c:cat>
          <c:val>
            <c:numRef>
              <c:f>'Via de acesso por destino'!$S$4:$S$8</c:f>
              <c:numCache>
                <c:formatCode>###0.0</c:formatCode>
                <c:ptCount val="5"/>
                <c:pt idx="0" formatCode="0.0">
                  <c:v>85.239103424283087</c:v>
                </c:pt>
                <c:pt idx="1">
                  <c:v>16.613029561484101</c:v>
                </c:pt>
                <c:pt idx="2">
                  <c:v>40.85489838484839</c:v>
                </c:pt>
                <c:pt idx="3">
                  <c:v>73.441177456666779</c:v>
                </c:pt>
                <c:pt idx="4">
                  <c:v>96.469647601560865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CFC-4E4E-8F17-F8FC40A6ACA0}"/>
            </c:ext>
          </c:extLst>
        </c:ser>
        <c:ser>
          <c:idx val="3"/>
          <c:order val="1"/>
          <c:tx>
            <c:strRef>
              <c:f>'Via de acesso por destino'!$T$3</c:f>
              <c:strCache>
                <c:ptCount val="1"/>
                <c:pt idx="0">
                  <c:v>Terrestre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7641048637764492E-4"/>
                  <c:y val="1.115739037293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22015589759853E-4"/>
                  <c:y val="-1.0323709536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946427428278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5180143939299E-4"/>
                  <c:y val="-1.0323382474386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CFC-4E4E-8F17-F8FC40A6ACA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640115043709575E-16"/>
                  <c:y val="3.8290596229054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CFC-4E4E-8F17-F8FC40A6ACA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'Via de acesso por destino'!$R$4:$R$8</c:f>
              <c:strCache>
                <c:ptCount val="5"/>
                <c:pt idx="0">
                  <c:v>Rio de Janeiro - RJ</c:v>
                </c:pt>
                <c:pt idx="1">
                  <c:v>Florianópolis - SC</c:v>
                </c:pt>
                <c:pt idx="2">
                  <c:v>Foz do Iguaçu - PR</c:v>
                </c:pt>
                <c:pt idx="3">
                  <c:v>São Paulo - SP</c:v>
                </c:pt>
                <c:pt idx="4">
                  <c:v>Armação dos Búzios - RJ</c:v>
                </c:pt>
              </c:strCache>
            </c:strRef>
          </c:cat>
          <c:val>
            <c:numRef>
              <c:f>'Via de acesso por destino'!$T$4:$T$8</c:f>
              <c:numCache>
                <c:formatCode>###0.0</c:formatCode>
                <c:ptCount val="5"/>
                <c:pt idx="0" formatCode="0.0">
                  <c:v>14.760896575716911</c:v>
                </c:pt>
                <c:pt idx="1">
                  <c:v>83.386970438515888</c:v>
                </c:pt>
                <c:pt idx="2">
                  <c:v>59.14510161515161</c:v>
                </c:pt>
                <c:pt idx="3">
                  <c:v>26.558822543333221</c:v>
                </c:pt>
                <c:pt idx="4">
                  <c:v>3.5303523984391307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CFC-4E4E-8F17-F8FC40A6A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7219104"/>
        <c:axId val="-1997220736"/>
      </c:barChart>
      <c:catAx>
        <c:axId val="-1997219104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20736"/>
        <c:crosses val="autoZero"/>
        <c:auto val="1"/>
        <c:lblAlgn val="ctr"/>
        <c:lblOffset val="100"/>
        <c:noMultiLvlLbl val="0"/>
      </c:catAx>
      <c:valAx>
        <c:axId val="-199722073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1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65669035293013"/>
          <c:y val="0.86705738652359454"/>
          <c:w val="0.69827724671621105"/>
          <c:h val="9.6722838060053259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4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Via de acesso utilizada</a:t>
            </a:r>
            <a:r>
              <a:rPr lang="pt-BR" sz="1400" baseline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1400" baseline="0" dirty="0" smtClean="0">
                <a:solidFill>
                  <a:schemeClr val="accent1">
                    <a:lumMod val="75000"/>
                  </a:schemeClr>
                </a:solidFill>
              </a:rPr>
              <a:t>para chegar ao </a:t>
            </a:r>
            <a:r>
              <a:rPr lang="pt-BR" sz="1400" baseline="0" dirty="0">
                <a:solidFill>
                  <a:schemeClr val="accent1">
                    <a:lumMod val="75000"/>
                  </a:schemeClr>
                </a:solidFill>
              </a:rPr>
              <a:t>Brasil</a:t>
            </a:r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t-BR" sz="1400" baseline="0" dirty="0">
                <a:solidFill>
                  <a:schemeClr val="accent1">
                    <a:lumMod val="75000"/>
                  </a:schemeClr>
                </a:solidFill>
              </a:rPr>
              <a:t> por destinos visitados - Negócios, </a:t>
            </a:r>
            <a:r>
              <a:rPr lang="pt-BR" sz="1400" baseline="0" dirty="0" smtClean="0">
                <a:solidFill>
                  <a:schemeClr val="accent1">
                    <a:lumMod val="75000"/>
                  </a:schemeClr>
                </a:solidFill>
              </a:rPr>
              <a:t>eventos e convenções - </a:t>
            </a:r>
            <a:r>
              <a:rPr lang="pt-BR" sz="1400" baseline="0" dirty="0">
                <a:solidFill>
                  <a:schemeClr val="accent1">
                    <a:lumMod val="75000"/>
                  </a:schemeClr>
                </a:solidFill>
              </a:rPr>
              <a:t>2015 (%)</a:t>
            </a:r>
            <a:endParaRPr lang="pt-BR" sz="14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6313211844088507"/>
          <c:y val="1.842145611786134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22510290982728831"/>
          <c:w val="0.88073635514393966"/>
          <c:h val="0.376900654080844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'Via de acesso por destino'!$S$3</c:f>
              <c:strCache>
                <c:ptCount val="1"/>
                <c:pt idx="0">
                  <c:v>Aéreo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286146392504958E-6"/>
                  <c:y val="8.80777753248152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100287609273939E-17"/>
                  <c:y val="-5.179406141495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214-4F48-A602-15FF11EA898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'Via de acesso por destino'!$R$22:$R$26</c:f>
              <c:strCache>
                <c:ptCount val="5"/>
                <c:pt idx="0">
                  <c:v>São Paulo - SP</c:v>
                </c:pt>
                <c:pt idx="1">
                  <c:v>Rio de Janeiro - RJ</c:v>
                </c:pt>
                <c:pt idx="2">
                  <c:v>Curitiba - PR</c:v>
                </c:pt>
                <c:pt idx="3">
                  <c:v>Porto Alegre - RS</c:v>
                </c:pt>
                <c:pt idx="4">
                  <c:v>Belo Horizonte - MG</c:v>
                </c:pt>
              </c:strCache>
            </c:strRef>
          </c:cat>
          <c:val>
            <c:numRef>
              <c:f>'Via de acesso por destino'!$S$22:$S$26</c:f>
              <c:numCache>
                <c:formatCode>###0.0</c:formatCode>
                <c:ptCount val="5"/>
                <c:pt idx="0" formatCode="0.0">
                  <c:v>97.150957160930474</c:v>
                </c:pt>
                <c:pt idx="1">
                  <c:v>97.637157234588742</c:v>
                </c:pt>
                <c:pt idx="2">
                  <c:v>90.58211642328466</c:v>
                </c:pt>
                <c:pt idx="3">
                  <c:v>95.614897459932777</c:v>
                </c:pt>
                <c:pt idx="4">
                  <c:v>98.057241536937809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214-4F48-A602-15FF11EA898C}"/>
            </c:ext>
          </c:extLst>
        </c:ser>
        <c:ser>
          <c:idx val="3"/>
          <c:order val="1"/>
          <c:tx>
            <c:strRef>
              <c:f>'Via de acesso por destino'!$T$3</c:f>
              <c:strCache>
                <c:ptCount val="1"/>
                <c:pt idx="0">
                  <c:v>Terrestre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7633461446350563E-4"/>
                  <c:y val="3.9708422117078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571254964489E-4"/>
                  <c:y val="4.1069460624980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94642742827878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796696482544551E-3"/>
                  <c:y val="4.1069460624980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214-4F48-A602-15FF11EA898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7640115043709575E-16"/>
                  <c:y val="3.8290596229054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214-4F48-A602-15FF11EA898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'Via de acesso por destino'!$R$22:$R$26</c:f>
              <c:strCache>
                <c:ptCount val="5"/>
                <c:pt idx="0">
                  <c:v>São Paulo - SP</c:v>
                </c:pt>
                <c:pt idx="1">
                  <c:v>Rio de Janeiro - RJ</c:v>
                </c:pt>
                <c:pt idx="2">
                  <c:v>Curitiba - PR</c:v>
                </c:pt>
                <c:pt idx="3">
                  <c:v>Porto Alegre - RS</c:v>
                </c:pt>
                <c:pt idx="4">
                  <c:v>Belo Horizonte - MG</c:v>
                </c:pt>
              </c:strCache>
            </c:strRef>
          </c:cat>
          <c:val>
            <c:numRef>
              <c:f>'Via de acesso por destino'!$T$22:$T$26</c:f>
              <c:numCache>
                <c:formatCode>###0.0</c:formatCode>
                <c:ptCount val="5"/>
                <c:pt idx="0" formatCode="0.0">
                  <c:v>2.849042839069527</c:v>
                </c:pt>
                <c:pt idx="1">
                  <c:v>2.3628427654112505</c:v>
                </c:pt>
                <c:pt idx="2">
                  <c:v>9.4178835767153419</c:v>
                </c:pt>
                <c:pt idx="3">
                  <c:v>4.3851025400672174</c:v>
                </c:pt>
                <c:pt idx="4">
                  <c:v>1.9427584630621937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214-4F48-A602-15FF11EA8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997218560"/>
        <c:axId val="-1997218016"/>
      </c:barChart>
      <c:catAx>
        <c:axId val="-1997218560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18016"/>
        <c:crosses val="autoZero"/>
        <c:auto val="1"/>
        <c:lblAlgn val="ctr"/>
        <c:lblOffset val="100"/>
        <c:noMultiLvlLbl val="0"/>
      </c:catAx>
      <c:valAx>
        <c:axId val="-1997218016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/>
          <a:lstStyle/>
          <a:p>
            <a:pPr>
              <a:defRPr/>
            </a:pPr>
            <a:endParaRPr lang="pt-BR"/>
          </a:p>
        </c:txPr>
        <c:crossAx val="-199721856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65669035293013"/>
          <c:y val="0.86705738652359454"/>
          <c:w val="0.69827724671621105"/>
          <c:h val="9.6722838060053259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200">
          <a:solidFill>
            <a:schemeClr val="accent1">
              <a:lumMod val="75000"/>
            </a:schemeClr>
          </a:solidFill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Gasto per capita dia no Brasil (US$) - 2014 e 2015</a:t>
            </a:r>
          </a:p>
        </c:rich>
      </c:tx>
      <c:layout>
        <c:manualLayout>
          <c:xMode val="edge"/>
          <c:yMode val="edge"/>
          <c:x val="0.1351345184505558"/>
          <c:y val="8.764453820772621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976537345787256E-2"/>
          <c:y val="0.22483050319852346"/>
          <c:w val="0.94337169392287512"/>
          <c:h val="0.48624400965647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Gastos!$E$2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D98-4650-89B9-EB36EAA95C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D98-4650-89B9-EB36EAA95CB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D98-4650-89B9-EB36EAA95CB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D98-4650-89B9-EB36EAA95C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Gastos!$A$3:$A$5</c:f>
              <c:strCache>
                <c:ptCount val="3"/>
                <c:pt idx="0">
                  <c:v>Lazer</c:v>
                </c:pt>
                <c:pt idx="1">
                  <c:v>Negócios, Eventos e Convenções</c:v>
                </c:pt>
                <c:pt idx="2">
                  <c:v>Outros Motivos</c:v>
                </c:pt>
              </c:strCache>
            </c:strRef>
          </c:cat>
          <c:val>
            <c:numRef>
              <c:f>Gastos!$E$3:$E$5</c:f>
              <c:numCache>
                <c:formatCode>0.00</c:formatCode>
                <c:ptCount val="3"/>
                <c:pt idx="0">
                  <c:v>86.98</c:v>
                </c:pt>
                <c:pt idx="1">
                  <c:v>103.06</c:v>
                </c:pt>
                <c:pt idx="2">
                  <c:v>45.49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D98-4650-89B9-EB36EAA95CB0}"/>
            </c:ext>
          </c:extLst>
        </c:ser>
        <c:ser>
          <c:idx val="3"/>
          <c:order val="1"/>
          <c:tx>
            <c:strRef>
              <c:f>Gastos!$F$2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D98-4650-89B9-EB36EAA95CB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D98-4650-89B9-EB36EAA95CB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D98-4650-89B9-EB36EAA95CB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D98-4650-89B9-EB36EAA95CB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Gastos!$A$3:$A$5</c:f>
              <c:strCache>
                <c:ptCount val="3"/>
                <c:pt idx="0">
                  <c:v>Lazer</c:v>
                </c:pt>
                <c:pt idx="1">
                  <c:v>Negócios, Eventos e Convenções</c:v>
                </c:pt>
                <c:pt idx="2">
                  <c:v>Outros Motivos</c:v>
                </c:pt>
              </c:strCache>
            </c:strRef>
          </c:cat>
          <c:val>
            <c:numRef>
              <c:f>Gastos!$F$3:$F$5</c:f>
              <c:numCache>
                <c:formatCode>0.00</c:formatCode>
                <c:ptCount val="3"/>
                <c:pt idx="0">
                  <c:v>67.12</c:v>
                </c:pt>
                <c:pt idx="1">
                  <c:v>82.48</c:v>
                </c:pt>
                <c:pt idx="2">
                  <c:v>38.090000000000003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D98-4650-89B9-EB36EAA95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7217472"/>
        <c:axId val="-1997227264"/>
      </c:barChart>
      <c:catAx>
        <c:axId val="-199721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7227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722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721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02355640503881"/>
          <c:y val="0.88652804351186787"/>
          <c:w val="0.31770746571010017"/>
          <c:h val="8.8138793815649694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pt-BR" sz="1400"/>
              <a:t>Gasto per capita no Brasil (US$) - 2014 e 2015</a:t>
            </a:r>
          </a:p>
        </c:rich>
      </c:tx>
      <c:layout>
        <c:manualLayout>
          <c:xMode val="edge"/>
          <c:yMode val="edge"/>
          <c:x val="0.17714765024197063"/>
          <c:y val="2.32311423291438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4154062729234773E-2"/>
          <c:y val="0.16018830047731999"/>
          <c:w val="0.94337169392287512"/>
          <c:h val="0.5281962802378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Gastos!$E$9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9731384023778109E-3"/>
                  <c:y val="1.4818147731533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6A9-4C77-8E14-1B9C2152519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1.45985401459853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6A9-4C77-8E14-1B9C2152519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6A9-4C77-8E14-1B9C2152519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94647201946471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6A9-4C77-8E14-1B9C215251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Gastos!$A$10:$A$12</c:f>
              <c:strCache>
                <c:ptCount val="3"/>
                <c:pt idx="0">
                  <c:v>Lazer</c:v>
                </c:pt>
                <c:pt idx="1">
                  <c:v>Negócios, Eventos e Convenções</c:v>
                </c:pt>
                <c:pt idx="2">
                  <c:v>Outros Motivos</c:v>
                </c:pt>
              </c:strCache>
            </c:strRef>
          </c:cat>
          <c:val>
            <c:numRef>
              <c:f>Gastos!$E$10:$E$12</c:f>
              <c:numCache>
                <c:formatCode>_(* #,##0.00_);_(* \(#,##0.00\);_(* "-"??_);_(@_)</c:formatCode>
                <c:ptCount val="3"/>
                <c:pt idx="0">
                  <c:v>1165.5320000000002</c:v>
                </c:pt>
                <c:pt idx="1">
                  <c:v>1618.0419999999999</c:v>
                </c:pt>
                <c:pt idx="2">
                  <c:v>1378.347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6A9-4C77-8E14-1B9C21525199}"/>
            </c:ext>
          </c:extLst>
        </c:ser>
        <c:ser>
          <c:idx val="3"/>
          <c:order val="1"/>
          <c:tx>
            <c:strRef>
              <c:f>Gastos!$F$9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0097817908201663E-3"/>
                  <c:y val="1.9464720194647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6A9-4C77-8E14-1B9C2152519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3213044725684601E-4"/>
                  <c:y val="1.4598540145985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6A9-4C77-8E14-1B9C2152519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80510971830496E-4"/>
                  <c:y val="1.4818513539466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6A9-4C77-8E14-1B9C2152519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1829704305847836E-4"/>
                  <c:y val="1.4598662972006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6A9-4C77-8E14-1B9C215251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Gastos!$A$10:$A$12</c:f>
              <c:strCache>
                <c:ptCount val="3"/>
                <c:pt idx="0">
                  <c:v>Lazer</c:v>
                </c:pt>
                <c:pt idx="1">
                  <c:v>Negócios, Eventos e Convenções</c:v>
                </c:pt>
                <c:pt idx="2">
                  <c:v>Outros Motivos</c:v>
                </c:pt>
              </c:strCache>
            </c:strRef>
          </c:cat>
          <c:val>
            <c:numRef>
              <c:f>Gastos!$F$10:$F$12</c:f>
              <c:numCache>
                <c:formatCode>_(* #,##0.00_);_(* \(#,##0.00\);_(* "-"??_);_(@_)</c:formatCode>
                <c:ptCount val="3"/>
                <c:pt idx="0">
                  <c:v>778.59199999999998</c:v>
                </c:pt>
                <c:pt idx="1">
                  <c:v>1212.4559999999999</c:v>
                </c:pt>
                <c:pt idx="2">
                  <c:v>967.48599999999999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6A9-4C77-8E14-1B9C215251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7227808"/>
        <c:axId val="-1997222368"/>
      </c:barChart>
      <c:catAx>
        <c:axId val="-199722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722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199722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9722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02355640503881"/>
          <c:y val="0.88652804351186787"/>
          <c:w val="0.37051181102362213"/>
          <c:h val="6.0322138016930184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0.53187</cdr:x>
      <cdr:y>0.91953</cdr:y>
    </cdr:from>
    <cdr:to>
      <cdr:x>0.54043</cdr:x>
      <cdr:y>0.9449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4563750" y="2238517"/>
          <a:ext cx="73449" cy="61761"/>
        </a:xfrm>
        <a:prstGeom xmlns:a="http://schemas.openxmlformats.org/drawingml/2006/main" prst="rect">
          <a:avLst/>
        </a:prstGeom>
        <a:solidFill xmlns:a="http://schemas.openxmlformats.org/drawingml/2006/main">
          <a:srgbClr val="32641E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0.40945</cdr:x>
      <cdr:y>0.92109</cdr:y>
    </cdr:from>
    <cdr:to>
      <cdr:x>0.418</cdr:x>
      <cdr:y>0.94646</cdr:y>
    </cdr:to>
    <cdr:sp macro="" textlink="">
      <cdr:nvSpPr>
        <cdr:cNvPr id="5" name="Retângulo 4"/>
        <cdr:cNvSpPr/>
      </cdr:nvSpPr>
      <cdr:spPr>
        <a:xfrm xmlns:a="http://schemas.openxmlformats.org/drawingml/2006/main">
          <a:off x="3513289" y="2242327"/>
          <a:ext cx="73364" cy="61761"/>
        </a:xfrm>
        <a:prstGeom xmlns:a="http://schemas.openxmlformats.org/drawingml/2006/main" prst="rect">
          <a:avLst/>
        </a:prstGeom>
        <a:solidFill xmlns:a="http://schemas.openxmlformats.org/drawingml/2006/main">
          <a:srgbClr val="DCE8C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t-BR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0.53025</cdr:x>
      <cdr:y>0.91895</cdr:y>
    </cdr:from>
    <cdr:to>
      <cdr:x>0.53881</cdr:x>
      <cdr:y>0.95162</cdr:y>
    </cdr:to>
    <cdr:sp macro="" textlink="">
      <cdr:nvSpPr>
        <cdr:cNvPr id="4" name="Retângulo 3"/>
        <cdr:cNvSpPr/>
      </cdr:nvSpPr>
      <cdr:spPr>
        <a:xfrm xmlns:a="http://schemas.openxmlformats.org/drawingml/2006/main">
          <a:off x="4549780" y="1737013"/>
          <a:ext cx="73449" cy="61761"/>
        </a:xfrm>
        <a:prstGeom xmlns:a="http://schemas.openxmlformats.org/drawingml/2006/main" prst="rect">
          <a:avLst/>
        </a:prstGeom>
        <a:solidFill xmlns:a="http://schemas.openxmlformats.org/drawingml/2006/main">
          <a:srgbClr val="32641E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  <cdr:relSizeAnchor xmlns:cdr="http://schemas.openxmlformats.org/drawingml/2006/chartDrawing">
    <cdr:from>
      <cdr:x>0.40901</cdr:x>
      <cdr:y>0.91693</cdr:y>
    </cdr:from>
    <cdr:to>
      <cdr:x>0.41756</cdr:x>
      <cdr:y>0.94961</cdr:y>
    </cdr:to>
    <cdr:sp macro="" textlink="">
      <cdr:nvSpPr>
        <cdr:cNvPr id="5" name="Retângulo 4"/>
        <cdr:cNvSpPr/>
      </cdr:nvSpPr>
      <cdr:spPr>
        <a:xfrm xmlns:a="http://schemas.openxmlformats.org/drawingml/2006/main">
          <a:off x="3509479" y="1733203"/>
          <a:ext cx="73364" cy="61761"/>
        </a:xfrm>
        <a:prstGeom xmlns:a="http://schemas.openxmlformats.org/drawingml/2006/main" prst="rect">
          <a:avLst/>
        </a:prstGeom>
        <a:solidFill xmlns:a="http://schemas.openxmlformats.org/drawingml/2006/main">
          <a:srgbClr val="DCE8C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t-B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23292" cy="460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t" anchorCtr="0" compatLnSpc="1">
            <a:prstTxWarp prst="textNoShape">
              <a:avLst/>
            </a:prstTxWarp>
          </a:bodyPr>
          <a:lstStyle>
            <a:lvl1pPr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pippo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8346" y="1"/>
            <a:ext cx="2923292" cy="4609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t" anchorCtr="0" compatLnSpc="1">
            <a:prstTxWarp prst="textNoShape">
              <a:avLst/>
            </a:prstTxWarp>
          </a:bodyPr>
          <a:lstStyle>
            <a:lvl1pPr algn="r"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2766"/>
            <a:ext cx="2923292" cy="4593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b" anchorCtr="0" compatLnSpc="1">
            <a:prstTxWarp prst="textNoShape">
              <a:avLst/>
            </a:prstTxWarp>
          </a:bodyPr>
          <a:lstStyle>
            <a:lvl1pPr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8346" y="9392766"/>
            <a:ext cx="2923292" cy="4593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8100" tIns="44049" rIns="88100" bIns="44049" numCol="1" anchor="b" anchorCtr="0" compatLnSpc="1">
            <a:prstTxWarp prst="textNoShape">
              <a:avLst/>
            </a:prstTxWarp>
          </a:bodyPr>
          <a:lstStyle>
            <a:lvl1pPr algn="r" defTabSz="881483" eaLnBrk="0" hangingPunct="0">
              <a:defRPr sz="11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2D25EAA-F9CD-4425-A424-63EFC139F013}" type="slidenum">
              <a:rPr lang="it-IT"/>
              <a:pPr>
                <a:defRPr/>
              </a:pPr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81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902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31788"/>
            <a:ext cx="1588" cy="15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285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419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908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848" y="4690068"/>
            <a:ext cx="5401942" cy="4442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r>
              <a:rPr lang="pt-BR"/>
              <a:t>Troca de VPA para VAP – Visitar Amigos e Parentes – Padronizar entradas no texto e tabelas para podermos usar siglas</a:t>
            </a:r>
          </a:p>
        </p:txBody>
      </p:sp>
    </p:spTree>
    <p:extLst>
      <p:ext uri="{BB962C8B-B14F-4D97-AF65-F5344CB8AC3E}">
        <p14:creationId xmlns:p14="http://schemas.microsoft.com/office/powerpoint/2010/main" val="3365024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848" y="4690068"/>
            <a:ext cx="5401942" cy="4442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r>
              <a:rPr lang="pt-BR"/>
              <a:t>Troca de VPA para VAP – Visitar Amigos e Parentes – Padronizar entradas no texto e tabelas para podermos usar siglas</a:t>
            </a:r>
          </a:p>
        </p:txBody>
      </p:sp>
    </p:spTree>
    <p:extLst>
      <p:ext uri="{BB962C8B-B14F-4D97-AF65-F5344CB8AC3E}">
        <p14:creationId xmlns:p14="http://schemas.microsoft.com/office/powerpoint/2010/main" val="3365024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r>
              <a:rPr lang="pt-BR"/>
              <a:t>Região Metropolitana de Fortaleza e Baía de Todos os Santos no lugar de Fortaleza e Salvador 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2422343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r>
              <a:rPr lang="pt-BR"/>
              <a:t>Região Metropolitana de Fortaleza e Baía de Todos os Santos no lugar de Fortaleza e Salvador respectivamente.</a:t>
            </a:r>
          </a:p>
        </p:txBody>
      </p:sp>
    </p:spTree>
    <p:extLst>
      <p:ext uri="{BB962C8B-B14F-4D97-AF65-F5344CB8AC3E}">
        <p14:creationId xmlns:p14="http://schemas.microsoft.com/office/powerpoint/2010/main" val="24223430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048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74848" y="4690068"/>
            <a:ext cx="5401942" cy="4442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r>
              <a:rPr lang="pt-BR" dirty="0"/>
              <a:t>Ajuste para padronização de resultados com as fichas síntese</a:t>
            </a:r>
          </a:p>
          <a:p>
            <a:r>
              <a:rPr lang="pt-BR" dirty="0"/>
              <a:t>Gasto - Usar duas casas depois da vírgula</a:t>
            </a:r>
          </a:p>
        </p:txBody>
      </p:sp>
      <p:sp>
        <p:nvSpPr>
          <p:cNvPr id="89092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23617" y="9376978"/>
            <a:ext cx="2926446" cy="4941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fld id="{1CD88216-9C67-46AE-8024-6AB93B51152C}" type="slidenum">
              <a:rPr lang="pt-BR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342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74848" y="4690068"/>
            <a:ext cx="5401942" cy="4442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r>
              <a:rPr lang="pt-BR" dirty="0"/>
              <a:t>Ajuste para padronização de resultados com as fichas síntese</a:t>
            </a:r>
          </a:p>
          <a:p>
            <a:r>
              <a:rPr lang="pt-BR" dirty="0"/>
              <a:t>Gasto - Usar duas casas depois da vírgula</a:t>
            </a:r>
          </a:p>
        </p:txBody>
      </p:sp>
      <p:sp>
        <p:nvSpPr>
          <p:cNvPr id="89092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23617" y="9376978"/>
            <a:ext cx="2926446" cy="4941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fld id="{1CD88216-9C67-46AE-8024-6AB93B51152C}" type="slidenum">
              <a:rPr lang="pt-BR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342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r>
              <a:rPr lang="pt-BR"/>
              <a:t>Slide deslocado da pso</a:t>
            </a:r>
          </a:p>
        </p:txBody>
      </p:sp>
    </p:spTree>
    <p:extLst>
      <p:ext uri="{BB962C8B-B14F-4D97-AF65-F5344CB8AC3E}">
        <p14:creationId xmlns:p14="http://schemas.microsoft.com/office/powerpoint/2010/main" val="206695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6720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325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r>
              <a:rPr lang="pt-BR" dirty="0"/>
              <a:t>* Espanha: Permanência média (Outros Motivos) aumentou de</a:t>
            </a:r>
            <a:r>
              <a:rPr lang="pt-BR" baseline="0" dirty="0"/>
              <a:t> 38,7 dias em 2011 para 47,6 dias em 2012.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1043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39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3680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796925" y="331788"/>
            <a:ext cx="15232063" cy="105457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2427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796925" y="331788"/>
            <a:ext cx="15232063" cy="105457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6513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5129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r>
              <a:rPr lang="pt-BR" dirty="0"/>
              <a:t>Corrigir a palavra </a:t>
            </a:r>
            <a:r>
              <a:rPr lang="pt-BR" dirty="0" err="1"/>
              <a:t>linternet</a:t>
            </a:r>
            <a:r>
              <a:rPr lang="pt-BR" dirty="0"/>
              <a:t> do título do gráfico por internet.</a:t>
            </a:r>
          </a:p>
        </p:txBody>
      </p:sp>
    </p:spTree>
    <p:extLst>
      <p:ext uri="{BB962C8B-B14F-4D97-AF65-F5344CB8AC3E}">
        <p14:creationId xmlns:p14="http://schemas.microsoft.com/office/powerpoint/2010/main" val="994230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796925" y="331788"/>
            <a:ext cx="15232063" cy="105457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223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772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3993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3532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796925" y="331788"/>
            <a:ext cx="15232063" cy="105457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72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796925" y="331788"/>
            <a:ext cx="15232063" cy="105457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09899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8636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23155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26178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852492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8345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02026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7768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7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785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308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69963" y="1233488"/>
            <a:ext cx="48117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674848" y="4751633"/>
            <a:ext cx="5401942" cy="3886552"/>
          </a:xfrm>
          <a:prstGeom prst="rect">
            <a:avLst/>
          </a:prstGeom>
        </p:spPr>
        <p:txBody>
          <a:bodyPr lIns="90607" tIns="45303" rIns="90607" bIns="45303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5238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Espaço Reservado para Anotações 2"/>
          <p:cNvSpPr>
            <a:spLocks noGrp="1"/>
          </p:cNvSpPr>
          <p:nvPr>
            <p:ph type="body" idx="1"/>
          </p:nvPr>
        </p:nvSpPr>
        <p:spPr bwMode="auto">
          <a:xfrm>
            <a:off x="674848" y="4690068"/>
            <a:ext cx="5401942" cy="4442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r>
              <a:rPr lang="pt-BR"/>
              <a:t>Min</a:t>
            </a:r>
          </a:p>
        </p:txBody>
      </p:sp>
      <p:sp>
        <p:nvSpPr>
          <p:cNvPr id="83972" name="Espaço Reservado para Número de Slide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23617" y="9376978"/>
            <a:ext cx="2926446" cy="4941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07" tIns="45303" rIns="90607" bIns="45303"/>
          <a:lstStyle/>
          <a:p>
            <a:fld id="{14B831CD-E6E0-4B56-886B-BC58DC3130D3}" type="slidenum">
              <a:rPr lang="pt-BR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166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01675" y="739775"/>
            <a:ext cx="5348288" cy="37036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6678" y="4661653"/>
            <a:ext cx="5763015" cy="43853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0607" tIns="45303" rIns="90607" bIns="45303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2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DB54-3A99-4D16-B6DE-26700D35FB1B}" type="datetime1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37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004B-FC2C-4DDC-89CB-F45C1CC17018}" type="datetime1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35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 userDrawn="1"/>
        </p:nvSpPr>
        <p:spPr>
          <a:xfrm>
            <a:off x="467544" y="849486"/>
            <a:ext cx="81369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Textos</a:t>
            </a:r>
            <a:endParaRPr lang="pt-BR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401379" y="282714"/>
            <a:ext cx="8269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Títulos</a:t>
            </a: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2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2908" y="2047996"/>
            <a:ext cx="6855090" cy="861774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18" y="4560010"/>
            <a:ext cx="1436232" cy="1212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503" y="207625"/>
            <a:ext cx="8328952" cy="43088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25500" y="836615"/>
            <a:ext cx="4081066" cy="2092881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071669" y="836613"/>
            <a:ext cx="4082785" cy="2092881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071669" y="3471865"/>
            <a:ext cx="4082785" cy="2092881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25503" y="188915"/>
            <a:ext cx="8335831" cy="1723549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2"/>
          <p:cNvSpPr>
            <a:spLocks noChangeArrowheads="1"/>
          </p:cNvSpPr>
          <p:nvPr userDrawn="1"/>
        </p:nvSpPr>
        <p:spPr bwMode="auto">
          <a:xfrm>
            <a:off x="142875" y="2235200"/>
            <a:ext cx="9101138" cy="2374900"/>
          </a:xfrm>
          <a:prstGeom prst="rect">
            <a:avLst/>
          </a:prstGeom>
          <a:gradFill rotWithShape="1">
            <a:gsLst>
              <a:gs pos="0">
                <a:srgbClr val="003300"/>
              </a:gs>
              <a:gs pos="50000">
                <a:srgbClr val="008000"/>
              </a:gs>
              <a:gs pos="100000">
                <a:srgbClr val="00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0" hangingPunct="0"/>
            <a:endParaRPr lang="pt-BR"/>
          </a:p>
        </p:txBody>
      </p:sp>
      <p:sp>
        <p:nvSpPr>
          <p:cNvPr id="4" name="CaixaDeTexto 4"/>
          <p:cNvSpPr txBox="1">
            <a:spLocks noChangeArrowheads="1"/>
          </p:cNvSpPr>
          <p:nvPr userDrawn="1"/>
        </p:nvSpPr>
        <p:spPr bwMode="auto">
          <a:xfrm>
            <a:off x="9372600" y="2235200"/>
            <a:ext cx="395288" cy="23749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00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 userDrawn="1"/>
        </p:nvSpPr>
        <p:spPr bwMode="auto">
          <a:xfrm>
            <a:off x="60325" y="528638"/>
            <a:ext cx="5975350" cy="48736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18" y="268388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1320800"/>
            <a:ext cx="5943600" cy="40465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4F2C1-6B79-415F-95FC-A634BE44FFF1}" type="datetime1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657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2C0D-DEB9-4F7F-A6CD-6D5A81E4C8FA}" type="datetime1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96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7DBF-D66F-4857-A236-BE7E7050AC44}" type="datetime1">
              <a:rPr lang="pt-BR" smtClean="0"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0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2913E-572B-4F8D-96DE-89B31F0D0236}" type="datetime1">
              <a:rPr lang="pt-BR" smtClean="0"/>
              <a:t>27/03/2017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1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0A46-0A96-42B2-9B8A-00D210DAFB0B}" type="datetime1">
              <a:rPr lang="pt-BR" smtClean="0"/>
              <a:t>27/03/2017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B03-A050-47FC-A6EA-9B97F1F0006B}" type="datetime1">
              <a:rPr lang="pt-BR" smtClean="0"/>
              <a:t>27/03/2017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618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86923-A23F-45CF-86CE-346B373C73C9}" type="datetime1">
              <a:rPr lang="pt-BR" smtClean="0"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91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C2-D979-4C54-983E-5AB34A238982}" type="datetime1">
              <a:rPr lang="pt-BR" smtClean="0"/>
              <a:t>27/03/2017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06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4632-9D38-460F-BC9A-9512489DA780}" type="datetime1">
              <a:rPr lang="pt-BR" smtClean="0"/>
              <a:t>27/03/2017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C39-7696-495B-97EC-0C08D6C99D24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10" descr="base.png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2464"/>
            <a:ext cx="9906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89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2" r:id="rId1"/>
    <p:sldLayoutId id="2147485173" r:id="rId2"/>
    <p:sldLayoutId id="2147485174" r:id="rId3"/>
    <p:sldLayoutId id="2147485175" r:id="rId4"/>
    <p:sldLayoutId id="2147485176" r:id="rId5"/>
    <p:sldLayoutId id="2147485177" r:id="rId6"/>
    <p:sldLayoutId id="2147485178" r:id="rId7"/>
    <p:sldLayoutId id="2147485179" r:id="rId8"/>
    <p:sldLayoutId id="2147485180" r:id="rId9"/>
    <p:sldLayoutId id="2147485181" r:id="rId10"/>
    <p:sldLayoutId id="2147485182" r:id="rId11"/>
    <p:sldLayoutId id="2147485183" r:id="rId12"/>
    <p:sldLayoutId id="2147485184" r:id="rId13"/>
    <p:sldLayoutId id="2147485185" r:id="rId14"/>
    <p:sldLayoutId id="2147485169" r:id="rId15"/>
    <p:sldLayoutId id="2147485163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hart" Target="../charts/char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1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2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4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579813"/>
            <a:ext cx="9906000" cy="1016000"/>
          </a:xfrm>
        </p:spPr>
        <p:txBody>
          <a:bodyPr>
            <a:normAutofit/>
          </a:bodyPr>
          <a:lstStyle/>
          <a:p>
            <a:pPr marL="0" algn="ctr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Resultados </a:t>
            </a:r>
            <a:r>
              <a:rPr lang="pt-BR" sz="2800" b="1" dirty="0">
                <a:solidFill>
                  <a:srgbClr val="003300"/>
                </a:solidFill>
                <a:latin typeface="Calibri" panose="020F0502020204030204" pitchFamily="34" charset="0"/>
              </a:rPr>
              <a:t>do Turismo Receptivo</a:t>
            </a:r>
            <a:endParaRPr lang="pt-BR" sz="1400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" y="5341938"/>
            <a:ext cx="9906000" cy="30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8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dirty="0">
                <a:solidFill>
                  <a:srgbClr val="000000"/>
                </a:solidFill>
                <a:latin typeface="Calibri" panose="020F0502020204030204" pitchFamily="34" charset="0"/>
              </a:rPr>
              <a:t>Brasília, Julho de 2016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1" y="909925"/>
            <a:ext cx="9906002" cy="221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 anchorCtr="1">
            <a:spAutoFit/>
          </a:bodyPr>
          <a:lstStyle/>
          <a:p>
            <a:pPr algn="ctr">
              <a:lnSpc>
                <a:spcPct val="97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4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	Estudo da Demanda Turística Internacional</a:t>
            </a:r>
          </a:p>
          <a:p>
            <a:pPr algn="ctr">
              <a:lnSpc>
                <a:spcPct val="97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44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Brasil - 2015</a:t>
            </a:r>
            <a:endParaRPr lang="pt-BR" sz="3200" dirty="0">
              <a:solidFill>
                <a:srgbClr val="6666FF"/>
              </a:solidFill>
              <a:latin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7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0" y="384529"/>
            <a:ext cx="9904413" cy="707886"/>
          </a:xfrm>
        </p:spPr>
        <p:txBody>
          <a:bodyPr>
            <a:noAutofit/>
          </a:bodyPr>
          <a:lstStyle/>
          <a:p>
            <a:pPr algn="ctr"/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Chegadas de turistas ao Brasil, segundo países</a:t>
            </a:r>
            <a:br>
              <a:rPr lang="pt-BR" sz="2300" b="1" dirty="0">
                <a:latin typeface="Calibri" panose="020F0502020204030204" pitchFamily="34" charset="0"/>
                <a:cs typeface="Arial" charset="0"/>
              </a:rPr>
            </a:br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de residência permanente, por vias de acesso - 2015</a:t>
            </a:r>
          </a:p>
        </p:txBody>
      </p:sp>
      <p:sp>
        <p:nvSpPr>
          <p:cNvPr id="21507" name="CaixaDeTexto 4"/>
          <p:cNvSpPr txBox="1">
            <a:spLocks noChangeArrowheads="1"/>
          </p:cNvSpPr>
          <p:nvPr/>
        </p:nvSpPr>
        <p:spPr bwMode="auto">
          <a:xfrm>
            <a:off x="6587391" y="1290859"/>
            <a:ext cx="3064607" cy="4552834"/>
          </a:xfrm>
          <a:prstGeom prst="rect">
            <a:avLst/>
          </a:prstGeom>
          <a:solidFill>
            <a:srgbClr val="D9EECE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indent="177800" algn="r"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</a:rPr>
              <a:t>1º América do Sul: Argentina</a:t>
            </a:r>
            <a:r>
              <a:rPr lang="pt-BR" sz="1600" b="0" dirty="0">
                <a:latin typeface="Calibri" panose="020F0502020204030204" pitchFamily="34" charset="0"/>
              </a:rPr>
              <a:t> (33,0%) mantém o posto de principal emissor. Somada às participações de </a:t>
            </a:r>
            <a:r>
              <a:rPr lang="pt-BR" sz="1600" dirty="0">
                <a:latin typeface="Calibri" panose="020F0502020204030204" pitchFamily="34" charset="0"/>
              </a:rPr>
              <a:t>Chile</a:t>
            </a:r>
            <a:r>
              <a:rPr lang="pt-BR" sz="1600" b="0" dirty="0">
                <a:latin typeface="Calibri" panose="020F0502020204030204" pitchFamily="34" charset="0"/>
              </a:rPr>
              <a:t> (4,9%), </a:t>
            </a:r>
            <a:r>
              <a:rPr lang="pt-BR" sz="1600" dirty="0">
                <a:latin typeface="Calibri" panose="020F0502020204030204" pitchFamily="34" charset="0"/>
              </a:rPr>
              <a:t>Paraguai</a:t>
            </a:r>
            <a:r>
              <a:rPr lang="pt-BR" sz="1600" b="0" dirty="0">
                <a:latin typeface="Calibri" panose="020F0502020204030204" pitchFamily="34" charset="0"/>
              </a:rPr>
              <a:t> (4,8%) e </a:t>
            </a:r>
            <a:r>
              <a:rPr lang="pt-BR" sz="1600" dirty="0">
                <a:latin typeface="Calibri" panose="020F0502020204030204" pitchFamily="34" charset="0"/>
              </a:rPr>
              <a:t>Uruguai </a:t>
            </a:r>
            <a:r>
              <a:rPr lang="pt-BR" sz="1600" b="0" dirty="0" smtClean="0">
                <a:latin typeface="Calibri" panose="020F0502020204030204" pitchFamily="34" charset="0"/>
              </a:rPr>
              <a:t>(4,2%), </a:t>
            </a:r>
            <a:r>
              <a:rPr lang="pt-BR" sz="1600" b="0" dirty="0">
                <a:latin typeface="Calibri" panose="020F0502020204030204" pitchFamily="34" charset="0"/>
              </a:rPr>
              <a:t>respondem por </a:t>
            </a:r>
            <a:r>
              <a:rPr lang="pt-BR" sz="1600" b="0" dirty="0" smtClean="0">
                <a:latin typeface="Calibri" panose="020F0502020204030204" pitchFamily="34" charset="0"/>
              </a:rPr>
              <a:t>46,9% </a:t>
            </a:r>
            <a:r>
              <a:rPr lang="pt-BR" sz="1600" b="0" dirty="0">
                <a:latin typeface="Calibri" panose="020F0502020204030204" pitchFamily="34" charset="0"/>
              </a:rPr>
              <a:t>do receptivo brasileiro.</a:t>
            </a:r>
          </a:p>
          <a:p>
            <a:pPr indent="177800" algn="r"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</a:rPr>
              <a:t>2º Europa: França</a:t>
            </a:r>
            <a:r>
              <a:rPr lang="pt-BR" sz="1600" b="0" dirty="0">
                <a:latin typeface="Calibri" panose="020F0502020204030204" pitchFamily="34" charset="0"/>
              </a:rPr>
              <a:t> e </a:t>
            </a:r>
            <a:r>
              <a:rPr lang="pt-BR" sz="1600" dirty="0">
                <a:latin typeface="Calibri" panose="020F0502020204030204" pitchFamily="34" charset="0"/>
              </a:rPr>
              <a:t>Alemanha</a:t>
            </a:r>
            <a:r>
              <a:rPr lang="pt-BR" sz="1600" b="0" dirty="0">
                <a:latin typeface="Calibri" panose="020F0502020204030204" pitchFamily="34" charset="0"/>
              </a:rPr>
              <a:t> destacam-se entre os europeus, ocupando respectivamente a </a:t>
            </a:r>
            <a:r>
              <a:rPr lang="pt-BR" sz="1600" b="0" dirty="0" smtClean="0">
                <a:latin typeface="Calibri" panose="020F0502020204030204" pitchFamily="34" charset="0"/>
              </a:rPr>
              <a:t>6ª </a:t>
            </a:r>
            <a:r>
              <a:rPr lang="pt-BR" sz="1600" b="0" dirty="0">
                <a:latin typeface="Calibri" panose="020F0502020204030204" pitchFamily="34" charset="0"/>
              </a:rPr>
              <a:t>e </a:t>
            </a:r>
            <a:r>
              <a:rPr lang="pt-BR" sz="1600" b="0" dirty="0" smtClean="0">
                <a:latin typeface="Calibri" panose="020F0502020204030204" pitchFamily="34" charset="0"/>
              </a:rPr>
              <a:t>7ª </a:t>
            </a:r>
            <a:r>
              <a:rPr lang="pt-BR" sz="1600" b="0" dirty="0">
                <a:latin typeface="Calibri" panose="020F0502020204030204" pitchFamily="34" charset="0"/>
              </a:rPr>
              <a:t>posição. Entre os 10 primeiros listam-se ainda </a:t>
            </a:r>
            <a:r>
              <a:rPr lang="pt-BR" sz="1600" dirty="0">
                <a:latin typeface="Calibri" panose="020F0502020204030204" pitchFamily="34" charset="0"/>
              </a:rPr>
              <a:t>Itália</a:t>
            </a:r>
            <a:r>
              <a:rPr lang="pt-BR" sz="1600" b="0" dirty="0">
                <a:latin typeface="Calibri" panose="020F0502020204030204" pitchFamily="34" charset="0"/>
              </a:rPr>
              <a:t>, </a:t>
            </a:r>
            <a:r>
              <a:rPr lang="pt-BR" sz="1600" dirty="0">
                <a:latin typeface="Calibri" panose="020F0502020204030204" pitchFamily="34" charset="0"/>
              </a:rPr>
              <a:t>Inglaterra</a:t>
            </a:r>
            <a:r>
              <a:rPr lang="pt-BR" sz="1600" b="0" dirty="0">
                <a:latin typeface="Calibri" panose="020F0502020204030204" pitchFamily="34" charset="0"/>
              </a:rPr>
              <a:t> e </a:t>
            </a:r>
            <a:r>
              <a:rPr lang="pt-BR" sz="1600" dirty="0">
                <a:latin typeface="Calibri" panose="020F0502020204030204" pitchFamily="34" charset="0"/>
              </a:rPr>
              <a:t>Portugal</a:t>
            </a:r>
            <a:r>
              <a:rPr lang="pt-BR" sz="1600" b="0" dirty="0">
                <a:latin typeface="Calibri" panose="020F0502020204030204" pitchFamily="34" charset="0"/>
              </a:rPr>
              <a:t>.</a:t>
            </a:r>
          </a:p>
          <a:p>
            <a:pPr indent="177800" algn="r"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</a:rPr>
              <a:t>3º América do Norte: Estados Unidos</a:t>
            </a:r>
            <a:r>
              <a:rPr lang="pt-BR" sz="1600" b="0" dirty="0">
                <a:latin typeface="Calibri" panose="020F0502020204030204" pitchFamily="34" charset="0"/>
              </a:rPr>
              <a:t> (9,1%) continua a ser o segundo </a:t>
            </a:r>
            <a:r>
              <a:rPr lang="pt-BR" sz="1600" b="0" dirty="0" smtClean="0">
                <a:latin typeface="Calibri" panose="020F0502020204030204" pitchFamily="34" charset="0"/>
              </a:rPr>
              <a:t>principal emissor.</a:t>
            </a:r>
            <a:endParaRPr lang="pt-BR" sz="1600" b="0" dirty="0">
              <a:latin typeface="Calibri" panose="020F05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9875" y="5801358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Anuário Estatístico de Turismo – Ministério do </a:t>
            </a:r>
            <a:r>
              <a:rPr lang="pt-BR" sz="800" b="0" dirty="0" smtClean="0">
                <a:latin typeface="+mn-lt"/>
              </a:rPr>
              <a:t>Turismo.</a:t>
            </a:r>
            <a:endParaRPr lang="pt-BR" sz="800" b="0" dirty="0">
              <a:latin typeface="+mn-lt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9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708" y="1290859"/>
            <a:ext cx="6259850" cy="455283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0" y="337897"/>
            <a:ext cx="9904413" cy="63709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Chegadas de turistas ao Brasil, segundo países</a:t>
            </a:r>
            <a:br>
              <a:rPr lang="pt-BR" sz="2300" b="1" dirty="0">
                <a:latin typeface="Calibri" panose="020F0502020204030204" pitchFamily="34" charset="0"/>
                <a:cs typeface="Arial" charset="0"/>
              </a:rPr>
            </a:br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de residência permanente - 2011-2015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99452" y="5766671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/>
              <a:t>Fonte: Anuário Estatístico de Turismo – Ministério do </a:t>
            </a:r>
            <a:r>
              <a:rPr lang="pt-BR" sz="800" b="0" dirty="0" smtClean="0"/>
              <a:t>Turismo.</a:t>
            </a:r>
            <a:endParaRPr lang="pt-BR" sz="800" b="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10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29" y="977867"/>
            <a:ext cx="7419706" cy="47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76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0" y="622099"/>
            <a:ext cx="9904413" cy="318549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Chegada de turistas ao </a:t>
            </a:r>
            <a:r>
              <a:rPr lang="pt-BR" sz="2300" b="1" dirty="0" smtClean="0">
                <a:latin typeface="Calibri" panose="020F0502020204030204" pitchFamily="34" charset="0"/>
                <a:cs typeface="Arial" charset="0"/>
              </a:rPr>
              <a:t>Brasil – BRICS</a:t>
            </a:r>
            <a:br>
              <a:rPr lang="pt-BR" sz="2300" b="1" dirty="0" smtClean="0">
                <a:latin typeface="Calibri" panose="020F0502020204030204" pitchFamily="34" charset="0"/>
                <a:cs typeface="Arial" charset="0"/>
              </a:rPr>
            </a:br>
            <a:r>
              <a:rPr lang="pt-BR" sz="2300" b="1" dirty="0" smtClean="0">
                <a:latin typeface="Calibri" panose="020F0502020204030204" pitchFamily="34" charset="0"/>
                <a:cs typeface="Arial" charset="0"/>
              </a:rPr>
              <a:t>2011-2015</a:t>
            </a:r>
            <a:endParaRPr lang="pt-BR" sz="2300" b="1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69509" y="4552024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/>
              <a:t>Fonte: Anuário Estatístico de Turismo – Ministério do </a:t>
            </a:r>
            <a:r>
              <a:rPr lang="pt-BR" sz="800" b="0" dirty="0" smtClean="0"/>
              <a:t>Turismo.</a:t>
            </a:r>
            <a:endParaRPr lang="pt-BR" sz="800" b="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179" y="1587633"/>
            <a:ext cx="734377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2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19150" y="2403475"/>
            <a:ext cx="8335963" cy="1846659"/>
          </a:xfrm>
        </p:spPr>
        <p:txBody>
          <a:bodyPr>
            <a:normAutofit fontScale="92500" lnSpcReduction="10000"/>
          </a:bodyPr>
          <a:lstStyle/>
          <a:p>
            <a:pPr marL="334963" indent="-334963" algn="ctr" eaLnBrk="1" hangingPunct="1">
              <a:lnSpc>
                <a:spcPct val="15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</a:rPr>
              <a:t>Resultados Gerais</a:t>
            </a:r>
          </a:p>
          <a:p>
            <a:pPr marL="334963" indent="-334963" algn="ctr" eaLnBrk="1" hangingPunct="1">
              <a:lnSpc>
                <a:spcPct val="15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12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-1" y="113328"/>
            <a:ext cx="9904413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Motivo Principal da Viagem</a:t>
            </a:r>
          </a:p>
        </p:txBody>
      </p:sp>
      <p:sp>
        <p:nvSpPr>
          <p:cNvPr id="22531" name="Espaço Reservado para Conteúdo 3"/>
          <p:cNvSpPr>
            <a:spLocks noGrp="1"/>
          </p:cNvSpPr>
          <p:nvPr>
            <p:ph/>
          </p:nvPr>
        </p:nvSpPr>
        <p:spPr>
          <a:xfrm>
            <a:off x="5322627" y="621850"/>
            <a:ext cx="4398421" cy="2449458"/>
          </a:xfrm>
          <a:solidFill>
            <a:srgbClr val="D9EECE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77800" indent="-177800">
              <a:spcBef>
                <a:spcPts val="600"/>
              </a:spcBef>
              <a:spcAft>
                <a:spcPts val="1200"/>
              </a:spcAft>
            </a:pPr>
            <a:r>
              <a:rPr lang="pt-BR" sz="1600" b="1" dirty="0">
                <a:latin typeface="Calibri" panose="020F0502020204030204" pitchFamily="34" charset="0"/>
              </a:rPr>
              <a:t>Lazer</a:t>
            </a:r>
            <a:r>
              <a:rPr lang="pt-BR" sz="1600" dirty="0">
                <a:latin typeface="Calibri" panose="020F0502020204030204" pitchFamily="34" charset="0"/>
              </a:rPr>
              <a:t> responde pela maior parte das visitas (51,3%), seguido de </a:t>
            </a:r>
            <a:r>
              <a:rPr lang="pt-BR" sz="1600" b="1" dirty="0">
                <a:latin typeface="Calibri" panose="020F0502020204030204" pitchFamily="34" charset="0"/>
              </a:rPr>
              <a:t>Visitas a Amigos/Parentes </a:t>
            </a:r>
            <a:r>
              <a:rPr lang="pt-BR" sz="1600" dirty="0">
                <a:latin typeface="Calibri" panose="020F0502020204030204" pitchFamily="34" charset="0"/>
              </a:rPr>
              <a:t>(25,2%) e </a:t>
            </a:r>
            <a:r>
              <a:rPr lang="pt-BR" sz="1600" b="1" dirty="0">
                <a:latin typeface="Calibri" panose="020F0502020204030204" pitchFamily="34" charset="0"/>
              </a:rPr>
              <a:t>Negócios e Eventos </a:t>
            </a:r>
            <a:r>
              <a:rPr lang="pt-BR" sz="1600" dirty="0">
                <a:latin typeface="Calibri" panose="020F0502020204030204" pitchFamily="34" charset="0"/>
              </a:rPr>
              <a:t>(20,2%).</a:t>
            </a:r>
          </a:p>
          <a:p>
            <a:pPr marL="177800" indent="-177800">
              <a:spcBef>
                <a:spcPts val="600"/>
              </a:spcBef>
              <a:spcAft>
                <a:spcPts val="1200"/>
              </a:spcAft>
            </a:pPr>
            <a:r>
              <a:rPr lang="pt-BR" sz="1600" dirty="0">
                <a:latin typeface="Calibri" panose="020F0502020204030204" pitchFamily="34" charset="0"/>
              </a:rPr>
              <a:t>Nas viagens realizadas pela via </a:t>
            </a:r>
            <a:r>
              <a:rPr lang="pt-BR" sz="1600" b="1" dirty="0">
                <a:latin typeface="Calibri" panose="020F0502020204030204" pitchFamily="34" charset="0"/>
              </a:rPr>
              <a:t>Terrestre</a:t>
            </a:r>
            <a:r>
              <a:rPr lang="pt-BR" sz="1600" dirty="0">
                <a:latin typeface="Calibri" panose="020F0502020204030204" pitchFamily="34" charset="0"/>
              </a:rPr>
              <a:t>, predominam as viagens a </a:t>
            </a:r>
            <a:r>
              <a:rPr lang="pt-BR" sz="1600" b="1" dirty="0">
                <a:latin typeface="Calibri" panose="020F0502020204030204" pitchFamily="34" charset="0"/>
              </a:rPr>
              <a:t>Lazer</a:t>
            </a:r>
            <a:r>
              <a:rPr lang="pt-BR" sz="1600" dirty="0">
                <a:latin typeface="Calibri" panose="020F0502020204030204" pitchFamily="34" charset="0"/>
              </a:rPr>
              <a:t> (84,2%). Na via </a:t>
            </a:r>
            <a:r>
              <a:rPr lang="pt-BR" sz="1600" b="1" dirty="0">
                <a:latin typeface="Calibri" panose="020F0502020204030204" pitchFamily="34" charset="0"/>
              </a:rPr>
              <a:t>Aérea</a:t>
            </a:r>
            <a:r>
              <a:rPr lang="pt-BR" sz="1600" dirty="0">
                <a:latin typeface="Calibri" panose="020F0502020204030204" pitchFamily="34" charset="0"/>
              </a:rPr>
              <a:t>, destacam-se também as viagens a </a:t>
            </a:r>
            <a:r>
              <a:rPr lang="pt-BR" sz="1600" b="1" dirty="0">
                <a:latin typeface="Calibri" panose="020F0502020204030204" pitchFamily="34" charset="0"/>
              </a:rPr>
              <a:t>Lazer </a:t>
            </a:r>
            <a:r>
              <a:rPr lang="pt-BR" sz="1600" dirty="0">
                <a:latin typeface="Calibri" panose="020F0502020204030204" pitchFamily="34" charset="0"/>
              </a:rPr>
              <a:t>(38,8%), mas também as </a:t>
            </a:r>
            <a:r>
              <a:rPr lang="pt-BR" sz="1600" b="1" dirty="0">
                <a:latin typeface="Calibri" panose="020F0502020204030204" pitchFamily="34" charset="0"/>
              </a:rPr>
              <a:t>Visitas a amigos e parentes</a:t>
            </a:r>
            <a:r>
              <a:rPr lang="pt-BR" sz="1600" dirty="0">
                <a:latin typeface="Calibri" panose="020F0502020204030204" pitchFamily="34" charset="0"/>
              </a:rPr>
              <a:t> (30,7%) e a </a:t>
            </a:r>
            <a:r>
              <a:rPr lang="pt-BR" sz="1600" b="1" dirty="0">
                <a:latin typeface="Calibri" panose="020F0502020204030204" pitchFamily="34" charset="0"/>
              </a:rPr>
              <a:t>Negócios, eventos e convenções</a:t>
            </a:r>
            <a:r>
              <a:rPr lang="pt-BR" sz="1600" dirty="0">
                <a:latin typeface="Calibri" panose="020F0502020204030204" pitchFamily="34" charset="0"/>
              </a:rPr>
              <a:t> (26,5%). </a:t>
            </a:r>
            <a:endParaRPr lang="pt-BR" sz="1600" b="1" dirty="0">
              <a:latin typeface="Calibri" panose="020F050202020403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478" y="3342750"/>
            <a:ext cx="6629567" cy="2549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13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50" y="621850"/>
            <a:ext cx="5027641" cy="244945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51786" y="3034295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31809" y="584400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0" y="312444"/>
            <a:ext cx="9905999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750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Principal Motivação de Viagens a Lazer</a:t>
            </a:r>
          </a:p>
        </p:txBody>
      </p:sp>
      <p:sp>
        <p:nvSpPr>
          <p:cNvPr id="23555" name="Espaço Reservado para Conteúdo 3"/>
          <p:cNvSpPr>
            <a:spLocks noGrp="1"/>
          </p:cNvSpPr>
          <p:nvPr>
            <p:ph/>
          </p:nvPr>
        </p:nvSpPr>
        <p:spPr>
          <a:xfrm>
            <a:off x="5895833" y="749242"/>
            <a:ext cx="3796388" cy="2514924"/>
          </a:xfrm>
          <a:solidFill>
            <a:srgbClr val="D9EECE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74625" indent="-174625"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Calibri" panose="020F0502020204030204" pitchFamily="34" charset="0"/>
              </a:rPr>
              <a:t>Sol e Praia</a:t>
            </a:r>
            <a:r>
              <a:rPr lang="pt-BR" sz="1600" dirty="0">
                <a:latin typeface="Calibri" panose="020F0502020204030204" pitchFamily="34" charset="0"/>
              </a:rPr>
              <a:t> (69,4%) predomina como principal motivação de viagem para quem visitou o Brasil a </a:t>
            </a:r>
            <a:r>
              <a:rPr lang="pt-BR" sz="1600" b="1" dirty="0">
                <a:latin typeface="Calibri" panose="020F0502020204030204" pitchFamily="34" charset="0"/>
              </a:rPr>
              <a:t>Lazer, </a:t>
            </a:r>
            <a:r>
              <a:rPr lang="pt-BR" sz="1600" dirty="0">
                <a:latin typeface="Calibri" panose="020F0502020204030204" pitchFamily="34" charset="0"/>
              </a:rPr>
              <a:t>considerando as duas vias de acesso (Aérea e Terrestre).</a:t>
            </a:r>
          </a:p>
          <a:p>
            <a:pPr marL="174625" indent="-174625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latin typeface="Calibri" panose="020F0502020204030204" pitchFamily="34" charset="0"/>
              </a:rPr>
              <a:t>A motivação </a:t>
            </a:r>
            <a:r>
              <a:rPr lang="pt-BR" sz="1600" b="1" dirty="0">
                <a:latin typeface="Calibri" panose="020F0502020204030204" pitchFamily="34" charset="0"/>
              </a:rPr>
              <a:t>Natureza, ecoturismo ou aventura</a:t>
            </a:r>
            <a:r>
              <a:rPr lang="pt-BR" sz="1600" dirty="0">
                <a:latin typeface="Calibri" panose="020F0502020204030204" pitchFamily="34" charset="0"/>
              </a:rPr>
              <a:t> alcançou 15,7% das viagens a </a:t>
            </a:r>
            <a:r>
              <a:rPr lang="pt-BR" sz="1600" b="1" dirty="0">
                <a:latin typeface="Calibri" panose="020F0502020204030204" pitchFamily="34" charset="0"/>
              </a:rPr>
              <a:t>Lazer, </a:t>
            </a:r>
            <a:r>
              <a:rPr lang="pt-BR" sz="1600" dirty="0">
                <a:latin typeface="Calibri" panose="020F0502020204030204" pitchFamily="34" charset="0"/>
              </a:rPr>
              <a:t>com maior destaque para a via Aérea (16,8%).</a:t>
            </a:r>
          </a:p>
        </p:txBody>
      </p:sp>
      <p:graphicFrame>
        <p:nvGraphicFramePr>
          <p:cNvPr id="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836334"/>
              </p:ext>
            </p:extLst>
          </p:nvPr>
        </p:nvGraphicFramePr>
        <p:xfrm>
          <a:off x="163774" y="750300"/>
          <a:ext cx="5677468" cy="25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14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3559" y="3478368"/>
            <a:ext cx="6282268" cy="237288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5315" y="3255512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857484" y="5841539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40473"/>
            <a:ext cx="9994777" cy="353943"/>
          </a:xfrm>
        </p:spPr>
        <p:txBody>
          <a:bodyPr>
            <a:noAutofit/>
          </a:bodyPr>
          <a:lstStyle/>
          <a:p>
            <a:pPr eaLnBrk="1" hangingPunct="1"/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Tipo de Meio de Hospedagem</a:t>
            </a:r>
          </a:p>
        </p:txBody>
      </p:sp>
      <p:sp>
        <p:nvSpPr>
          <p:cNvPr id="25604" name="Espaço Reservado para Conteúdo 3"/>
          <p:cNvSpPr>
            <a:spLocks noGrp="1"/>
          </p:cNvSpPr>
          <p:nvPr>
            <p:ph idx="1"/>
          </p:nvPr>
        </p:nvSpPr>
        <p:spPr>
          <a:xfrm>
            <a:off x="6637863" y="759169"/>
            <a:ext cx="2973409" cy="2785983"/>
          </a:xfrm>
          <a:solidFill>
            <a:srgbClr val="D9EECE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82550" indent="-8255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b="1" dirty="0">
                <a:latin typeface="Calibri" panose="020F0502020204030204" pitchFamily="34" charset="0"/>
              </a:rPr>
              <a:t> Hotel</a:t>
            </a:r>
            <a:r>
              <a:rPr lang="pt-BR" sz="1600" dirty="0">
                <a:latin typeface="Calibri" panose="020F0502020204030204" pitchFamily="34" charset="0"/>
              </a:rPr>
              <a:t> predomina como principal hospedagem para os turistas das vias Aérea (52,2%) e Terrestre (</a:t>
            </a:r>
            <a:r>
              <a:rPr lang="pt-BR" sz="1600" dirty="0" smtClean="0">
                <a:latin typeface="Calibri" panose="020F0502020204030204" pitchFamily="34" charset="0"/>
              </a:rPr>
              <a:t>37,7%). </a:t>
            </a:r>
            <a:endParaRPr lang="pt-BR" sz="200" dirty="0" smtClean="0">
              <a:latin typeface="Calibri" panose="020F0502020204030204" pitchFamily="34" charset="0"/>
            </a:endParaRPr>
          </a:p>
          <a:p>
            <a:pPr marL="82550" indent="-8255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dirty="0" smtClean="0">
                <a:latin typeface="Calibri" panose="020F0502020204030204" pitchFamily="34" charset="0"/>
              </a:rPr>
              <a:t> A segunda opção é </a:t>
            </a:r>
            <a:r>
              <a:rPr lang="pt-BR" sz="1600" b="1" dirty="0" smtClean="0">
                <a:latin typeface="Calibri" panose="020F0502020204030204" pitchFamily="34" charset="0"/>
              </a:rPr>
              <a:t>Casa de  Amigos/Parentes </a:t>
            </a:r>
            <a:r>
              <a:rPr lang="pt-BR" sz="1600" dirty="0" smtClean="0">
                <a:latin typeface="Calibri" panose="020F0502020204030204" pitchFamily="34" charset="0"/>
              </a:rPr>
              <a:t>(32,0%) para os turistas da via Aérea e </a:t>
            </a:r>
            <a:r>
              <a:rPr lang="pt-BR" sz="1600" b="1" dirty="0" smtClean="0">
                <a:latin typeface="Calibri" panose="020F0502020204030204" pitchFamily="34" charset="0"/>
              </a:rPr>
              <a:t>Casa alugada</a:t>
            </a:r>
            <a:r>
              <a:rPr lang="pt-BR" sz="1600" dirty="0" smtClean="0">
                <a:latin typeface="Calibri" panose="020F0502020204030204" pitchFamily="34" charset="0"/>
              </a:rPr>
              <a:t> (36,4%) na viagem por via Terrestre.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15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349" y="3790621"/>
            <a:ext cx="7414370" cy="2108267"/>
          </a:xfrm>
          <a:prstGeom prst="rect">
            <a:avLst/>
          </a:prstGeom>
        </p:spPr>
      </p:pic>
      <p:graphicFrame>
        <p:nvGraphicFramePr>
          <p:cNvPr id="10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52745"/>
              </p:ext>
            </p:extLst>
          </p:nvPr>
        </p:nvGraphicFramePr>
        <p:xfrm>
          <a:off x="358505" y="761191"/>
          <a:ext cx="6143892" cy="2785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258733" y="3543231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281980" y="5861373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8777" y="408713"/>
            <a:ext cx="9906000" cy="353943"/>
          </a:xfrm>
        </p:spPr>
        <p:txBody>
          <a:bodyPr>
            <a:noAutofit/>
          </a:bodyPr>
          <a:lstStyle/>
          <a:p>
            <a:pPr eaLnBrk="1" hangingPunct="1"/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Tipo de Meio de Hospedagem, por motivo da viagem</a:t>
            </a:r>
          </a:p>
        </p:txBody>
      </p:sp>
      <p:sp>
        <p:nvSpPr>
          <p:cNvPr id="25604" name="Espaço Reservado para Conteúdo 3"/>
          <p:cNvSpPr>
            <a:spLocks noGrp="1"/>
          </p:cNvSpPr>
          <p:nvPr>
            <p:ph idx="1"/>
          </p:nvPr>
        </p:nvSpPr>
        <p:spPr>
          <a:xfrm>
            <a:off x="858129" y="4622530"/>
            <a:ext cx="8342142" cy="1045429"/>
          </a:xfrm>
          <a:solidFill>
            <a:srgbClr val="D9EECE"/>
          </a:solidFill>
          <a:ln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82550" indent="-82550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600" dirty="0">
                <a:latin typeface="Calibri" panose="020F0502020204030204" pitchFamily="34" charset="0"/>
              </a:rPr>
              <a:t> </a:t>
            </a:r>
            <a:r>
              <a:rPr lang="pt-BR" sz="1600" b="1" dirty="0">
                <a:latin typeface="Calibri" panose="020F0502020204030204" pitchFamily="34" charset="0"/>
              </a:rPr>
              <a:t>Hotel, pousada e resort </a:t>
            </a:r>
            <a:r>
              <a:rPr lang="pt-BR" sz="1600" dirty="0">
                <a:latin typeface="Calibri" panose="020F0502020204030204" pitchFamily="34" charset="0"/>
              </a:rPr>
              <a:t>predominam entre os turistas que visitaram o Brasil a </a:t>
            </a:r>
            <a:r>
              <a:rPr lang="pt-BR" sz="1600" b="1" dirty="0">
                <a:latin typeface="Calibri" panose="020F0502020204030204" pitchFamily="34" charset="0"/>
              </a:rPr>
              <a:t>Negócios, eventos ou convenções</a:t>
            </a:r>
            <a:r>
              <a:rPr lang="pt-BR" sz="1600" dirty="0">
                <a:latin typeface="Calibri" panose="020F0502020204030204" pitchFamily="34" charset="0"/>
              </a:rPr>
              <a:t> (</a:t>
            </a:r>
            <a:r>
              <a:rPr lang="pt-BR" sz="1600" dirty="0" smtClean="0">
                <a:latin typeface="Calibri" panose="020F0502020204030204" pitchFamily="34" charset="0"/>
              </a:rPr>
              <a:t>82,5%), </a:t>
            </a:r>
            <a:r>
              <a:rPr lang="pt-BR" sz="1600" dirty="0">
                <a:latin typeface="Calibri" panose="020F0502020204030204" pitchFamily="34" charset="0"/>
              </a:rPr>
              <a:t>e a </a:t>
            </a:r>
            <a:r>
              <a:rPr lang="pt-BR" sz="1600" b="1" dirty="0">
                <a:latin typeface="Calibri" panose="020F0502020204030204" pitchFamily="34" charset="0"/>
              </a:rPr>
              <a:t>Lazer</a:t>
            </a:r>
            <a:r>
              <a:rPr lang="pt-BR" sz="1600" dirty="0">
                <a:latin typeface="Calibri" panose="020F0502020204030204" pitchFamily="34" charset="0"/>
              </a:rPr>
              <a:t> (</a:t>
            </a:r>
            <a:r>
              <a:rPr lang="pt-BR" sz="1600" dirty="0" smtClean="0">
                <a:latin typeface="Calibri" panose="020F0502020204030204" pitchFamily="34" charset="0"/>
              </a:rPr>
              <a:t>56,3%).  </a:t>
            </a:r>
            <a:r>
              <a:rPr lang="pt-BR" sz="1600" b="1" dirty="0">
                <a:latin typeface="Calibri" panose="020F0502020204030204" pitchFamily="34" charset="0"/>
              </a:rPr>
              <a:t>Casa de amigos e parentes </a:t>
            </a:r>
            <a:r>
              <a:rPr lang="pt-BR" sz="1600" dirty="0">
                <a:latin typeface="Calibri" panose="020F0502020204030204" pitchFamily="34" charset="0"/>
              </a:rPr>
              <a:t>tem destaque entre os turistas que vieram ao país por </a:t>
            </a:r>
            <a:r>
              <a:rPr lang="pt-BR" sz="1600" b="1" dirty="0">
                <a:latin typeface="Calibri" panose="020F0502020204030204" pitchFamily="34" charset="0"/>
              </a:rPr>
              <a:t>Outros motivos</a:t>
            </a:r>
            <a:r>
              <a:rPr lang="pt-BR" sz="1600" dirty="0">
                <a:latin typeface="Calibri" panose="020F0502020204030204" pitchFamily="34" charset="0"/>
              </a:rPr>
              <a:t>, e </a:t>
            </a:r>
            <a:r>
              <a:rPr lang="pt-BR" sz="1600" b="1" dirty="0">
                <a:latin typeface="Calibri" panose="020F0502020204030204" pitchFamily="34" charset="0"/>
              </a:rPr>
              <a:t>casa alugada </a:t>
            </a:r>
            <a:r>
              <a:rPr lang="pt-BR" sz="1600" dirty="0">
                <a:latin typeface="Calibri" panose="020F0502020204030204" pitchFamily="34" charset="0"/>
              </a:rPr>
              <a:t>representa cerca de um quarto dos turistas a </a:t>
            </a:r>
            <a:r>
              <a:rPr lang="pt-BR" sz="1600" b="1" dirty="0">
                <a:latin typeface="Calibri" panose="020F0502020204030204" pitchFamily="34" charset="0"/>
              </a:rPr>
              <a:t>Lazer.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16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326754"/>
              </p:ext>
            </p:extLst>
          </p:nvPr>
        </p:nvGraphicFramePr>
        <p:xfrm>
          <a:off x="1345953" y="1310220"/>
          <a:ext cx="7391648" cy="296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48114" y="4252933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2615888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8882" y="65101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75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Destinos mais </a:t>
            </a:r>
            <a:r>
              <a:rPr lang="pt-BR" sz="2300" dirty="0">
                <a:latin typeface="Calibri" panose="020F0502020204030204" pitchFamily="34" charset="0"/>
                <a:cs typeface="Arial" pitchFamily="34" charset="0"/>
              </a:rPr>
              <a:t>visitados </a:t>
            </a:r>
            <a:r>
              <a:rPr lang="pt-BR" sz="2300" dirty="0" smtClean="0">
                <a:latin typeface="Calibri" panose="020F0502020204030204" pitchFamily="34" charset="0"/>
                <a:cs typeface="Arial" pitchFamily="34" charset="0"/>
              </a:rPr>
              <a:t>- </a:t>
            </a:r>
            <a:r>
              <a:rPr lang="pt-BR" sz="2300" dirty="0">
                <a:latin typeface="Calibri" panose="020F0502020204030204" pitchFamily="34" charset="0"/>
                <a:cs typeface="Arial" pitchFamily="34" charset="0"/>
              </a:rPr>
              <a:t>Lazer e Negócios, Eventos e Convenções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261103" y="778546"/>
            <a:ext cx="3234267" cy="4623184"/>
          </a:xfrm>
          <a:prstGeom prst="rect">
            <a:avLst/>
          </a:prstGeom>
          <a:solidFill>
            <a:srgbClr val="D9EECE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O </a:t>
            </a:r>
            <a:r>
              <a:rPr lang="pt-BR" sz="1600" dirty="0">
                <a:latin typeface="Calibri" panose="020F0502020204030204" pitchFamily="34" charset="0"/>
              </a:rPr>
              <a:t>Rio de Janeiro </a:t>
            </a:r>
            <a:r>
              <a:rPr lang="pt-BR" sz="1600" b="0" dirty="0">
                <a:latin typeface="Calibri" panose="020F0502020204030204" pitchFamily="34" charset="0"/>
              </a:rPr>
              <a:t>continua sendo o destino turístico preferido pelos turistas de </a:t>
            </a:r>
            <a:r>
              <a:rPr lang="pt-BR" sz="1600" dirty="0">
                <a:latin typeface="Calibri" panose="020F0502020204030204" pitchFamily="34" charset="0"/>
              </a:rPr>
              <a:t>Lazer</a:t>
            </a:r>
            <a:r>
              <a:rPr lang="pt-BR" sz="1600" b="0" dirty="0">
                <a:latin typeface="Calibri" panose="020F0502020204030204" pitchFamily="34" charset="0"/>
              </a:rPr>
              <a:t>, representando 32,6% desse grupo, seguido de </a:t>
            </a:r>
            <a:r>
              <a:rPr lang="pt-BR" sz="1600" dirty="0">
                <a:latin typeface="Calibri" panose="020F0502020204030204" pitchFamily="34" charset="0"/>
              </a:rPr>
              <a:t>Florianópolis (18,8%)</a:t>
            </a:r>
            <a:r>
              <a:rPr lang="pt-BR" sz="1600" b="0" dirty="0">
                <a:latin typeface="Calibri" panose="020F0502020204030204" pitchFamily="34" charset="0"/>
              </a:rPr>
              <a:t>, </a:t>
            </a:r>
            <a:r>
              <a:rPr lang="pt-BR" sz="1600" dirty="0">
                <a:latin typeface="Calibri" panose="020F0502020204030204" pitchFamily="34" charset="0"/>
              </a:rPr>
              <a:t>Foz do Iguaçu (13,5%)</a:t>
            </a:r>
            <a:r>
              <a:rPr lang="pt-BR" sz="1600" b="0" dirty="0">
                <a:latin typeface="Calibri" panose="020F0502020204030204" pitchFamily="34" charset="0"/>
              </a:rPr>
              <a:t> e </a:t>
            </a:r>
            <a:r>
              <a:rPr lang="pt-BR" sz="1600" dirty="0">
                <a:latin typeface="Calibri" panose="020F0502020204030204" pitchFamily="34" charset="0"/>
              </a:rPr>
              <a:t>São Paulo (9,7%)</a:t>
            </a:r>
            <a:r>
              <a:rPr lang="pt-BR" sz="1600" b="0" dirty="0">
                <a:latin typeface="Calibri" panose="020F0502020204030204" pitchFamily="34" charset="0"/>
              </a:rPr>
              <a:t>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BR" sz="1600" b="0" dirty="0">
              <a:latin typeface="Calibri" panose="020F0502020204030204" pitchFamily="34" charset="0"/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Pouco menos da metade (45,1%) dos turistas que viajaram ao Brasil para </a:t>
            </a:r>
            <a:r>
              <a:rPr lang="pt-BR" sz="1600" dirty="0">
                <a:latin typeface="Calibri" panose="020F0502020204030204" pitchFamily="34" charset="0"/>
              </a:rPr>
              <a:t>Negócios, Eventos e Convenções </a:t>
            </a:r>
            <a:r>
              <a:rPr lang="pt-BR" sz="1600" b="0" dirty="0">
                <a:latin typeface="Calibri" panose="020F0502020204030204" pitchFamily="34" charset="0"/>
              </a:rPr>
              <a:t>visitaram </a:t>
            </a:r>
            <a:r>
              <a:rPr lang="pt-BR" sz="1600" dirty="0">
                <a:latin typeface="Calibri" panose="020F0502020204030204" pitchFamily="34" charset="0"/>
              </a:rPr>
              <a:t>São Paulo,</a:t>
            </a:r>
            <a:r>
              <a:rPr lang="pt-BR" sz="1600" b="0" dirty="0">
                <a:latin typeface="Calibri" panose="020F0502020204030204" pitchFamily="34" charset="0"/>
              </a:rPr>
              <a:t> a cidade mais visitada por este motivo. Seguem </a:t>
            </a:r>
            <a:r>
              <a:rPr lang="pt-BR" sz="1600" dirty="0">
                <a:latin typeface="Calibri" panose="020F0502020204030204" pitchFamily="34" charset="0"/>
              </a:rPr>
              <a:t>Rio de Janeiro, Curitiba, Porto Alegre e Belo Horizonte.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18237" y="2974722"/>
            <a:ext cx="1804110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900" b="0" dirty="0">
                <a:latin typeface="Calibri" panose="020F0502020204030204" pitchFamily="34" charset="0"/>
              </a:rPr>
              <a:t>Nota: Respostas múltiplas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2" y="3429745"/>
            <a:ext cx="5501787" cy="2352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17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22028" y="2853567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01303" y="5871411"/>
            <a:ext cx="1804110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900" b="0" dirty="0">
                <a:latin typeface="Calibri" panose="020F0502020204030204" pitchFamily="34" charset="0"/>
              </a:rPr>
              <a:t>Nota: Respostas múltiplas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05094" y="575025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58" y="536778"/>
            <a:ext cx="5489460" cy="234881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" y="491719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750"/>
              </a:spcBef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Destinos mais visitados - Outros Motivos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45680" y="4630057"/>
            <a:ext cx="9079319" cy="839867"/>
          </a:xfrm>
          <a:prstGeom prst="rect">
            <a:avLst/>
          </a:prstGeom>
          <a:solidFill>
            <a:srgbClr val="D9EECE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>
              <a:spcAft>
                <a:spcPts val="1200"/>
              </a:spcAft>
            </a:pPr>
            <a:r>
              <a:rPr lang="pt-BR" sz="1500" dirty="0">
                <a:latin typeface="Calibri" panose="020F0502020204030204" pitchFamily="34" charset="0"/>
              </a:rPr>
              <a:t>São </a:t>
            </a:r>
            <a:r>
              <a:rPr lang="pt-BR" sz="1500" dirty="0" smtClean="0">
                <a:latin typeface="Calibri" panose="020F0502020204030204" pitchFamily="34" charset="0"/>
              </a:rPr>
              <a:t>Paulo-SP </a:t>
            </a:r>
            <a:r>
              <a:rPr lang="pt-BR" sz="1500" b="0" dirty="0">
                <a:latin typeface="Calibri" panose="020F0502020204030204" pitchFamily="34" charset="0"/>
              </a:rPr>
              <a:t>(26,5%) e </a:t>
            </a:r>
            <a:r>
              <a:rPr lang="pt-BR" sz="1500" dirty="0">
                <a:latin typeface="Calibri" panose="020F0502020204030204" pitchFamily="34" charset="0"/>
              </a:rPr>
              <a:t>Rio de </a:t>
            </a:r>
            <a:r>
              <a:rPr lang="pt-BR" sz="1500" dirty="0" smtClean="0">
                <a:latin typeface="Calibri" panose="020F0502020204030204" pitchFamily="34" charset="0"/>
              </a:rPr>
              <a:t>Janeiro-RJ </a:t>
            </a:r>
            <a:r>
              <a:rPr lang="pt-BR" sz="1500" b="0" dirty="0" smtClean="0">
                <a:latin typeface="Calibri" panose="020F0502020204030204" pitchFamily="34" charset="0"/>
              </a:rPr>
              <a:t>(21,5%) mantém </a:t>
            </a:r>
            <a:r>
              <a:rPr lang="pt-BR" sz="1500" b="0" dirty="0">
                <a:latin typeface="Calibri" panose="020F0502020204030204" pitchFamily="34" charset="0"/>
              </a:rPr>
              <a:t>as primeiras posições entre os destinos mais visitados na categoria </a:t>
            </a:r>
            <a:r>
              <a:rPr lang="pt-BR" sz="1500" dirty="0">
                <a:latin typeface="Calibri" panose="020F0502020204030204" pitchFamily="34" charset="0"/>
              </a:rPr>
              <a:t>Outros Motivos</a:t>
            </a:r>
            <a:r>
              <a:rPr lang="pt-BR" sz="1500" b="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38249" y="4209690"/>
            <a:ext cx="1804110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900" b="0" dirty="0">
                <a:latin typeface="Calibri" panose="020F0502020204030204" pitchFamily="34" charset="0"/>
              </a:rPr>
              <a:t>Nota: Respostas múltiplas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696" y="1357657"/>
            <a:ext cx="6271430" cy="269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18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38249" y="4056428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182851757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idx="1"/>
          </p:nvPr>
        </p:nvSpPr>
        <p:spPr>
          <a:xfrm>
            <a:off x="428624" y="1586366"/>
            <a:ext cx="9096375" cy="3724096"/>
          </a:xfrm>
          <a:ln w="12700">
            <a:noFill/>
          </a:ln>
        </p:spPr>
        <p:txBody>
          <a:bodyPr>
            <a:normAutofit/>
          </a:bodyPr>
          <a:lstStyle/>
          <a:p>
            <a:pPr marL="265113" indent="-265113" algn="just" eaLnBrk="1" hangingPunct="1">
              <a:lnSpc>
                <a:spcPts val="3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200" b="1" dirty="0">
                <a:latin typeface="Calibri" panose="020F0502020204030204" pitchFamily="34" charset="0"/>
              </a:rPr>
              <a:t>Caracterizar</a:t>
            </a:r>
            <a:r>
              <a:rPr lang="pt-BR" sz="2200" dirty="0">
                <a:latin typeface="Calibri" panose="020F0502020204030204" pitchFamily="34" charset="0"/>
              </a:rPr>
              <a:t> e dimensionar os consumidores do Turismo Internacional Receptivo</a:t>
            </a:r>
            <a:r>
              <a:rPr lang="pt-BR" sz="2200" b="1" dirty="0">
                <a:latin typeface="Calibri" panose="020F0502020204030204" pitchFamily="34" charset="0"/>
              </a:rPr>
              <a:t> </a:t>
            </a:r>
            <a:r>
              <a:rPr lang="pt-BR" sz="2200" dirty="0">
                <a:latin typeface="Calibri" panose="020F0502020204030204" pitchFamily="34" charset="0"/>
              </a:rPr>
              <a:t>no Brasil - Perfil, Gastos, Destinos, Local de Residência, Motivações, Interesses, Hábitos, Opiniões e avaliações, etc.</a:t>
            </a:r>
          </a:p>
          <a:p>
            <a:pPr marL="265113" indent="-265113" algn="just" eaLnBrk="1" hangingPunct="1">
              <a:lnSpc>
                <a:spcPts val="3000"/>
              </a:lnSpc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200" b="1" dirty="0">
                <a:latin typeface="Calibri" panose="020F0502020204030204" pitchFamily="34" charset="0"/>
              </a:rPr>
              <a:t>Fortalecer </a:t>
            </a:r>
            <a:r>
              <a:rPr lang="pt-BR" sz="2200" dirty="0">
                <a:latin typeface="Calibri" panose="020F0502020204030204" pitchFamily="34" charset="0"/>
              </a:rPr>
              <a:t>as bases de dados do sistema de informação e estatística de turismo com informações sobre o turismo internacional receptivo.</a:t>
            </a:r>
          </a:p>
          <a:p>
            <a:pPr marL="265113" indent="-265113" algn="just" eaLnBrk="1" hangingPunct="1">
              <a:spcBef>
                <a:spcPts val="1500"/>
              </a:spcBef>
              <a:buSzPct val="100000"/>
              <a:buFont typeface="Arial" panose="020B0604020202020204" pitchFamily="34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200" b="1" dirty="0">
                <a:latin typeface="Calibri" panose="020F0502020204030204" pitchFamily="34" charset="0"/>
              </a:rPr>
              <a:t>Disponibilizar informações </a:t>
            </a:r>
            <a:r>
              <a:rPr lang="pt-BR" sz="2200" dirty="0">
                <a:latin typeface="Calibri" panose="020F0502020204030204" pitchFamily="34" charset="0"/>
              </a:rPr>
              <a:t>que subsidiem a tomada de decisões</a:t>
            </a:r>
            <a:r>
              <a:rPr lang="pt-BR" sz="2200" b="1" dirty="0">
                <a:latin typeface="Calibri" panose="020F0502020204030204" pitchFamily="34" charset="0"/>
              </a:rPr>
              <a:t> </a:t>
            </a:r>
            <a:r>
              <a:rPr lang="pt-BR" sz="2200" dirty="0">
                <a:latin typeface="Calibri" panose="020F0502020204030204" pitchFamily="34" charset="0"/>
              </a:rPr>
              <a:t>do setor público e privado, apoiem a definição e acompanhamento de políticas públicas e investimentos do setor e contribuam para o </a:t>
            </a:r>
            <a:r>
              <a:rPr lang="pt-BR" sz="2200" b="1" dirty="0">
                <a:latin typeface="Calibri" panose="020F0502020204030204" pitchFamily="34" charset="0"/>
              </a:rPr>
              <a:t>monitoramento e avaliação </a:t>
            </a:r>
            <a:r>
              <a:rPr lang="pt-BR" sz="2200" dirty="0">
                <a:latin typeface="Calibri" panose="020F0502020204030204" pitchFamily="34" charset="0"/>
              </a:rPr>
              <a:t>do setor de turismo.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Objetivos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695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Espaço Reservado para Conteúdo 3"/>
          <p:cNvSpPr>
            <a:spLocks noGrp="1"/>
          </p:cNvSpPr>
          <p:nvPr>
            <p:ph/>
          </p:nvPr>
        </p:nvSpPr>
        <p:spPr>
          <a:xfrm>
            <a:off x="6246048" y="1434277"/>
            <a:ext cx="3221501" cy="4277208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371475" indent="-285750">
              <a:spcBef>
                <a:spcPts val="0"/>
              </a:spcBef>
              <a:spcAft>
                <a:spcPts val="0"/>
              </a:spcAft>
              <a:buSzPct val="120000"/>
            </a:pPr>
            <a:r>
              <a:rPr lang="pt-BR" sz="1600" dirty="0">
                <a:latin typeface="Calibri" panose="020F0502020204030204" pitchFamily="34" charset="0"/>
              </a:rPr>
              <a:t>Considerando a via de acesso, as cidades de </a:t>
            </a:r>
            <a:r>
              <a:rPr lang="pt-BR" sz="1600" b="1" dirty="0">
                <a:latin typeface="Calibri" panose="020F0502020204030204" pitchFamily="34" charset="0"/>
              </a:rPr>
              <a:t>Florianópolis</a:t>
            </a:r>
            <a:r>
              <a:rPr lang="pt-BR" sz="1600" dirty="0">
                <a:latin typeface="Calibri" panose="020F0502020204030204" pitchFamily="34" charset="0"/>
              </a:rPr>
              <a:t> </a:t>
            </a:r>
            <a:r>
              <a:rPr lang="pt-BR" sz="1600" b="1" dirty="0">
                <a:latin typeface="Calibri" panose="020F0502020204030204" pitchFamily="34" charset="0"/>
              </a:rPr>
              <a:t>e Foz do Iguaçu</a:t>
            </a:r>
            <a:r>
              <a:rPr lang="pt-BR" sz="1600" dirty="0">
                <a:latin typeface="Calibri" panose="020F0502020204030204" pitchFamily="34" charset="0"/>
              </a:rPr>
              <a:t> se destacam entre as viagens a </a:t>
            </a:r>
            <a:r>
              <a:rPr lang="pt-BR" sz="1600" b="1" dirty="0">
                <a:latin typeface="Calibri" panose="020F0502020204030204" pitchFamily="34" charset="0"/>
              </a:rPr>
              <a:t>Lazer </a:t>
            </a:r>
            <a:r>
              <a:rPr lang="pt-BR" sz="1600" dirty="0">
                <a:latin typeface="Calibri" panose="020F0502020204030204" pitchFamily="34" charset="0"/>
              </a:rPr>
              <a:t>realizadas por </a:t>
            </a:r>
            <a:r>
              <a:rPr lang="pt-BR" sz="1600" b="1" dirty="0">
                <a:latin typeface="Calibri" panose="020F0502020204030204" pitchFamily="34" charset="0"/>
              </a:rPr>
              <a:t>via Terrestre</a:t>
            </a:r>
            <a:r>
              <a:rPr lang="pt-BR" sz="1600" dirty="0">
                <a:latin typeface="Calibri" panose="020F0502020204030204" pitchFamily="34" charset="0"/>
              </a:rPr>
              <a:t>, enquanto no </a:t>
            </a:r>
            <a:r>
              <a:rPr lang="pt-BR" sz="1600" b="1" dirty="0">
                <a:latin typeface="Calibri" panose="020F0502020204030204" pitchFamily="34" charset="0"/>
              </a:rPr>
              <a:t>Rio de Janeiro</a:t>
            </a:r>
            <a:r>
              <a:rPr lang="pt-BR" sz="1600" dirty="0">
                <a:latin typeface="Calibri" panose="020F0502020204030204" pitchFamily="34" charset="0"/>
              </a:rPr>
              <a:t>, em </a:t>
            </a:r>
            <a:r>
              <a:rPr lang="pt-BR" sz="1600" b="1" dirty="0">
                <a:latin typeface="Calibri" panose="020F0502020204030204" pitchFamily="34" charset="0"/>
              </a:rPr>
              <a:t>São Pau</a:t>
            </a:r>
            <a:r>
              <a:rPr lang="pt-BR" sz="1600" dirty="0">
                <a:latin typeface="Calibri" panose="020F0502020204030204" pitchFamily="34" charset="0"/>
              </a:rPr>
              <a:t>lo e em </a:t>
            </a:r>
            <a:r>
              <a:rPr lang="pt-BR" sz="1600" b="1" dirty="0">
                <a:latin typeface="Calibri" panose="020F0502020204030204" pitchFamily="34" charset="0"/>
              </a:rPr>
              <a:t>Armação dos Búzios </a:t>
            </a:r>
            <a:r>
              <a:rPr lang="pt-BR" sz="1600" dirty="0">
                <a:latin typeface="Calibri" panose="020F0502020204030204" pitchFamily="34" charset="0"/>
              </a:rPr>
              <a:t>predominaram as viagens realizadas por </a:t>
            </a:r>
            <a:r>
              <a:rPr lang="pt-BR" sz="1600" b="1" dirty="0">
                <a:latin typeface="Calibri" panose="020F0502020204030204" pitchFamily="34" charset="0"/>
              </a:rPr>
              <a:t>via Aérea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  <a:p>
            <a:pPr marL="371475" indent="-285750">
              <a:spcBef>
                <a:spcPts val="0"/>
              </a:spcBef>
              <a:spcAft>
                <a:spcPts val="0"/>
              </a:spcAft>
              <a:buSzPct val="120000"/>
            </a:pPr>
            <a:endParaRPr lang="pt-BR" sz="1600" dirty="0">
              <a:latin typeface="Calibri" panose="020F0502020204030204" pitchFamily="34" charset="0"/>
            </a:endParaRPr>
          </a:p>
          <a:p>
            <a:pPr marL="371475" indent="-285750">
              <a:spcBef>
                <a:spcPts val="0"/>
              </a:spcBef>
              <a:spcAft>
                <a:spcPts val="0"/>
              </a:spcAft>
              <a:buSzPct val="120000"/>
            </a:pPr>
            <a:r>
              <a:rPr lang="pt-BR" sz="1600" dirty="0">
                <a:latin typeface="Calibri" panose="020F0502020204030204" pitchFamily="34" charset="0"/>
              </a:rPr>
              <a:t>Com relação  às viagens motivadas por N</a:t>
            </a:r>
            <a:r>
              <a:rPr lang="pt-BR" sz="1600" b="1" dirty="0">
                <a:latin typeface="Calibri" panose="020F0502020204030204" pitchFamily="34" charset="0"/>
              </a:rPr>
              <a:t>egócios, </a:t>
            </a:r>
            <a:r>
              <a:rPr lang="pt-BR" sz="1600" b="1" dirty="0" smtClean="0">
                <a:latin typeface="Calibri" panose="020F0502020204030204" pitchFamily="34" charset="0"/>
              </a:rPr>
              <a:t>eventos e convenções</a:t>
            </a:r>
            <a:r>
              <a:rPr lang="pt-BR" sz="1600" dirty="0" smtClean="0">
                <a:latin typeface="Calibri" panose="020F0502020204030204" pitchFamily="34" charset="0"/>
              </a:rPr>
              <a:t>, </a:t>
            </a:r>
            <a:r>
              <a:rPr lang="pt-BR" sz="1600" dirty="0">
                <a:latin typeface="Calibri" panose="020F0502020204030204" pitchFamily="34" charset="0"/>
              </a:rPr>
              <a:t>o acesso por </a:t>
            </a:r>
            <a:r>
              <a:rPr lang="pt-BR" sz="1600" b="1" dirty="0">
                <a:latin typeface="Calibri" panose="020F0502020204030204" pitchFamily="34" charset="0"/>
              </a:rPr>
              <a:t>via Aérea </a:t>
            </a:r>
            <a:r>
              <a:rPr lang="pt-BR" sz="1600" dirty="0">
                <a:latin typeface="Calibri" panose="020F0502020204030204" pitchFamily="34" charset="0"/>
              </a:rPr>
              <a:t>é predominante entre seus principais destinos.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SzPct val="120000"/>
              <a:buNone/>
            </a:pP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Destinos mais visitados: Via de acesso</a:t>
            </a:r>
          </a:p>
        </p:txBody>
      </p:sp>
      <p:graphicFrame>
        <p:nvGraphicFramePr>
          <p:cNvPr id="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7668047"/>
              </p:ext>
            </p:extLst>
          </p:nvPr>
        </p:nvGraphicFramePr>
        <p:xfrm>
          <a:off x="498061" y="1030828"/>
          <a:ext cx="5616135" cy="222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072566"/>
              </p:ext>
            </p:extLst>
          </p:nvPr>
        </p:nvGraphicFramePr>
        <p:xfrm>
          <a:off x="498060" y="3630853"/>
          <a:ext cx="5616135" cy="222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19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00077" y="3227415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00076" y="583795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363208680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419801"/>
              </p:ext>
            </p:extLst>
          </p:nvPr>
        </p:nvGraphicFramePr>
        <p:xfrm>
          <a:off x="4167452" y="3128327"/>
          <a:ext cx="5420139" cy="2570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CaixaDeTexto 2"/>
          <p:cNvSpPr txBox="1">
            <a:spLocks noChangeArrowheads="1"/>
          </p:cNvSpPr>
          <p:nvPr/>
        </p:nvSpPr>
        <p:spPr bwMode="auto">
          <a:xfrm>
            <a:off x="290945" y="3106011"/>
            <a:ext cx="3754582" cy="2586037"/>
          </a:xfrm>
          <a:prstGeom prst="rect">
            <a:avLst/>
          </a:prstGeom>
          <a:solidFill>
            <a:srgbClr val="D9EECE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177800" indent="-177800">
              <a:spcAft>
                <a:spcPts val="1000"/>
              </a:spcAft>
              <a:buSzPct val="120000"/>
              <a:buFont typeface="Arial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Observa-se queda do gasto médio per capita dia no Brasil (medido em dólares), em virtude da desvalorização do Real e aumento das visitas de turistas sul-americanos, que em geral gastam menos no Brasil.</a:t>
            </a:r>
          </a:p>
          <a:p>
            <a:pPr marL="177800" indent="-177800">
              <a:spcAft>
                <a:spcPts val="1000"/>
              </a:spcAft>
              <a:buSzPct val="120000"/>
              <a:buFont typeface="Arial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As viagens que geraram as maiores receitas per capita/dia foram motivadas por </a:t>
            </a:r>
            <a:r>
              <a:rPr lang="pt-BR" sz="1600" dirty="0">
                <a:latin typeface="Calibri" panose="020F0502020204030204" pitchFamily="34" charset="0"/>
              </a:rPr>
              <a:t>Negócios e Eventos</a:t>
            </a:r>
            <a:r>
              <a:rPr lang="pt-BR" sz="1600" b="0" dirty="0">
                <a:latin typeface="Calibri" panose="020F0502020204030204" pitchFamily="34" charset="0"/>
              </a:rPr>
              <a:t> (US$ 82,48 contra US$ 56,26 do total). 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Gastos per capita dia no Brasil (US$), por Motivo da Viagem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181" y="1035737"/>
            <a:ext cx="76295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20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95713" y="256089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067701" y="5683581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2250338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474186"/>
              </p:ext>
            </p:extLst>
          </p:nvPr>
        </p:nvGraphicFramePr>
        <p:xfrm>
          <a:off x="4039111" y="3119932"/>
          <a:ext cx="5446332" cy="261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0" name="CaixaDeTexto 2"/>
          <p:cNvSpPr txBox="1">
            <a:spLocks noChangeArrowheads="1"/>
          </p:cNvSpPr>
          <p:nvPr/>
        </p:nvSpPr>
        <p:spPr bwMode="auto">
          <a:xfrm>
            <a:off x="421689" y="3102849"/>
            <a:ext cx="3413711" cy="2633662"/>
          </a:xfrm>
          <a:prstGeom prst="rect">
            <a:avLst/>
          </a:prstGeom>
          <a:solidFill>
            <a:srgbClr val="D9EECE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177800" indent="-177800">
              <a:spcAft>
                <a:spcPts val="1000"/>
              </a:spcAft>
              <a:buSzPct val="120000"/>
              <a:buFont typeface="Arial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Em termos per capita, considerando a permanência média, as viagens a </a:t>
            </a:r>
            <a:r>
              <a:rPr lang="pt-BR" sz="1600" dirty="0">
                <a:latin typeface="Calibri" panose="020F0502020204030204" pitchFamily="34" charset="0"/>
              </a:rPr>
              <a:t>Negócios, eventos e convenções</a:t>
            </a:r>
            <a:r>
              <a:rPr lang="pt-BR" sz="1600" b="0" dirty="0">
                <a:latin typeface="Calibri" panose="020F0502020204030204" pitchFamily="34" charset="0"/>
              </a:rPr>
              <a:t> continuam na </a:t>
            </a:r>
            <a:r>
              <a:rPr lang="pt-BR" sz="1600" b="0" dirty="0" smtClean="0">
                <a:latin typeface="Calibri" panose="020F0502020204030204" pitchFamily="34" charset="0"/>
              </a:rPr>
              <a:t>liderança (US$ 1.212,46</a:t>
            </a:r>
            <a:r>
              <a:rPr lang="pt-BR" sz="1600" b="0" dirty="0">
                <a:latin typeface="Calibri" panose="020F0502020204030204" pitchFamily="34" charset="0"/>
              </a:rPr>
              <a:t>), ainda que tenha apresentado queda em relação ao ano anterior.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Gastos per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capita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no Brasil (US$), por Motivo da Viagem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1122521"/>
            <a:ext cx="7629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21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69917" y="5736511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45100" y="2598579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560351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aixaDeTexto 1"/>
          <p:cNvSpPr txBox="1">
            <a:spLocks noChangeArrowheads="1"/>
          </p:cNvSpPr>
          <p:nvPr/>
        </p:nvSpPr>
        <p:spPr bwMode="auto">
          <a:xfrm>
            <a:off x="105284" y="3498164"/>
            <a:ext cx="4847715" cy="2209909"/>
          </a:xfrm>
          <a:prstGeom prst="rect">
            <a:avLst/>
          </a:prstGeom>
          <a:solidFill>
            <a:srgbClr val="D9EECE"/>
          </a:solidFill>
          <a:ln w="12700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pt-BR" sz="1600" b="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Os turistas da </a:t>
            </a:r>
            <a:r>
              <a:rPr lang="pt-BR" sz="1600" dirty="0">
                <a:latin typeface="Calibri" panose="020F0502020204030204" pitchFamily="34" charset="0"/>
              </a:rPr>
              <a:t>América do Norte </a:t>
            </a:r>
            <a:r>
              <a:rPr lang="pt-BR" sz="1600" b="0" dirty="0">
                <a:latin typeface="Calibri" panose="020F0502020204030204" pitchFamily="34" charset="0"/>
              </a:rPr>
              <a:t>se destacam em relação ao gasto per capita diário (US$ 61,56), em comparação aos gastos per capita diários da </a:t>
            </a:r>
            <a:r>
              <a:rPr lang="pt-BR" sz="1600" dirty="0">
                <a:latin typeface="Calibri" panose="020F0502020204030204" pitchFamily="34" charset="0"/>
              </a:rPr>
              <a:t>América do Sul</a:t>
            </a:r>
            <a:r>
              <a:rPr lang="pt-BR" sz="1600" b="0" dirty="0">
                <a:latin typeface="Calibri" panose="020F0502020204030204" pitchFamily="34" charset="0"/>
              </a:rPr>
              <a:t> (US$ 56,96) e </a:t>
            </a:r>
            <a:r>
              <a:rPr lang="pt-BR" sz="1600" dirty="0">
                <a:latin typeface="Calibri" panose="020F0502020204030204" pitchFamily="34" charset="0"/>
              </a:rPr>
              <a:t>Europa</a:t>
            </a:r>
            <a:r>
              <a:rPr lang="pt-BR" sz="1600" b="0" dirty="0">
                <a:latin typeface="Calibri" panose="020F0502020204030204" pitchFamily="34" charset="0"/>
              </a:rPr>
              <a:t> (US$ 49,73).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Em relação à permanência média, os turistas da </a:t>
            </a:r>
            <a:r>
              <a:rPr lang="pt-BR" sz="1600" dirty="0">
                <a:latin typeface="Calibri" panose="020F0502020204030204" pitchFamily="34" charset="0"/>
              </a:rPr>
              <a:t>Europa</a:t>
            </a:r>
            <a:r>
              <a:rPr lang="pt-BR" sz="1600" b="0" dirty="0">
                <a:latin typeface="Calibri" panose="020F0502020204030204" pitchFamily="34" charset="0"/>
              </a:rPr>
              <a:t> </a:t>
            </a:r>
            <a:r>
              <a:rPr lang="pt-BR" sz="1600" dirty="0">
                <a:latin typeface="Calibri" panose="020F0502020204030204" pitchFamily="34" charset="0"/>
              </a:rPr>
              <a:t>permanecem </a:t>
            </a:r>
            <a:r>
              <a:rPr lang="pt-BR" sz="1600" b="0" dirty="0">
                <a:latin typeface="Calibri" panose="020F0502020204030204" pitchFamily="34" charset="0"/>
              </a:rPr>
              <a:t>no Brasil </a:t>
            </a:r>
            <a:r>
              <a:rPr lang="pt-BR" sz="1600" dirty="0">
                <a:latin typeface="Calibri" panose="020F0502020204030204" pitchFamily="34" charset="0"/>
              </a:rPr>
              <a:t>cerca de 2 vezes mais </a:t>
            </a:r>
            <a:r>
              <a:rPr lang="pt-BR" sz="1600" b="0" dirty="0">
                <a:latin typeface="Calibri" panose="020F0502020204030204" pitchFamily="34" charset="0"/>
              </a:rPr>
              <a:t>do que os da </a:t>
            </a:r>
            <a:r>
              <a:rPr lang="pt-BR" sz="1600" dirty="0">
                <a:latin typeface="Calibri" panose="020F0502020204030204" pitchFamily="34" charset="0"/>
              </a:rPr>
              <a:t>América do Sul</a:t>
            </a:r>
            <a:r>
              <a:rPr lang="pt-BR" sz="1600" b="0" dirty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t-BR" sz="2000" b="0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775227"/>
              </p:ext>
            </p:extLst>
          </p:nvPr>
        </p:nvGraphicFramePr>
        <p:xfrm>
          <a:off x="5183879" y="1240627"/>
          <a:ext cx="4558352" cy="2028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Gasto (US$) e Permanência (pernoites), por Continente</a:t>
            </a:r>
          </a:p>
        </p:txBody>
      </p:sp>
      <p:graphicFrame>
        <p:nvGraphicFramePr>
          <p:cNvPr id="14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830641"/>
              </p:ext>
            </p:extLst>
          </p:nvPr>
        </p:nvGraphicFramePr>
        <p:xfrm>
          <a:off x="5183879" y="3648079"/>
          <a:ext cx="4558352" cy="2028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4" y="1234741"/>
            <a:ext cx="4847715" cy="187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22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9050" y="3091641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97042" y="3262138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097041" y="5685153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Espaço Reservado para Conteúdo 3"/>
          <p:cNvSpPr>
            <a:spLocks noGrp="1"/>
          </p:cNvSpPr>
          <p:nvPr>
            <p:ph/>
          </p:nvPr>
        </p:nvSpPr>
        <p:spPr>
          <a:xfrm>
            <a:off x="6082145" y="917617"/>
            <a:ext cx="3652698" cy="2956664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Calibri" panose="020F0502020204030204" pitchFamily="34" charset="0"/>
              </a:rPr>
              <a:t>Os turistas provenientes dos países europeus e dos Estados Unidos</a:t>
            </a:r>
            <a:r>
              <a:rPr lang="pt-BR" sz="1500" b="1" dirty="0">
                <a:latin typeface="Calibri" panose="020F0502020204030204" pitchFamily="34" charset="0"/>
              </a:rPr>
              <a:t> gastam</a:t>
            </a:r>
            <a:r>
              <a:rPr lang="pt-BR" sz="1500" dirty="0">
                <a:latin typeface="Calibri" panose="020F0502020204030204" pitchFamily="34" charset="0"/>
              </a:rPr>
              <a:t> </a:t>
            </a:r>
            <a:r>
              <a:rPr lang="pt-BR" sz="1500" b="1" dirty="0">
                <a:latin typeface="Calibri" panose="020F0502020204030204" pitchFamily="34" charset="0"/>
              </a:rPr>
              <a:t>per capita</a:t>
            </a:r>
            <a:r>
              <a:rPr lang="pt-BR" sz="1500" b="1" i="1" dirty="0">
                <a:latin typeface="Calibri" panose="020F0502020204030204" pitchFamily="34" charset="0"/>
              </a:rPr>
              <a:t>, </a:t>
            </a:r>
            <a:r>
              <a:rPr lang="pt-BR" sz="1500" dirty="0">
                <a:latin typeface="Calibri" panose="020F0502020204030204" pitchFamily="34" charset="0"/>
              </a:rPr>
              <a:t>aproximadamente </a:t>
            </a:r>
            <a:r>
              <a:rPr lang="pt-BR" sz="1500" b="1" dirty="0">
                <a:latin typeface="Calibri" panose="020F0502020204030204" pitchFamily="34" charset="0"/>
              </a:rPr>
              <a:t>o dobro </a:t>
            </a:r>
            <a:r>
              <a:rPr lang="pt-BR" sz="1500" dirty="0">
                <a:latin typeface="Calibri" panose="020F0502020204030204" pitchFamily="34" charset="0"/>
              </a:rPr>
              <a:t>que os provenientes da </a:t>
            </a:r>
            <a:r>
              <a:rPr lang="pt-BR" sz="1500" b="1" dirty="0">
                <a:latin typeface="Calibri" panose="020F0502020204030204" pitchFamily="34" charset="0"/>
              </a:rPr>
              <a:t>América do Sul</a:t>
            </a:r>
            <a:r>
              <a:rPr lang="pt-BR" sz="1500" dirty="0">
                <a:latin typeface="Calibri" panose="020F0502020204030204" pitchFamily="34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t-BR" sz="1500" dirty="0">
                <a:latin typeface="Calibri" panose="020F0502020204030204" pitchFamily="34" charset="0"/>
              </a:rPr>
              <a:t>Viagens em </a:t>
            </a:r>
            <a:r>
              <a:rPr lang="pt-BR" sz="1500" b="1" dirty="0">
                <a:latin typeface="Calibri" panose="020F0502020204030204" pitchFamily="34" charset="0"/>
              </a:rPr>
              <a:t>grupos menores </a:t>
            </a:r>
            <a:r>
              <a:rPr lang="pt-BR" sz="1500" dirty="0">
                <a:latin typeface="Calibri" panose="020F0502020204030204" pitchFamily="34" charset="0"/>
              </a:rPr>
              <a:t>e um </a:t>
            </a:r>
            <a:r>
              <a:rPr lang="pt-BR" sz="1500" b="1" dirty="0">
                <a:latin typeface="Calibri" panose="020F0502020204030204" pitchFamily="34" charset="0"/>
              </a:rPr>
              <a:t>maior tempo de permanência média </a:t>
            </a:r>
            <a:r>
              <a:rPr lang="pt-BR" sz="1500" dirty="0">
                <a:latin typeface="Calibri" panose="020F0502020204030204" pitchFamily="34" charset="0"/>
              </a:rPr>
              <a:t>explicam a posição desses grupos. Os altos custos fixos de deslocamentos ocasionados pelas maiores distâncias são </a:t>
            </a:r>
            <a:r>
              <a:rPr lang="pt-BR" sz="1500" dirty="0" smtClean="0">
                <a:latin typeface="Calibri" panose="020F0502020204030204" pitchFamily="34" charset="0"/>
              </a:rPr>
              <a:t>diluídos </a:t>
            </a:r>
            <a:r>
              <a:rPr lang="pt-BR" sz="1500" dirty="0">
                <a:latin typeface="Calibri" panose="020F0502020204030204" pitchFamily="34" charset="0"/>
              </a:rPr>
              <a:t>pelo prolongamento da permanência.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321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Gasto per capita no Brasil (US$), por País de Residência</a:t>
            </a:r>
          </a:p>
        </p:txBody>
      </p:sp>
      <p:graphicFrame>
        <p:nvGraphicFramePr>
          <p:cNvPr id="9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157095"/>
              </p:ext>
            </p:extLst>
          </p:nvPr>
        </p:nvGraphicFramePr>
        <p:xfrm>
          <a:off x="619836" y="4224125"/>
          <a:ext cx="8666327" cy="159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35" y="893558"/>
            <a:ext cx="5874870" cy="300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23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150" y="388456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23342" y="5837311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Espaço Reservado para Conteúdo 3"/>
          <p:cNvSpPr>
            <a:spLocks noGrp="1"/>
          </p:cNvSpPr>
          <p:nvPr>
            <p:ph idx="1"/>
          </p:nvPr>
        </p:nvSpPr>
        <p:spPr>
          <a:xfrm>
            <a:off x="5999018" y="718582"/>
            <a:ext cx="3525983" cy="3064844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285750" indent="-285750" fontAlgn="base">
              <a:spcBef>
                <a:spcPts val="0"/>
              </a:spcBef>
            </a:pPr>
            <a:r>
              <a:rPr lang="pt-BR" sz="1600" dirty="0">
                <a:latin typeface="Calibri" panose="020F0502020204030204" pitchFamily="34" charset="0"/>
                <a:cs typeface="Arial" charset="0"/>
              </a:rPr>
              <a:t>Os turistas provenientes de </a:t>
            </a:r>
            <a:r>
              <a:rPr lang="pt-BR" sz="1600" b="1" dirty="0">
                <a:latin typeface="Calibri" panose="020F0502020204030204" pitchFamily="34" charset="0"/>
                <a:cs typeface="Arial" charset="0"/>
              </a:rPr>
              <a:t>Europa,</a:t>
            </a:r>
            <a:r>
              <a:rPr lang="pt-BR" sz="1600" dirty="0">
                <a:latin typeface="Calibri" panose="020F0502020204030204" pitchFamily="34" charset="0"/>
                <a:cs typeface="Arial" charset="0"/>
              </a:rPr>
              <a:t> em especial os </a:t>
            </a:r>
            <a:r>
              <a:rPr lang="pt-BR" sz="1600" b="1" dirty="0">
                <a:latin typeface="Calibri" panose="020F0502020204030204" pitchFamily="34" charset="0"/>
                <a:cs typeface="Arial" charset="0"/>
              </a:rPr>
              <a:t>italianos,</a:t>
            </a:r>
            <a:r>
              <a:rPr lang="pt-BR" sz="1600" dirty="0">
                <a:latin typeface="Calibri" panose="020F0502020204030204" pitchFamily="34" charset="0"/>
                <a:cs typeface="Arial" charset="0"/>
              </a:rPr>
              <a:t> </a:t>
            </a:r>
            <a:r>
              <a:rPr lang="pt-BR" sz="1600" b="1" dirty="0">
                <a:latin typeface="Calibri" panose="020F0502020204030204" pitchFamily="34" charset="0"/>
                <a:cs typeface="Arial" charset="0"/>
              </a:rPr>
              <a:t>espanhóis </a:t>
            </a:r>
            <a:r>
              <a:rPr lang="pt-BR" sz="1600" dirty="0">
                <a:latin typeface="Calibri" panose="020F0502020204030204" pitchFamily="34" charset="0"/>
                <a:cs typeface="Arial" charset="0"/>
              </a:rPr>
              <a:t>e </a:t>
            </a:r>
            <a:r>
              <a:rPr lang="pt-BR" sz="1600" b="1" dirty="0">
                <a:latin typeface="Calibri" panose="020F0502020204030204" pitchFamily="34" charset="0"/>
                <a:cs typeface="Arial" charset="0"/>
              </a:rPr>
              <a:t>portugueses </a:t>
            </a:r>
            <a:r>
              <a:rPr lang="pt-BR" sz="1600" dirty="0" smtClean="0">
                <a:latin typeface="Calibri" panose="020F0502020204030204" pitchFamily="34" charset="0"/>
                <a:cs typeface="Arial" charset="0"/>
              </a:rPr>
              <a:t>permanecem no Brasil duas </a:t>
            </a:r>
            <a:r>
              <a:rPr lang="pt-BR" sz="1600" dirty="0">
                <a:latin typeface="Calibri" panose="020F0502020204030204" pitchFamily="34" charset="0"/>
                <a:cs typeface="Arial" charset="0"/>
              </a:rPr>
              <a:t>ou três vezes mais do que os visitantes da América do Sul.</a:t>
            </a:r>
          </a:p>
          <a:p>
            <a:pPr marL="285750" indent="-285750" fontAlgn="base">
              <a:spcBef>
                <a:spcPts val="0"/>
              </a:spcBef>
            </a:pPr>
            <a:r>
              <a:rPr lang="pt-BR" sz="1600" dirty="0">
                <a:latin typeface="Calibri" panose="020F0502020204030204" pitchFamily="34" charset="0"/>
                <a:cs typeface="Arial" charset="0"/>
              </a:rPr>
              <a:t>Os turistas vindos dos </a:t>
            </a:r>
            <a:r>
              <a:rPr lang="pt-BR" sz="1600" b="1" dirty="0">
                <a:latin typeface="Calibri" panose="020F0502020204030204" pitchFamily="34" charset="0"/>
                <a:cs typeface="Arial" charset="0"/>
              </a:rPr>
              <a:t>Estados Unidos</a:t>
            </a:r>
            <a:r>
              <a:rPr lang="pt-BR" sz="1600" dirty="0">
                <a:latin typeface="Calibri" panose="020F0502020204030204" pitchFamily="34" charset="0"/>
                <a:cs typeface="Arial" charset="0"/>
              </a:rPr>
              <a:t> apresentam permanência média mais baixa em relação aos países europeus, ainda que seja cerca de duas vezes maior que a permanência dos países sul-americanos.</a:t>
            </a:r>
            <a:endParaRPr lang="pt-BR" sz="1600" b="1" dirty="0">
              <a:latin typeface="Calibri" panose="020F050202020403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51211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Permanência Média, por País de Residência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6" y="718582"/>
            <a:ext cx="5540841" cy="3064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24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640648"/>
              </p:ext>
            </p:extLst>
          </p:nvPr>
        </p:nvGraphicFramePr>
        <p:xfrm>
          <a:off x="327001" y="4075070"/>
          <a:ext cx="9198000" cy="17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35315" y="378342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35315" y="5822349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ço Reservado para Conteúdo 3"/>
          <p:cNvSpPr>
            <a:spLocks noGrp="1"/>
          </p:cNvSpPr>
          <p:nvPr>
            <p:ph idx="1"/>
          </p:nvPr>
        </p:nvSpPr>
        <p:spPr>
          <a:xfrm>
            <a:off x="6810232" y="1648694"/>
            <a:ext cx="2909133" cy="3633262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80975" indent="-180975">
              <a:spcAft>
                <a:spcPts val="800"/>
              </a:spcAft>
              <a:buSzPct val="120000"/>
            </a:pPr>
            <a:r>
              <a:rPr lang="pt-BR" sz="1600" dirty="0">
                <a:latin typeface="Calibri" panose="020F0502020204030204" pitchFamily="34" charset="0"/>
              </a:rPr>
              <a:t>Destacam-se os gastos per capita dos turistas que utilizaram </a:t>
            </a:r>
            <a:r>
              <a:rPr lang="pt-BR" sz="1600" b="1" dirty="0">
                <a:latin typeface="Calibri" panose="020F0502020204030204" pitchFamily="34" charset="0"/>
              </a:rPr>
              <a:t>Casa própria</a:t>
            </a:r>
            <a:r>
              <a:rPr lang="pt-BR" sz="1600" dirty="0">
                <a:latin typeface="Calibri" panose="020F0502020204030204" pitchFamily="34" charset="0"/>
              </a:rPr>
              <a:t> (US</a:t>
            </a:r>
            <a:r>
              <a:rPr lang="pt-BR" sz="1600" dirty="0" smtClean="0">
                <a:latin typeface="Calibri" panose="020F0502020204030204" pitchFamily="34" charset="0"/>
              </a:rPr>
              <a:t>$ 1.392,60</a:t>
            </a:r>
            <a:r>
              <a:rPr lang="pt-BR" sz="1600" dirty="0">
                <a:latin typeface="Calibri" panose="020F0502020204030204" pitchFamily="34" charset="0"/>
              </a:rPr>
              <a:t>), seguidos dos gastos per capita dos turistas que utilizaram </a:t>
            </a:r>
            <a:r>
              <a:rPr lang="pt-BR" sz="1600" b="1" dirty="0">
                <a:latin typeface="Calibri" panose="020F0502020204030204" pitchFamily="34" charset="0"/>
              </a:rPr>
              <a:t>Hotéis ou pousadas</a:t>
            </a:r>
            <a:r>
              <a:rPr lang="pt-BR" sz="1600" dirty="0">
                <a:latin typeface="Calibri" panose="020F0502020204030204" pitchFamily="34" charset="0"/>
              </a:rPr>
              <a:t>. (US$ 916,10) e casa alugada (US$ 879,03). </a:t>
            </a:r>
          </a:p>
          <a:p>
            <a:pPr marL="180975" indent="-180975">
              <a:spcAft>
                <a:spcPts val="800"/>
              </a:spcAft>
              <a:buSzPct val="120000"/>
            </a:pPr>
            <a:r>
              <a:rPr lang="pt-BR" sz="1600" dirty="0">
                <a:latin typeface="Calibri" panose="020F0502020204030204" pitchFamily="34" charset="0"/>
              </a:rPr>
              <a:t>No entanto, quando se avalia em </a:t>
            </a:r>
            <a:r>
              <a:rPr lang="pt-BR" sz="1600" b="1" dirty="0">
                <a:latin typeface="Calibri" panose="020F0502020204030204" pitchFamily="34" charset="0"/>
              </a:rPr>
              <a:t>gastos per capita/dia</a:t>
            </a:r>
            <a:r>
              <a:rPr lang="pt-BR" sz="1600" dirty="0">
                <a:latin typeface="Calibri" panose="020F0502020204030204" pitchFamily="34" charset="0"/>
              </a:rPr>
              <a:t>, </a:t>
            </a:r>
            <a:r>
              <a:rPr lang="pt-BR" sz="1600" b="1" dirty="0">
                <a:latin typeface="Calibri" panose="020F0502020204030204" pitchFamily="34" charset="0"/>
              </a:rPr>
              <a:t>Hotéis/Pousadas</a:t>
            </a:r>
            <a:r>
              <a:rPr lang="pt-BR" sz="1600" dirty="0">
                <a:latin typeface="Calibri" panose="020F0502020204030204" pitchFamily="34" charset="0"/>
              </a:rPr>
              <a:t> registram </a:t>
            </a:r>
            <a:r>
              <a:rPr lang="pt-BR" sz="1600" dirty="0" smtClean="0">
                <a:latin typeface="Calibri" panose="020F0502020204030204" pitchFamily="34" charset="0"/>
              </a:rPr>
              <a:t>valores superiores.</a:t>
            </a:r>
            <a:endParaRPr lang="pt-BR" sz="1600" dirty="0">
              <a:latin typeface="Calibri" panose="020F050202020403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Gasto per capita no Brasil (US$), por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Meio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de Hospedagem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57" y="1269240"/>
            <a:ext cx="6394849" cy="441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25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2401" y="3376653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2400" y="5644543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265511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Gasto per capita no Brasil (US$), por Tipo de Hospedagem</a:t>
            </a:r>
          </a:p>
        </p:txBody>
      </p:sp>
      <p:graphicFrame>
        <p:nvGraphicFramePr>
          <p:cNvPr id="10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561346"/>
              </p:ext>
            </p:extLst>
          </p:nvPr>
        </p:nvGraphicFramePr>
        <p:xfrm>
          <a:off x="662745" y="875582"/>
          <a:ext cx="8580509" cy="2434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597267"/>
              </p:ext>
            </p:extLst>
          </p:nvPr>
        </p:nvGraphicFramePr>
        <p:xfrm>
          <a:off x="662745" y="3705368"/>
          <a:ext cx="8580509" cy="1890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26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67893" y="5605107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77418" y="3320819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>
          <a:xfrm>
            <a:off x="1568450" y="1905000"/>
            <a:ext cx="6521450" cy="276998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FontTx/>
              <a:buNone/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Fontes de Informação, </a:t>
            </a:r>
          </a:p>
          <a:p>
            <a:pPr marL="0" indent="0" algn="ctr">
              <a:lnSpc>
                <a:spcPct val="150000"/>
              </a:lnSpc>
              <a:buFontTx/>
              <a:buNone/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Avaliações e </a:t>
            </a:r>
          </a:p>
          <a:p>
            <a:pPr marL="0" indent="0" algn="ctr">
              <a:lnSpc>
                <a:spcPct val="150000"/>
              </a:lnSpc>
              <a:buFontTx/>
              <a:buNone/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Grau de Fidelidade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432433" y="1007682"/>
            <a:ext cx="3124201" cy="4554487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80975" indent="-180975">
              <a:spcBef>
                <a:spcPts val="600"/>
              </a:spcBef>
              <a:spcAft>
                <a:spcPts val="1200"/>
              </a:spcAft>
            </a:pPr>
            <a:r>
              <a:rPr lang="pt-BR" sz="1600" dirty="0">
                <a:latin typeface="Calibri" panose="020F0502020204030204" pitchFamily="34" charset="0"/>
              </a:rPr>
              <a:t>A </a:t>
            </a:r>
            <a:r>
              <a:rPr lang="pt-BR" sz="1600" b="1" dirty="0">
                <a:latin typeface="Calibri" panose="020F0502020204030204" pitchFamily="34" charset="0"/>
              </a:rPr>
              <a:t>maioria</a:t>
            </a:r>
            <a:r>
              <a:rPr lang="pt-BR" sz="1600" dirty="0">
                <a:latin typeface="Calibri" panose="020F0502020204030204" pitchFamily="34" charset="0"/>
              </a:rPr>
              <a:t> dos turistas em visita ao Brasil </a:t>
            </a:r>
            <a:r>
              <a:rPr lang="pt-BR" sz="1600" b="1" dirty="0">
                <a:latin typeface="Calibri" panose="020F0502020204030204" pitchFamily="34" charset="0"/>
              </a:rPr>
              <a:t>não</a:t>
            </a:r>
            <a:r>
              <a:rPr lang="pt-BR" sz="1600" dirty="0">
                <a:latin typeface="Calibri" panose="020F0502020204030204" pitchFamily="34" charset="0"/>
              </a:rPr>
              <a:t> utiliza serviços de </a:t>
            </a:r>
            <a:r>
              <a:rPr lang="pt-BR" sz="1600" b="1" dirty="0">
                <a:latin typeface="Calibri" panose="020F0502020204030204" pitchFamily="34" charset="0"/>
              </a:rPr>
              <a:t>Agências de Viagem</a:t>
            </a:r>
            <a:r>
              <a:rPr lang="pt-BR" sz="1600" dirty="0">
                <a:latin typeface="Calibri" panose="020F0502020204030204" pitchFamily="34" charset="0"/>
              </a:rPr>
              <a:t> (</a:t>
            </a:r>
            <a:r>
              <a:rPr lang="pt-BR" sz="1600" b="1" dirty="0">
                <a:latin typeface="Calibri" panose="020F0502020204030204" pitchFamily="34" charset="0"/>
              </a:rPr>
              <a:t>81,3%</a:t>
            </a:r>
            <a:r>
              <a:rPr lang="pt-BR" sz="1600" dirty="0">
                <a:latin typeface="Calibri" panose="020F0502020204030204" pitchFamily="34" charset="0"/>
              </a:rPr>
              <a:t>).</a:t>
            </a:r>
          </a:p>
          <a:p>
            <a:pPr marL="180975" indent="-180975">
              <a:spcBef>
                <a:spcPts val="600"/>
              </a:spcBef>
              <a:spcAft>
                <a:spcPts val="1200"/>
              </a:spcAft>
            </a:pPr>
            <a:r>
              <a:rPr lang="pt-BR" sz="1600" dirty="0">
                <a:latin typeface="Calibri" panose="020F0502020204030204" pitchFamily="34" charset="0"/>
              </a:rPr>
              <a:t>Entre os que utilizam, </a:t>
            </a:r>
            <a:r>
              <a:rPr lang="pt-BR" sz="1600" b="1" dirty="0">
                <a:latin typeface="Calibri" panose="020F0502020204030204" pitchFamily="34" charset="0"/>
              </a:rPr>
              <a:t>12,0%</a:t>
            </a:r>
            <a:r>
              <a:rPr lang="pt-BR" sz="1600" dirty="0">
                <a:latin typeface="Calibri" panose="020F0502020204030204" pitchFamily="34" charset="0"/>
              </a:rPr>
              <a:t> compram </a:t>
            </a:r>
            <a:r>
              <a:rPr lang="pt-BR" sz="1600" b="1" dirty="0">
                <a:latin typeface="Calibri" panose="020F0502020204030204" pitchFamily="34" charset="0"/>
              </a:rPr>
              <a:t>Serviços avulsos</a:t>
            </a:r>
            <a:r>
              <a:rPr lang="pt-BR" sz="1600" dirty="0">
                <a:latin typeface="Calibri" panose="020F0502020204030204" pitchFamily="34" charset="0"/>
              </a:rPr>
              <a:t> e </a:t>
            </a:r>
            <a:r>
              <a:rPr lang="pt-BR" sz="1600" b="1" dirty="0">
                <a:latin typeface="Calibri" panose="020F0502020204030204" pitchFamily="34" charset="0"/>
              </a:rPr>
              <a:t>6,7%</a:t>
            </a:r>
            <a:r>
              <a:rPr lang="pt-BR" sz="1600" dirty="0">
                <a:latin typeface="Calibri" panose="020F0502020204030204" pitchFamily="34" charset="0"/>
              </a:rPr>
              <a:t> compram </a:t>
            </a:r>
            <a:r>
              <a:rPr lang="pt-BR" sz="1600" b="1" dirty="0">
                <a:latin typeface="Calibri" panose="020F0502020204030204" pitchFamily="34" charset="0"/>
              </a:rPr>
              <a:t>Pacotes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  <a:p>
            <a:pPr marL="180975" indent="-180975">
              <a:spcBef>
                <a:spcPts val="600"/>
              </a:spcBef>
              <a:spcAft>
                <a:spcPts val="1200"/>
              </a:spcAft>
            </a:pPr>
            <a:r>
              <a:rPr lang="pt-BR" sz="1600" b="1" dirty="0">
                <a:latin typeface="Calibri" panose="020F0502020204030204" pitchFamily="34" charset="0"/>
              </a:rPr>
              <a:t>Pacotes</a:t>
            </a:r>
            <a:r>
              <a:rPr lang="pt-BR" sz="1600" dirty="0">
                <a:latin typeface="Calibri" panose="020F0502020204030204" pitchFamily="34" charset="0"/>
              </a:rPr>
              <a:t> são importantes nas viagens de </a:t>
            </a:r>
            <a:r>
              <a:rPr lang="pt-BR" sz="1600" b="1" dirty="0">
                <a:latin typeface="Calibri" panose="020F0502020204030204" pitchFamily="34" charset="0"/>
              </a:rPr>
              <a:t>Lazer (11,5%), </a:t>
            </a:r>
            <a:r>
              <a:rPr lang="pt-BR" sz="1600" dirty="0">
                <a:latin typeface="Calibri" panose="020F0502020204030204" pitchFamily="34" charset="0"/>
              </a:rPr>
              <a:t>enquanto </a:t>
            </a:r>
            <a:r>
              <a:rPr lang="pt-BR" sz="1600" b="1" dirty="0">
                <a:latin typeface="Calibri" panose="020F0502020204030204" pitchFamily="34" charset="0"/>
              </a:rPr>
              <a:t>Serviços avulsos</a:t>
            </a:r>
            <a:r>
              <a:rPr lang="pt-BR" sz="1600" dirty="0">
                <a:latin typeface="Calibri" panose="020F0502020204030204" pitchFamily="34" charset="0"/>
              </a:rPr>
              <a:t> são mais utilizados nas viagens de </a:t>
            </a:r>
            <a:r>
              <a:rPr lang="pt-BR" sz="1600" b="1" dirty="0" smtClean="0">
                <a:latin typeface="Calibri" panose="020F0502020204030204" pitchFamily="34" charset="0"/>
              </a:rPr>
              <a:t>Negócios, eventos e convenções </a:t>
            </a:r>
            <a:r>
              <a:rPr lang="pt-BR" sz="1600" dirty="0" smtClean="0">
                <a:latin typeface="Calibri" panose="020F0502020204030204" pitchFamily="34" charset="0"/>
              </a:rPr>
              <a:t>e </a:t>
            </a:r>
            <a:r>
              <a:rPr lang="pt-BR" sz="1600" b="1" dirty="0">
                <a:latin typeface="Calibri" panose="020F0502020204030204" pitchFamily="34" charset="0"/>
              </a:rPr>
              <a:t>Outros Motivos</a:t>
            </a:r>
            <a:r>
              <a:rPr lang="pt-BR" sz="1600" dirty="0">
                <a:latin typeface="Calibri" panose="020F0502020204030204" pitchFamily="34" charset="0"/>
              </a:rPr>
              <a:t>,</a:t>
            </a:r>
            <a:r>
              <a:rPr lang="pt-BR" sz="1600" b="1" dirty="0">
                <a:latin typeface="Calibri" panose="020F0502020204030204" pitchFamily="34" charset="0"/>
              </a:rPr>
              <a:t> </a:t>
            </a:r>
            <a:r>
              <a:rPr lang="pt-BR" sz="1600" dirty="0">
                <a:latin typeface="Calibri" panose="020F0502020204030204" pitchFamily="34" charset="0"/>
              </a:rPr>
              <a:t>respectivamente 16,8% e 14,0%.</a:t>
            </a:r>
          </a:p>
        </p:txBody>
      </p:sp>
      <p:graphicFrame>
        <p:nvGraphicFramePr>
          <p:cNvPr id="8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163188"/>
              </p:ext>
            </p:extLst>
          </p:nvPr>
        </p:nvGraphicFramePr>
        <p:xfrm>
          <a:off x="319728" y="2883376"/>
          <a:ext cx="5918082" cy="2678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Utilização de Agência de Viagem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9" y="1003514"/>
            <a:ext cx="5918082" cy="142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28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36639" y="2426391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36638" y="558826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idx="1"/>
          </p:nvPr>
        </p:nvSpPr>
        <p:spPr>
          <a:xfrm>
            <a:off x="415924" y="1249362"/>
            <a:ext cx="9109075" cy="3770263"/>
          </a:xfrm>
          <a:ln w="12700">
            <a:noFill/>
          </a:ln>
        </p:spPr>
        <p:txBody>
          <a:bodyPr>
            <a:noAutofit/>
          </a:bodyPr>
          <a:lstStyle/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Principais Motivos e Motivações das viagens;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Meios de Hospedagens e de Transportes utilizados;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Localidades visitadas;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Tempo de Permanência no País;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Gastos no Brasil; 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Fidelização ao destino: Intenção de retorno, frequência e preferência;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Fontes de informações sobre o País;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Avaliações dos destinos, dos atrativos e da infraestrutura turística;</a:t>
            </a:r>
          </a:p>
          <a:p>
            <a:pPr marL="541338" lvl="1" indent="-176213" eaLnBrk="1" hangingPunct="1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60388" algn="l"/>
                <a:tab pos="1009650" algn="l"/>
                <a:tab pos="1458913" algn="l"/>
                <a:tab pos="1908175" algn="l"/>
                <a:tab pos="2357438" algn="l"/>
                <a:tab pos="2806700" algn="l"/>
                <a:tab pos="3255963" algn="l"/>
                <a:tab pos="3705225" algn="l"/>
                <a:tab pos="4154488" algn="l"/>
                <a:tab pos="4603750" algn="l"/>
                <a:tab pos="5053013" algn="l"/>
                <a:tab pos="5502275" algn="l"/>
                <a:tab pos="5951538" algn="l"/>
                <a:tab pos="6400800" algn="l"/>
                <a:tab pos="6850063" algn="l"/>
                <a:tab pos="7299325" algn="l"/>
                <a:tab pos="7748588" algn="l"/>
                <a:tab pos="8197850" algn="l"/>
                <a:tab pos="8647113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Perfil socioeconômico do entrevistado - Grau de instrução, idade e renda.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Perfil e Hábitos dos Turistas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2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653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971309" y="3443989"/>
            <a:ext cx="3679127" cy="2272148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266700" lvl="2" indent="-180975">
              <a:spcBef>
                <a:spcPts val="600"/>
              </a:spcBef>
              <a:buSzPct val="120000"/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A </a:t>
            </a:r>
            <a:r>
              <a:rPr lang="pt-BR" sz="1600" b="1" dirty="0">
                <a:latin typeface="Calibri" panose="020F0502020204030204" pitchFamily="34" charset="0"/>
              </a:rPr>
              <a:t>Internet</a:t>
            </a:r>
            <a:r>
              <a:rPr lang="pt-BR" sz="1600" dirty="0">
                <a:latin typeface="Calibri" panose="020F0502020204030204" pitchFamily="34" charset="0"/>
              </a:rPr>
              <a:t> (44,0%) destaca-se como principal fonte de consulta dos visitantes e a cada ano </a:t>
            </a:r>
            <a:r>
              <a:rPr lang="pt-BR" sz="1600" dirty="0" smtClean="0">
                <a:latin typeface="Calibri" panose="020F0502020204030204" pitchFamily="34" charset="0"/>
              </a:rPr>
              <a:t>ganha </a:t>
            </a:r>
            <a:r>
              <a:rPr lang="pt-BR" sz="1600" dirty="0">
                <a:latin typeface="Calibri" panose="020F0502020204030204" pitchFamily="34" charset="0"/>
              </a:rPr>
              <a:t>mais importância em relação a outros meios de informação, a exemplo de </a:t>
            </a:r>
            <a:r>
              <a:rPr lang="pt-BR" sz="1600" b="1" dirty="0">
                <a:latin typeface="Calibri" panose="020F0502020204030204" pitchFamily="34" charset="0"/>
              </a:rPr>
              <a:t>amigos e parentes</a:t>
            </a:r>
            <a:r>
              <a:rPr lang="pt-BR" sz="1600" dirty="0">
                <a:latin typeface="Calibri" panose="020F0502020204030204" pitchFamily="34" charset="0"/>
              </a:rPr>
              <a:t> (29,5%), </a:t>
            </a:r>
            <a:r>
              <a:rPr lang="pt-BR" sz="1600" b="1" dirty="0">
                <a:latin typeface="Calibri" panose="020F0502020204030204" pitchFamily="34" charset="0"/>
              </a:rPr>
              <a:t>agência de viagens</a:t>
            </a:r>
            <a:r>
              <a:rPr lang="pt-BR" sz="1600" dirty="0">
                <a:latin typeface="Calibri" panose="020F0502020204030204" pitchFamily="34" charset="0"/>
              </a:rPr>
              <a:t> (6,1%) e </a:t>
            </a:r>
            <a:r>
              <a:rPr lang="pt-BR" sz="1600" b="1" dirty="0">
                <a:latin typeface="Calibri" panose="020F0502020204030204" pitchFamily="34" charset="0"/>
              </a:rPr>
              <a:t>guias turísticos impressos</a:t>
            </a:r>
            <a:r>
              <a:rPr lang="pt-BR" sz="1600" dirty="0">
                <a:latin typeface="Calibri" panose="020F0502020204030204" pitchFamily="34" charset="0"/>
              </a:rPr>
              <a:t> (2,9%).</a:t>
            </a:r>
          </a:p>
        </p:txBody>
      </p:sp>
      <p:graphicFrame>
        <p:nvGraphicFramePr>
          <p:cNvPr id="8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368740"/>
              </p:ext>
            </p:extLst>
          </p:nvPr>
        </p:nvGraphicFramePr>
        <p:xfrm>
          <a:off x="361920" y="3443989"/>
          <a:ext cx="5490239" cy="227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2559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Principal Fonte de Informação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987" y="712142"/>
            <a:ext cx="7615521" cy="245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29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82243" y="318352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61820" y="572185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306" y="1012808"/>
            <a:ext cx="7602188" cy="1911733"/>
          </a:xfrm>
          <a:prstGeom prst="rect">
            <a:avLst/>
          </a:prstGeom>
        </p:spPr>
      </p:pic>
      <p:graphicFrame>
        <p:nvGraphicFramePr>
          <p:cNvPr id="13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351082"/>
              </p:ext>
            </p:extLst>
          </p:nvPr>
        </p:nvGraphicFramePr>
        <p:xfrm>
          <a:off x="346047" y="3422690"/>
          <a:ext cx="5793070" cy="2352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915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265387" y="3438683"/>
            <a:ext cx="3321957" cy="2337832"/>
          </a:xfrm>
          <a:solidFill>
            <a:srgbClr val="D9EECE"/>
          </a:solidFill>
          <a:ln w="15875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77800" indent="-177800">
              <a:spcBef>
                <a:spcPts val="600"/>
              </a:spcBef>
              <a:spcAft>
                <a:spcPts val="1800"/>
              </a:spcAft>
              <a:buSzPct val="120000"/>
            </a:pPr>
            <a:r>
              <a:rPr lang="pt-BR" sz="1600" dirty="0">
                <a:latin typeface="Calibri" panose="020F0502020204030204" pitchFamily="34" charset="0"/>
              </a:rPr>
              <a:t>Os principais itens consultados pela Internet são: </a:t>
            </a:r>
            <a:r>
              <a:rPr lang="pt-BR" sz="1600" b="1" dirty="0">
                <a:latin typeface="Calibri" panose="020F0502020204030204" pitchFamily="34" charset="0"/>
              </a:rPr>
              <a:t>Hospedagem, Transporte internacional </a:t>
            </a:r>
            <a:r>
              <a:rPr lang="pt-BR" sz="1600" dirty="0">
                <a:latin typeface="Calibri" panose="020F0502020204030204" pitchFamily="34" charset="0"/>
              </a:rPr>
              <a:t>e</a:t>
            </a:r>
            <a:r>
              <a:rPr lang="pt-BR" sz="1600" b="1" dirty="0">
                <a:latin typeface="Calibri" panose="020F0502020204030204" pitchFamily="34" charset="0"/>
              </a:rPr>
              <a:t> Atrativos e passeios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64113" y="3071814"/>
            <a:ext cx="6683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Arial" panose="020B0604020202020204" pitchFamily="34" charset="0"/>
                <a:cs typeface="Arial" panose="020B0604020202020204" pitchFamily="34" charset="0"/>
              </a:rPr>
              <a:t>Nota: Resultados de 2014 não incluem os turistas entrevistados na etapa especial de pesquisa da Copa do Mundo.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Internet: como Informação, Consulta ou Aquisição</a:t>
            </a:r>
          </a:p>
        </p:txBody>
      </p:sp>
      <p:sp>
        <p:nvSpPr>
          <p:cNvPr id="11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30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64113" y="291270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>
                <a:latin typeface="Arial" panose="020B0604020202020204" pitchFamily="34" charset="0"/>
                <a:cs typeface="Arial" panose="020B0604020202020204" pitchFamily="34" charset="0"/>
              </a:rPr>
              <a:t>Fonte: Estudo da Demanda Turística Internacional Brasil - 2015.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50976" y="5762494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228692"/>
              </p:ext>
            </p:extLst>
          </p:nvPr>
        </p:nvGraphicFramePr>
        <p:xfrm>
          <a:off x="278812" y="3374754"/>
          <a:ext cx="5720206" cy="245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9939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27844" y="3374754"/>
            <a:ext cx="3575714" cy="2435496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77800" indent="-177800">
              <a:spcAft>
                <a:spcPts val="1200"/>
              </a:spcAft>
            </a:pPr>
            <a:r>
              <a:rPr lang="pt-BR" sz="1600" b="1" dirty="0">
                <a:latin typeface="Calibri" panose="020F0502020204030204" pitchFamily="34" charset="0"/>
              </a:rPr>
              <a:t>Transporte internacional </a:t>
            </a:r>
            <a:r>
              <a:rPr lang="pt-BR" sz="1600" dirty="0">
                <a:latin typeface="Calibri" panose="020F0502020204030204" pitchFamily="34" charset="0"/>
              </a:rPr>
              <a:t>é o item com maior percentual de compras realizadas pela internet (39,6%).</a:t>
            </a:r>
          </a:p>
          <a:p>
            <a:pPr marL="177800" indent="-177800">
              <a:spcBef>
                <a:spcPts val="600"/>
              </a:spcBef>
              <a:spcAft>
                <a:spcPts val="1200"/>
              </a:spcAft>
            </a:pPr>
            <a:r>
              <a:rPr lang="pt-BR" sz="1600" dirty="0">
                <a:latin typeface="Calibri" panose="020F0502020204030204" pitchFamily="34" charset="0"/>
              </a:rPr>
              <a:t>Percentual  alto de concretização  de compra de </a:t>
            </a:r>
            <a:r>
              <a:rPr lang="pt-BR" sz="1600" b="1" dirty="0">
                <a:latin typeface="Calibri" panose="020F0502020204030204" pitchFamily="34" charset="0"/>
              </a:rPr>
              <a:t>Hospedagem</a:t>
            </a:r>
            <a:r>
              <a:rPr lang="pt-BR" sz="1600" dirty="0">
                <a:latin typeface="Calibri" panose="020F0502020204030204" pitchFamily="34" charset="0"/>
              </a:rPr>
              <a:t> pela internet: 25,7% consultou , enquanto 20,1% comprou.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8481" y="3023586"/>
            <a:ext cx="66834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Arial" panose="020B0604020202020204" pitchFamily="34" charset="0"/>
                <a:cs typeface="Arial" panose="020B0604020202020204" pitchFamily="34" charset="0"/>
              </a:rPr>
              <a:t>Nota: Resultados não incluem os turistas entrevistados na etapa especial de pesquisa da Copa do Mundo.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Serviços Adquiridos pela Internet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4" y="891552"/>
            <a:ext cx="8201025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31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78481" y="287958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78561" y="5800725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Espaço Reservado para Conteúdo 3"/>
          <p:cNvSpPr>
            <a:spLocks noGrp="1"/>
          </p:cNvSpPr>
          <p:nvPr>
            <p:ph idx="1"/>
          </p:nvPr>
        </p:nvSpPr>
        <p:spPr>
          <a:xfrm>
            <a:off x="5837457" y="3148433"/>
            <a:ext cx="3697069" cy="2577229"/>
          </a:xfrm>
          <a:solidFill>
            <a:srgbClr val="D9EECE"/>
          </a:solidFill>
          <a:ln w="12700">
            <a:noFill/>
          </a:ln>
          <a:extLst/>
        </p:spPr>
        <p:txBody>
          <a:bodyPr lIns="36000" tIns="36000" rIns="36000" bIns="36000" anchor="ctr">
            <a:noAutofit/>
          </a:bodyPr>
          <a:lstStyle/>
          <a:p>
            <a:pPr marL="463550" lvl="5" indent="-285750">
              <a:spcBef>
                <a:spcPts val="6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t-BR" sz="1600" dirty="0">
                <a:latin typeface="Calibri" panose="020F0502020204030204" pitchFamily="34" charset="0"/>
              </a:rPr>
              <a:t>É  </a:t>
            </a:r>
            <a:r>
              <a:rPr lang="pt-BR" sz="1600" b="1" dirty="0">
                <a:latin typeface="Calibri" panose="020F0502020204030204" pitchFamily="34" charset="0"/>
              </a:rPr>
              <a:t>positiva</a:t>
            </a:r>
            <a:r>
              <a:rPr lang="pt-BR" sz="1600" dirty="0">
                <a:latin typeface="Calibri" panose="020F0502020204030204" pitchFamily="34" charset="0"/>
              </a:rPr>
              <a:t> a avaliação feita pelos turistas que visitam o Brasil: </a:t>
            </a:r>
            <a:r>
              <a:rPr lang="pt-BR" sz="1600" b="1" dirty="0">
                <a:latin typeface="Calibri" panose="020F0502020204030204" pitchFamily="34" charset="0"/>
              </a:rPr>
              <a:t>86,5%</a:t>
            </a:r>
            <a:r>
              <a:rPr lang="pt-BR" sz="1600" dirty="0">
                <a:latin typeface="Calibri" panose="020F0502020204030204" pitchFamily="34" charset="0"/>
              </a:rPr>
              <a:t> avaliam que a viagem </a:t>
            </a:r>
            <a:r>
              <a:rPr lang="pt-BR" sz="1600" b="1" dirty="0">
                <a:latin typeface="Calibri" panose="020F0502020204030204" pitchFamily="34" charset="0"/>
              </a:rPr>
              <a:t>Superou</a:t>
            </a:r>
            <a:r>
              <a:rPr lang="pt-BR" sz="1600" dirty="0">
                <a:latin typeface="Calibri" panose="020F0502020204030204" pitchFamily="34" charset="0"/>
              </a:rPr>
              <a:t> ou </a:t>
            </a:r>
            <a:r>
              <a:rPr lang="pt-BR" sz="1600" b="1" dirty="0">
                <a:latin typeface="Calibri" panose="020F0502020204030204" pitchFamily="34" charset="0"/>
              </a:rPr>
              <a:t>Atendeu plenamente as expectativas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  <a:p>
            <a:pPr marL="463550" lvl="5" indent="-285750">
              <a:spcBef>
                <a:spcPts val="600"/>
              </a:spcBef>
              <a:spcAft>
                <a:spcPts val="1000"/>
              </a:spcAft>
              <a:defRPr/>
            </a:pPr>
            <a:r>
              <a:rPr lang="pt-BR" sz="1600" dirty="0">
                <a:latin typeface="Calibri" panose="020F0502020204030204" pitchFamily="34" charset="0"/>
              </a:rPr>
              <a:t>Dos que vieram por </a:t>
            </a:r>
            <a:r>
              <a:rPr lang="pt-BR" sz="1600" b="1" dirty="0">
                <a:latin typeface="Calibri" panose="020F0502020204030204" pitchFamily="34" charset="0"/>
              </a:rPr>
              <a:t>via</a:t>
            </a:r>
            <a:r>
              <a:rPr lang="pt-BR" sz="1600" dirty="0">
                <a:latin typeface="Calibri" panose="020F0502020204030204" pitchFamily="34" charset="0"/>
              </a:rPr>
              <a:t> </a:t>
            </a:r>
            <a:r>
              <a:rPr lang="pt-BR" sz="1600" b="1" dirty="0">
                <a:latin typeface="Calibri" panose="020F0502020204030204" pitchFamily="34" charset="0"/>
              </a:rPr>
              <a:t>Terrestre</a:t>
            </a:r>
            <a:r>
              <a:rPr lang="pt-BR" sz="1600" dirty="0">
                <a:latin typeface="Calibri" panose="020F0502020204030204" pitchFamily="34" charset="0"/>
              </a:rPr>
              <a:t> a avaliação positiva alcança </a:t>
            </a:r>
            <a:r>
              <a:rPr lang="pt-BR" sz="1600" b="1" dirty="0">
                <a:latin typeface="Calibri" panose="020F0502020204030204" pitchFamily="34" charset="0"/>
              </a:rPr>
              <a:t>94,3%</a:t>
            </a:r>
            <a:r>
              <a:rPr lang="pt-BR" sz="1600" dirty="0">
                <a:latin typeface="Calibri" panose="020F0502020204030204" pitchFamily="34" charset="0"/>
              </a:rPr>
              <a:t>, enquanto que pela </a:t>
            </a:r>
            <a:r>
              <a:rPr lang="pt-BR" sz="1600" b="1" dirty="0">
                <a:latin typeface="Calibri" panose="020F0502020204030204" pitchFamily="34" charset="0"/>
              </a:rPr>
              <a:t>via Aérea </a:t>
            </a:r>
            <a:r>
              <a:rPr lang="pt-BR" sz="1600" dirty="0">
                <a:latin typeface="Calibri" panose="020F0502020204030204" pitchFamily="34" charset="0"/>
              </a:rPr>
              <a:t>é de</a:t>
            </a:r>
            <a:r>
              <a:rPr lang="pt-BR" sz="1600" b="1" dirty="0">
                <a:latin typeface="Calibri" panose="020F0502020204030204" pitchFamily="34" charset="0"/>
              </a:rPr>
              <a:t> 83,4%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Nível de Satisfação Geral com a Viagem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405991"/>
              </p:ext>
            </p:extLst>
          </p:nvPr>
        </p:nvGraphicFramePr>
        <p:xfrm>
          <a:off x="362206" y="3148433"/>
          <a:ext cx="5393026" cy="2577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022319"/>
            <a:ext cx="72961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32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26311" y="2784444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70456" y="5725662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Espaço Reservado para Conteúdo 3"/>
          <p:cNvSpPr>
            <a:spLocks noGrp="1"/>
          </p:cNvSpPr>
          <p:nvPr>
            <p:ph idx="1"/>
          </p:nvPr>
        </p:nvSpPr>
        <p:spPr>
          <a:xfrm>
            <a:off x="6334124" y="3214030"/>
            <a:ext cx="3190875" cy="2529347"/>
          </a:xfrm>
          <a:solidFill>
            <a:srgbClr val="D9EECE"/>
          </a:solidFill>
          <a:ln w="15875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4635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É alto o </a:t>
            </a:r>
            <a:r>
              <a:rPr lang="pt-BR" sz="1600" b="1" dirty="0">
                <a:latin typeface="Calibri" panose="020F0502020204030204" pitchFamily="34" charset="0"/>
              </a:rPr>
              <a:t>grau de fidelidade</a:t>
            </a:r>
            <a:r>
              <a:rPr lang="pt-BR" sz="1600" dirty="0">
                <a:latin typeface="Calibri" panose="020F0502020204030204" pitchFamily="34" charset="0"/>
              </a:rPr>
              <a:t> dos turistas que visitam o Brasil: </a:t>
            </a:r>
            <a:r>
              <a:rPr lang="pt-BR" sz="1600" b="1" dirty="0" smtClean="0">
                <a:latin typeface="Calibri" panose="020F0502020204030204" pitchFamily="34" charset="0"/>
              </a:rPr>
              <a:t>95,5% </a:t>
            </a:r>
            <a:r>
              <a:rPr lang="pt-BR" sz="1600" dirty="0">
                <a:latin typeface="Calibri" panose="020F0502020204030204" pitchFamily="34" charset="0"/>
              </a:rPr>
              <a:t>manifestam o desejo de </a:t>
            </a:r>
            <a:r>
              <a:rPr lang="pt-BR" sz="1600" b="1" dirty="0">
                <a:latin typeface="Calibri" panose="020F0502020204030204" pitchFamily="34" charset="0"/>
              </a:rPr>
              <a:t>retornar</a:t>
            </a:r>
            <a:r>
              <a:rPr lang="pt-BR" sz="1600" dirty="0">
                <a:latin typeface="Calibri" panose="020F0502020204030204" pitchFamily="34" charset="0"/>
              </a:rPr>
              <a:t>.</a:t>
            </a:r>
          </a:p>
          <a:p>
            <a:pPr marL="4635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Não há diferenças significativas entre os diferentes motivos.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Intenção de Retorno ao Brasil, por Motivo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632446" y="5602914"/>
            <a:ext cx="69357" cy="50070"/>
          </a:xfrm>
          <a:prstGeom prst="rect">
            <a:avLst/>
          </a:prstGeom>
          <a:solidFill>
            <a:srgbClr val="326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7" y="1215765"/>
            <a:ext cx="75628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33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444577"/>
              </p:ext>
            </p:extLst>
          </p:nvPr>
        </p:nvGraphicFramePr>
        <p:xfrm>
          <a:off x="313583" y="3214030"/>
          <a:ext cx="5823981" cy="2529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tângulo 2"/>
          <p:cNvSpPr/>
          <p:nvPr/>
        </p:nvSpPr>
        <p:spPr>
          <a:xfrm>
            <a:off x="1543053" y="5534503"/>
            <a:ext cx="93348" cy="828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198020" y="5539746"/>
            <a:ext cx="93348" cy="77624"/>
          </a:xfrm>
          <a:prstGeom prst="rect">
            <a:avLst/>
          </a:prstGeom>
          <a:solidFill>
            <a:srgbClr val="00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092961" y="250164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21904" y="5743377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Espaço Reservado para Conteúdo 3"/>
          <p:cNvSpPr>
            <a:spLocks noGrp="1"/>
          </p:cNvSpPr>
          <p:nvPr>
            <p:ph idx="1"/>
          </p:nvPr>
        </p:nvSpPr>
        <p:spPr>
          <a:xfrm>
            <a:off x="7099300" y="3581385"/>
            <a:ext cx="2425701" cy="1460515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177800" indent="-177800">
              <a:spcAft>
                <a:spcPts val="1200"/>
              </a:spcAft>
            </a:pPr>
            <a:r>
              <a:rPr lang="pt-BR" sz="1600" b="1" dirty="0">
                <a:latin typeface="Calibri" panose="020F0502020204030204" pitchFamily="34" charset="0"/>
              </a:rPr>
              <a:t>70,4%</a:t>
            </a:r>
            <a:r>
              <a:rPr lang="pt-BR" sz="1600" dirty="0">
                <a:latin typeface="Calibri" panose="020F0502020204030204" pitchFamily="34" charset="0"/>
              </a:rPr>
              <a:t> dos turistas entrevistados já tinham feito</a:t>
            </a:r>
            <a:r>
              <a:rPr lang="pt-BR" sz="1600" b="1" dirty="0">
                <a:latin typeface="Calibri" panose="020F0502020204030204" pitchFamily="34" charset="0"/>
              </a:rPr>
              <a:t> outras visitas</a:t>
            </a:r>
            <a:r>
              <a:rPr lang="pt-BR" sz="1600" dirty="0">
                <a:latin typeface="Calibri" panose="020F0502020204030204" pitchFamily="34" charset="0"/>
              </a:rPr>
              <a:t> ao Brasil.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Frequência de Visita ao Brasil, por Motivo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34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36414"/>
              </p:ext>
            </p:extLst>
          </p:nvPr>
        </p:nvGraphicFramePr>
        <p:xfrm>
          <a:off x="449799" y="3238500"/>
          <a:ext cx="6382801" cy="2459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9"/>
          <p:cNvSpPr/>
          <p:nvPr/>
        </p:nvSpPr>
        <p:spPr>
          <a:xfrm>
            <a:off x="2110724" y="5396390"/>
            <a:ext cx="77647" cy="785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4084813" y="5394963"/>
            <a:ext cx="77647" cy="78576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72" y="1228760"/>
            <a:ext cx="8921292" cy="1624507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30784" y="2837864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69061" y="5699528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72200" y="1485406"/>
            <a:ext cx="3238500" cy="3896220"/>
          </a:xfrm>
          <a:prstGeom prst="rect">
            <a:avLst/>
          </a:prstGeom>
          <a:solidFill>
            <a:srgbClr val="D9EECE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142875" lvl="0" indent="-142875">
              <a:spcBef>
                <a:spcPts val="0"/>
              </a:spcBef>
              <a:spcAft>
                <a:spcPts val="2400"/>
              </a:spcAft>
              <a:buSzPct val="120000"/>
              <a:buFont typeface="Arial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Dentre os itens, as </a:t>
            </a:r>
            <a:r>
              <a:rPr lang="pt-BR" sz="1600" dirty="0">
                <a:latin typeface="Calibri" panose="020F0502020204030204" pitchFamily="34" charset="0"/>
              </a:rPr>
              <a:t>melhores</a:t>
            </a:r>
            <a:r>
              <a:rPr lang="pt-BR" sz="1600" b="0" dirty="0">
                <a:latin typeface="Calibri" panose="020F0502020204030204" pitchFamily="34" charset="0"/>
              </a:rPr>
              <a:t> avaliações são para: </a:t>
            </a:r>
            <a:r>
              <a:rPr lang="pt-BR" sz="1600" dirty="0">
                <a:latin typeface="Calibri" panose="020F0502020204030204" pitchFamily="34" charset="0"/>
              </a:rPr>
              <a:t>Hospitalidade</a:t>
            </a:r>
            <a:r>
              <a:rPr lang="pt-BR" sz="1600" b="0" dirty="0">
                <a:latin typeface="Calibri" panose="020F0502020204030204" pitchFamily="34" charset="0"/>
              </a:rPr>
              <a:t> (97,7%), </a:t>
            </a:r>
            <a:r>
              <a:rPr lang="pt-BR" sz="1600" dirty="0">
                <a:latin typeface="Calibri" panose="020F0502020204030204" pitchFamily="34" charset="0"/>
              </a:rPr>
              <a:t>Gastronomia</a:t>
            </a:r>
            <a:r>
              <a:rPr lang="pt-BR" sz="1600" b="0" dirty="0">
                <a:latin typeface="Calibri" panose="020F0502020204030204" pitchFamily="34" charset="0"/>
              </a:rPr>
              <a:t> (95,7%), </a:t>
            </a:r>
            <a:r>
              <a:rPr lang="pt-BR" sz="1600" dirty="0">
                <a:latin typeface="Calibri" panose="020F0502020204030204" pitchFamily="34" charset="0"/>
              </a:rPr>
              <a:t>Alojamento</a:t>
            </a:r>
            <a:r>
              <a:rPr lang="pt-BR" sz="1600" b="0" dirty="0">
                <a:latin typeface="Calibri" panose="020F0502020204030204" pitchFamily="34" charset="0"/>
              </a:rPr>
              <a:t> (95,6%)</a:t>
            </a:r>
            <a:r>
              <a:rPr lang="pt-BR" sz="1600" dirty="0">
                <a:latin typeface="Calibri" panose="020F0502020204030204" pitchFamily="34" charset="0"/>
              </a:rPr>
              <a:t> </a:t>
            </a:r>
            <a:r>
              <a:rPr lang="pt-BR" sz="1600" b="0" dirty="0" smtClean="0">
                <a:latin typeface="Calibri" panose="020F0502020204030204" pitchFamily="34" charset="0"/>
              </a:rPr>
              <a:t>e </a:t>
            </a:r>
            <a:r>
              <a:rPr lang="pt-BR" sz="1600" dirty="0" smtClean="0">
                <a:latin typeface="Calibri" panose="020F0502020204030204" pitchFamily="34" charset="0"/>
              </a:rPr>
              <a:t>Restaurantes </a:t>
            </a:r>
            <a:r>
              <a:rPr lang="pt-BR" sz="1600" b="0" dirty="0" smtClean="0">
                <a:latin typeface="Calibri" panose="020F0502020204030204" pitchFamily="34" charset="0"/>
              </a:rPr>
              <a:t>(</a:t>
            </a:r>
            <a:r>
              <a:rPr lang="pt-BR" sz="1600" b="0" dirty="0">
                <a:latin typeface="Calibri" panose="020F0502020204030204" pitchFamily="34" charset="0"/>
              </a:rPr>
              <a:t>94,7%) .</a:t>
            </a:r>
          </a:p>
          <a:p>
            <a:pPr marL="142875" lvl="0" indent="-142875">
              <a:spcBef>
                <a:spcPts val="600"/>
              </a:spcBef>
              <a:spcAft>
                <a:spcPts val="2400"/>
              </a:spcAft>
              <a:buSzPct val="120000"/>
              <a:buFont typeface="Arial" charset="0"/>
              <a:buChar char="•"/>
            </a:pPr>
            <a:r>
              <a:rPr lang="pt-BR" sz="1600" b="0" dirty="0">
                <a:latin typeface="Calibri" panose="020F0502020204030204" pitchFamily="34" charset="0"/>
              </a:rPr>
              <a:t>As </a:t>
            </a:r>
            <a:r>
              <a:rPr lang="pt-BR" sz="1600" dirty="0">
                <a:latin typeface="Calibri" panose="020F0502020204030204" pitchFamily="34" charset="0"/>
              </a:rPr>
              <a:t>piores</a:t>
            </a:r>
            <a:r>
              <a:rPr lang="pt-BR" sz="1600" b="0" dirty="0">
                <a:latin typeface="Calibri" panose="020F0502020204030204" pitchFamily="34" charset="0"/>
              </a:rPr>
              <a:t> avaliações são para: </a:t>
            </a:r>
            <a:r>
              <a:rPr lang="pt-BR" sz="1600" dirty="0">
                <a:latin typeface="Calibri" panose="020F0502020204030204" pitchFamily="34" charset="0"/>
              </a:rPr>
              <a:t>Telefonia e</a:t>
            </a:r>
            <a:r>
              <a:rPr lang="pt-BR" sz="1600" b="0" dirty="0">
                <a:latin typeface="Calibri" panose="020F0502020204030204" pitchFamily="34" charset="0"/>
              </a:rPr>
              <a:t> </a:t>
            </a:r>
            <a:r>
              <a:rPr lang="pt-BR" sz="1600" dirty="0">
                <a:latin typeface="Calibri" panose="020F0502020204030204" pitchFamily="34" charset="0"/>
              </a:rPr>
              <a:t>internet </a:t>
            </a:r>
            <a:r>
              <a:rPr lang="pt-BR" sz="1600" b="0" dirty="0">
                <a:latin typeface="Calibri" panose="020F0502020204030204" pitchFamily="34" charset="0"/>
              </a:rPr>
              <a:t>(65,4%%), </a:t>
            </a:r>
            <a:r>
              <a:rPr lang="pt-BR" sz="1600" dirty="0">
                <a:latin typeface="Calibri" panose="020F0502020204030204" pitchFamily="34" charset="0"/>
              </a:rPr>
              <a:t>Preços</a:t>
            </a:r>
            <a:r>
              <a:rPr lang="pt-BR" sz="1600" b="0" dirty="0">
                <a:latin typeface="Calibri" panose="020F0502020204030204" pitchFamily="34" charset="0"/>
              </a:rPr>
              <a:t> (</a:t>
            </a:r>
            <a:r>
              <a:rPr lang="pt-BR" sz="1600" b="0" dirty="0" smtClean="0">
                <a:latin typeface="Calibri" panose="020F0502020204030204" pitchFamily="34" charset="0"/>
              </a:rPr>
              <a:t>69,4</a:t>
            </a:r>
            <a:r>
              <a:rPr lang="pt-BR" sz="1600" b="0" dirty="0">
                <a:latin typeface="Calibri" panose="020F0502020204030204" pitchFamily="34" charset="0"/>
              </a:rPr>
              <a:t>%), </a:t>
            </a:r>
            <a:r>
              <a:rPr lang="pt-BR" sz="1600" dirty="0">
                <a:latin typeface="Calibri" panose="020F0502020204030204" pitchFamily="34" charset="0"/>
              </a:rPr>
              <a:t>Rodovias</a:t>
            </a:r>
            <a:r>
              <a:rPr lang="pt-BR" sz="1600" b="0" dirty="0">
                <a:latin typeface="Calibri" panose="020F0502020204030204" pitchFamily="34" charset="0"/>
              </a:rPr>
              <a:t> (71,1%) e </a:t>
            </a:r>
            <a:r>
              <a:rPr lang="pt-BR" sz="1600" dirty="0">
                <a:latin typeface="Calibri" panose="020F0502020204030204" pitchFamily="34" charset="0"/>
              </a:rPr>
              <a:t>Sinalização turística</a:t>
            </a:r>
            <a:r>
              <a:rPr lang="pt-BR" sz="1600" b="0" dirty="0">
                <a:latin typeface="Calibri" panose="020F0502020204030204" pitchFamily="34" charset="0"/>
              </a:rPr>
              <a:t> (79,1%).</a:t>
            </a:r>
            <a:endParaRPr lang="pt-BR" sz="1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61254" y="5758706"/>
            <a:ext cx="59197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/>
              <a:t>Nota: Avaliação positiva: somatória de “Muito bom” e “Bom”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Avaliação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positiva da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Infraestrutura e Serviços Turísticos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8" y="1062618"/>
            <a:ext cx="5593836" cy="459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35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61254" y="5612137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Avaliação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positiva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da Infraestrutura e Serviços Turísticos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310592"/>
              </p:ext>
            </p:extLst>
          </p:nvPr>
        </p:nvGraphicFramePr>
        <p:xfrm>
          <a:off x="393309" y="846578"/>
          <a:ext cx="9017391" cy="4754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36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9211" y="5600727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>
          <a:xfrm>
            <a:off x="1898650" y="2381250"/>
            <a:ext cx="6026150" cy="1846659"/>
          </a:xfrm>
          <a:ln w="19050">
            <a:noFill/>
          </a:ln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FontTx/>
              <a:buNone/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Conhecimento da </a:t>
            </a:r>
          </a:p>
          <a:p>
            <a:pPr marL="0" indent="0" algn="ctr">
              <a:lnSpc>
                <a:spcPct val="150000"/>
              </a:lnSpc>
              <a:buFontTx/>
              <a:buNone/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Marca Brasil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37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133514" y="3346793"/>
            <a:ext cx="3418449" cy="2336561"/>
          </a:xfrm>
          <a:solidFill>
            <a:srgbClr val="D9EECE"/>
          </a:solidFill>
          <a:ln w="12700">
            <a:noFill/>
          </a:ln>
        </p:spPr>
        <p:txBody>
          <a:bodyPr lIns="36000" tIns="36000" rIns="36000" bIns="36000" anchor="ctr">
            <a:noAutofit/>
          </a:bodyPr>
          <a:lstStyle/>
          <a:p>
            <a:pPr marL="4635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alibri" panose="020F0502020204030204" pitchFamily="34" charset="0"/>
              </a:rPr>
              <a:t>Embora seja ainda pouco expressivo o </a:t>
            </a:r>
            <a:r>
              <a:rPr lang="pt-BR" sz="1600" b="1" dirty="0">
                <a:latin typeface="Calibri" panose="020F0502020204030204" pitchFamily="34" charset="0"/>
              </a:rPr>
              <a:t>grau de conhecimento</a:t>
            </a:r>
            <a:r>
              <a:rPr lang="pt-BR" sz="1600" dirty="0">
                <a:latin typeface="Calibri" panose="020F0502020204030204" pitchFamily="34" charset="0"/>
              </a:rPr>
              <a:t> da </a:t>
            </a:r>
            <a:r>
              <a:rPr lang="pt-BR" sz="1600" b="1" dirty="0">
                <a:latin typeface="Calibri" panose="020F0502020204030204" pitchFamily="34" charset="0"/>
              </a:rPr>
              <a:t>Marca Brasil</a:t>
            </a:r>
            <a:r>
              <a:rPr lang="pt-BR" sz="1600" dirty="0">
                <a:latin typeface="Calibri" panose="020F0502020204030204" pitchFamily="34" charset="0"/>
              </a:rPr>
              <a:t> (</a:t>
            </a:r>
            <a:r>
              <a:rPr lang="pt-BR" sz="1600" b="1" dirty="0">
                <a:latin typeface="Calibri" panose="020F0502020204030204" pitchFamily="34" charset="0"/>
              </a:rPr>
              <a:t>33,7%</a:t>
            </a:r>
            <a:r>
              <a:rPr lang="pt-BR" sz="1600" dirty="0">
                <a:latin typeface="Calibri" panose="020F0502020204030204" pitchFamily="34" charset="0"/>
              </a:rPr>
              <a:t>), nota-se o seu </a:t>
            </a:r>
            <a:r>
              <a:rPr lang="pt-BR" sz="1600" b="1" dirty="0">
                <a:latin typeface="Calibri" panose="020F0502020204030204" pitchFamily="34" charset="0"/>
              </a:rPr>
              <a:t>crescimento</a:t>
            </a:r>
            <a:r>
              <a:rPr lang="pt-BR" sz="1600" dirty="0">
                <a:latin typeface="Calibri" panose="020F0502020204030204" pitchFamily="34" charset="0"/>
              </a:rPr>
              <a:t> ao longo dos anos.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83602" y="2846905"/>
            <a:ext cx="59197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/>
              <a:t>Nota: Resultados de 2014 referem-se somente às duas últimas etapas regulares de pesquisa.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Conhecimento da Marca Brasil</a:t>
            </a:r>
          </a:p>
        </p:txBody>
      </p:sp>
      <p:graphicFrame>
        <p:nvGraphicFramePr>
          <p:cNvPr id="10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396913"/>
              </p:ext>
            </p:extLst>
          </p:nvPr>
        </p:nvGraphicFramePr>
        <p:xfrm>
          <a:off x="407925" y="3346793"/>
          <a:ext cx="5598979" cy="2321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74" y="1439976"/>
            <a:ext cx="74580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38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83602" y="2690934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05126" y="5668624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124287" y="1273828"/>
            <a:ext cx="4247688" cy="1660441"/>
          </a:xfrm>
          <a:prstGeom prst="rect">
            <a:avLst/>
          </a:prstGeom>
          <a:solidFill>
            <a:srgbClr val="D9EECE"/>
          </a:solidFill>
        </p:spPr>
        <p:txBody>
          <a:bodyPr wrap="square" anchor="ctr">
            <a:noAutofit/>
          </a:bodyPr>
          <a:lstStyle/>
          <a:p>
            <a:pPr marL="263525" indent="-168275">
              <a:spcBef>
                <a:spcPts val="1025"/>
              </a:spcBef>
              <a:buSzPct val="12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1800" dirty="0">
                <a:latin typeface="Calibri" panose="020F0502020204030204" pitchFamily="34" charset="0"/>
              </a:rPr>
              <a:t>Locais de Pesquisa em 2015: </a:t>
            </a:r>
            <a:r>
              <a:rPr lang="pt-BR" sz="1800" b="0" dirty="0">
                <a:latin typeface="Calibri" panose="020F0502020204030204" pitchFamily="34" charset="0"/>
              </a:rPr>
              <a:t>26 </a:t>
            </a:r>
          </a:p>
          <a:p>
            <a:pPr marL="263525" indent="-168275">
              <a:spcBef>
                <a:spcPts val="1025"/>
              </a:spcBef>
              <a:buSzPct val="12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1800" dirty="0">
                <a:latin typeface="Calibri" panose="020F0502020204030204" pitchFamily="34" charset="0"/>
              </a:rPr>
              <a:t>Receptivo entrevistado em 2015:</a:t>
            </a:r>
            <a:r>
              <a:rPr lang="pt-BR" sz="1800" b="0" dirty="0">
                <a:latin typeface="Calibri" panose="020F0502020204030204" pitchFamily="34" charset="0"/>
              </a:rPr>
              <a:t> </a:t>
            </a:r>
            <a:r>
              <a:rPr kumimoji="1" lang="pt-BR" sz="1800" b="0" dirty="0">
                <a:latin typeface="Calibri" panose="020F0502020204030204" pitchFamily="34" charset="0"/>
              </a:rPr>
              <a:t>35.133</a:t>
            </a:r>
          </a:p>
          <a:p>
            <a:pPr marL="263525" indent="-168275">
              <a:spcBef>
                <a:spcPts val="1025"/>
              </a:spcBef>
              <a:buSzPct val="12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kumimoji="1" lang="pt-BR" sz="1800" b="0" dirty="0">
                <a:latin typeface="Calibri" panose="020F0502020204030204" pitchFamily="34" charset="0"/>
              </a:rPr>
              <a:t>Amostra de fluxo contada em 2015: 2.449.540</a:t>
            </a:r>
            <a:endParaRPr lang="pt-BR" sz="1800" b="0" dirty="0">
              <a:latin typeface="Calibri" panose="020F050202020403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24287" y="3138985"/>
            <a:ext cx="4261909" cy="2638419"/>
          </a:xfrm>
          <a:prstGeom prst="rect">
            <a:avLst/>
          </a:prstGeom>
          <a:solidFill>
            <a:srgbClr val="FFFFCC"/>
          </a:solidFill>
          <a:ln w="9360">
            <a:noFill/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marL="719138">
              <a:spcBef>
                <a:spcPts val="1800"/>
              </a:spcBef>
              <a:buFont typeface="Wingdings" pitchFamily="2" charset="2"/>
              <a:buNone/>
              <a:tabLst>
                <a:tab pos="628650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kumimoji="1" lang="pt-BR" sz="1800" dirty="0">
                <a:latin typeface="Calibri" panose="020F0502020204030204" pitchFamily="34" charset="0"/>
              </a:rPr>
              <a:t>16 aeroportos internacionais,</a:t>
            </a:r>
            <a:br>
              <a:rPr kumimoji="1" lang="pt-BR" sz="1800" dirty="0">
                <a:latin typeface="Calibri" panose="020F0502020204030204" pitchFamily="34" charset="0"/>
              </a:rPr>
            </a:br>
            <a:r>
              <a:rPr kumimoji="1" lang="pt-BR" sz="1800" b="0" dirty="0">
                <a:latin typeface="Calibri" panose="020F0502020204030204" pitchFamily="34" charset="0"/>
              </a:rPr>
              <a:t>que representam mais de 99%</a:t>
            </a:r>
            <a:br>
              <a:rPr kumimoji="1" lang="pt-BR" sz="1800" b="0" dirty="0">
                <a:latin typeface="Calibri" panose="020F0502020204030204" pitchFamily="34" charset="0"/>
              </a:rPr>
            </a:br>
            <a:r>
              <a:rPr kumimoji="1" lang="pt-BR" sz="1800" b="0" dirty="0">
                <a:latin typeface="Calibri" panose="020F0502020204030204" pitchFamily="34" charset="0"/>
              </a:rPr>
              <a:t>do fluxo internacional aéreo.</a:t>
            </a:r>
          </a:p>
          <a:p>
            <a:pPr marL="719138">
              <a:spcBef>
                <a:spcPts val="1800"/>
              </a:spcBef>
              <a:buFont typeface="Wingdings" pitchFamily="2" charset="2"/>
              <a:buNone/>
              <a:tabLst>
                <a:tab pos="628650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kumimoji="1" lang="pt-BR" sz="1800" dirty="0">
                <a:latin typeface="Calibri" panose="020F0502020204030204" pitchFamily="34" charset="0"/>
              </a:rPr>
              <a:t>10 fronteiras terrestres, </a:t>
            </a:r>
            <a:r>
              <a:rPr kumimoji="1" lang="pt-BR" sz="1800" b="0" dirty="0">
                <a:latin typeface="Calibri" panose="020F0502020204030204" pitchFamily="34" charset="0"/>
              </a:rPr>
              <a:t>que representam cerca de 90% do</a:t>
            </a:r>
            <a:br>
              <a:rPr kumimoji="1" lang="pt-BR" sz="1800" b="0" dirty="0">
                <a:latin typeface="Calibri" panose="020F0502020204030204" pitchFamily="34" charset="0"/>
              </a:rPr>
            </a:br>
            <a:r>
              <a:rPr kumimoji="1" lang="pt-BR" sz="1800" b="0" dirty="0">
                <a:latin typeface="Calibri" panose="020F0502020204030204" pitchFamily="34" charset="0"/>
              </a:rPr>
              <a:t>fluxo internacional terrestre</a:t>
            </a:r>
            <a:br>
              <a:rPr kumimoji="1" lang="pt-BR" sz="1800" b="0" dirty="0">
                <a:latin typeface="Calibri" panose="020F0502020204030204" pitchFamily="34" charset="0"/>
              </a:rPr>
            </a:br>
            <a:r>
              <a:rPr kumimoji="1" lang="pt-BR" sz="1800" b="0" dirty="0">
                <a:latin typeface="Calibri" panose="020F0502020204030204" pitchFamily="34" charset="0"/>
              </a:rPr>
              <a:t>(dois pontos em Foz do Iguaçu)</a:t>
            </a:r>
          </a:p>
          <a:p>
            <a:pPr marL="334963" indent="-334963">
              <a:lnSpc>
                <a:spcPct val="10000"/>
              </a:lnSpc>
              <a:spcBef>
                <a:spcPts val="35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kumimoji="1" lang="pt-BR" sz="1800" dirty="0">
              <a:latin typeface="Calibri" panose="020F050202020403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1588" y="451347"/>
            <a:ext cx="9906001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Pontos de Coleta de Dados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7" t="36017"/>
          <a:stretch/>
        </p:blipFill>
        <p:spPr bwMode="auto">
          <a:xfrm>
            <a:off x="4566503" y="1273804"/>
            <a:ext cx="4903200" cy="4503600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Elipse 4"/>
          <p:cNvSpPr/>
          <p:nvPr/>
        </p:nvSpPr>
        <p:spPr>
          <a:xfrm>
            <a:off x="358588" y="3532094"/>
            <a:ext cx="188259" cy="188259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358588" y="4458194"/>
            <a:ext cx="188259" cy="188259"/>
          </a:xfrm>
          <a:prstGeom prst="ellips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8"/>
          <p:cNvSpPr txBox="1"/>
          <p:nvPr/>
        </p:nvSpPr>
        <p:spPr>
          <a:xfrm>
            <a:off x="4460585" y="5752003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t-BR" sz="800" b="0" dirty="0"/>
              <a:t>Fonte: Estudo da Demanda Turística Internacional Brasil - 2015.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>
          <a:xfrm>
            <a:off x="1898650" y="2390775"/>
            <a:ext cx="6026150" cy="827919"/>
          </a:xfrm>
          <a:ln w="19050">
            <a:noFill/>
          </a:ln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FontTx/>
              <a:buNone/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Perfil Socioeconômico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39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76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129200" y="3303392"/>
            <a:ext cx="1780695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900" b="0" dirty="0">
                <a:latin typeface="Calibri" panose="020F0502020204030204" pitchFamily="34" charset="0"/>
              </a:rPr>
              <a:t>Nota: Resposta do </a:t>
            </a:r>
            <a:r>
              <a:rPr lang="pt-BR" sz="900" b="0" dirty="0" smtClean="0">
                <a:latin typeface="Calibri" panose="020F0502020204030204" pitchFamily="34" charset="0"/>
              </a:rPr>
              <a:t>entrevistado.</a:t>
            </a:r>
            <a:endParaRPr lang="pt-BR" sz="900" b="0" dirty="0">
              <a:latin typeface="Calibri" panose="020F050202020403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Grau de Instrução</a:t>
            </a:r>
          </a:p>
        </p:txBody>
      </p:sp>
      <p:graphicFrame>
        <p:nvGraphicFramePr>
          <p:cNvPr id="9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29428"/>
              </p:ext>
            </p:extLst>
          </p:nvPr>
        </p:nvGraphicFramePr>
        <p:xfrm>
          <a:off x="1887064" y="3601595"/>
          <a:ext cx="6129010" cy="211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44" y="1164120"/>
            <a:ext cx="748665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40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29200" y="3161985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90191" y="5712975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2498547748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87755" y="2334342"/>
            <a:ext cx="1780695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900" b="0" dirty="0">
                <a:latin typeface="Calibri" panose="020F0502020204030204" pitchFamily="34" charset="0"/>
              </a:rPr>
              <a:t>Nota: Resposta do entrevistado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Gênero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787768"/>
              </p:ext>
            </p:extLst>
          </p:nvPr>
        </p:nvGraphicFramePr>
        <p:xfrm>
          <a:off x="2852447" y="3056134"/>
          <a:ext cx="4465864" cy="273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2" y="964568"/>
            <a:ext cx="71532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41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87755" y="2211228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757931" y="5788448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1985339360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272540" y="2372084"/>
            <a:ext cx="1780695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900" b="0" dirty="0">
                <a:latin typeface="Calibri" panose="020F0502020204030204" pitchFamily="34" charset="0"/>
              </a:rPr>
              <a:t>Nota: Resposta do entrevistado</a:t>
            </a:r>
          </a:p>
        </p:txBody>
      </p:sp>
      <p:graphicFrame>
        <p:nvGraphicFramePr>
          <p:cNvPr id="8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268345"/>
              </p:ext>
            </p:extLst>
          </p:nvPr>
        </p:nvGraphicFramePr>
        <p:xfrm>
          <a:off x="1994289" y="2928330"/>
          <a:ext cx="6522403" cy="2598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Renda Média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42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72540" y="224601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908953" y="5566587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0879" y="995380"/>
            <a:ext cx="7391400" cy="1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85178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825500" y="836613"/>
            <a:ext cx="4084638" cy="2413000"/>
          </a:xfrm>
        </p:spPr>
        <p:txBody>
          <a:bodyPr/>
          <a:lstStyle/>
          <a:p>
            <a:pPr marL="334963" indent="-334963" eaLnBrk="1" hangingPunct="1">
              <a:lnSpc>
                <a:spcPct val="95000"/>
              </a:lnSpc>
              <a:spcBef>
                <a:spcPts val="8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400" dirty="0">
              <a:solidFill>
                <a:srgbClr val="303090"/>
              </a:solidFill>
              <a:latin typeface="Times New Roman" pitchFamily="18" charset="0"/>
            </a:endParaRPr>
          </a:p>
          <a:p>
            <a:pPr marL="334963" indent="-334963" eaLnBrk="1" hangingPunct="1">
              <a:spcBef>
                <a:spcPts val="8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400" dirty="0">
              <a:solidFill>
                <a:srgbClr val="303090"/>
              </a:solidFill>
              <a:latin typeface="Times New Roman" pitchFamily="18" charset="0"/>
            </a:endParaRPr>
          </a:p>
          <a:p>
            <a:pPr marL="334963" indent="-334963" eaLnBrk="1" hangingPunct="1">
              <a:spcBef>
                <a:spcPts val="8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400" dirty="0">
              <a:solidFill>
                <a:srgbClr val="303090"/>
              </a:solidFill>
              <a:latin typeface="Times New Roman" pitchFamily="18" charset="0"/>
            </a:endParaRPr>
          </a:p>
          <a:p>
            <a:pPr marL="334963" indent="-334963" eaLnBrk="1" hangingPunct="1">
              <a:spcBef>
                <a:spcPts val="850"/>
              </a:spcBef>
              <a:buFont typeface="Times New Roman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400" dirty="0">
              <a:solidFill>
                <a:srgbClr val="303090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08386"/>
            <a:ext cx="9906000" cy="43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spcBef>
                <a:spcPts val="137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Composição do Grupo Turístico</a:t>
            </a:r>
          </a:p>
        </p:txBody>
      </p:sp>
      <p:graphicFrame>
        <p:nvGraphicFramePr>
          <p:cNvPr id="9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692586"/>
              </p:ext>
            </p:extLst>
          </p:nvPr>
        </p:nvGraphicFramePr>
        <p:xfrm>
          <a:off x="1137631" y="3423798"/>
          <a:ext cx="7630737" cy="228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020384"/>
            <a:ext cx="71628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43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80267" y="2983706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43431" y="5719490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746062478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Conteúdo 2"/>
          <p:cNvSpPr>
            <a:spLocks noGrp="1"/>
          </p:cNvSpPr>
          <p:nvPr>
            <p:ph idx="1"/>
          </p:nvPr>
        </p:nvSpPr>
        <p:spPr>
          <a:xfrm>
            <a:off x="0" y="3038475"/>
            <a:ext cx="9905999" cy="61555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FontTx/>
              <a:buNone/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Notas técnicas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44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531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Histórico</a:t>
            </a:r>
          </a:p>
        </p:txBody>
      </p:sp>
      <p:sp>
        <p:nvSpPr>
          <p:cNvPr id="6147" name="Rectangle 1"/>
          <p:cNvSpPr>
            <a:spLocks noGrp="1" noChangeArrowheads="1"/>
          </p:cNvSpPr>
          <p:nvPr>
            <p:ph idx="1"/>
          </p:nvPr>
        </p:nvSpPr>
        <p:spPr>
          <a:xfrm>
            <a:off x="430214" y="1110938"/>
            <a:ext cx="9094786" cy="5029838"/>
          </a:xfrm>
          <a:ln w="15875">
            <a:noFill/>
          </a:ln>
        </p:spPr>
        <p:txBody>
          <a:bodyPr>
            <a:normAutofit lnSpcReduction="10000"/>
          </a:bodyPr>
          <a:lstStyle/>
          <a:p>
            <a:pPr marL="265113" indent="-265113" algn="just" eaLnBrk="1" hangingPunct="1">
              <a:lnSpc>
                <a:spcPct val="101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dirty="0">
                <a:latin typeface="Calibri" panose="020F0502020204030204" pitchFamily="34" charset="0"/>
              </a:rPr>
              <a:t>Pesquisa do Turismo Internacional receptivo no Brasil é realizada desde </a:t>
            </a:r>
            <a:r>
              <a:rPr lang="pt-BR" sz="2400" b="1" dirty="0">
                <a:latin typeface="Calibri" panose="020F0502020204030204" pitchFamily="34" charset="0"/>
              </a:rPr>
              <a:t>1974. </a:t>
            </a:r>
            <a:r>
              <a:rPr lang="pt-BR" sz="2400" dirty="0">
                <a:latin typeface="Calibri" panose="020F0502020204030204" pitchFamily="34" charset="0"/>
              </a:rPr>
              <a:t>De início pela EMBRATUR e a partir de 2009 pelo Ministério do Turismo.</a:t>
            </a:r>
          </a:p>
          <a:p>
            <a:pPr marL="266700" lvl="1" indent="-266700" algn="just" eaLnBrk="1" hangingPunct="1">
              <a:lnSpc>
                <a:spcPct val="101000"/>
              </a:lnSpc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400" dirty="0">
                <a:latin typeface="Calibri" panose="020F0502020204030204" pitchFamily="34" charset="0"/>
              </a:rPr>
              <a:t>Em 2004, nova metodologia foi implementada para obter </a:t>
            </a:r>
            <a:r>
              <a:rPr lang="pt-BR" sz="2400" b="1" dirty="0">
                <a:latin typeface="Calibri" panose="020F0502020204030204" pitchFamily="34" charset="0"/>
              </a:rPr>
              <a:t>melhor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</a:rPr>
              <a:t>precisão</a:t>
            </a:r>
            <a:r>
              <a:rPr lang="pt-BR" sz="2400" dirty="0">
                <a:latin typeface="Calibri" panose="020F0502020204030204" pitchFamily="34" charset="0"/>
              </a:rPr>
              <a:t> nas estimativas do estudo de turismo internacional. Entre elas:</a:t>
            </a:r>
          </a:p>
          <a:p>
            <a:pPr marL="1298575" lvl="1" indent="-273050" algn="just">
              <a:lnSpc>
                <a:spcPct val="101000"/>
              </a:lnSpc>
              <a:spcBef>
                <a:spcPts val="1200"/>
              </a:spcBef>
              <a:buFont typeface="Arial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200" b="1" dirty="0">
                <a:latin typeface="Calibri" panose="020F0502020204030204" pitchFamily="34" charset="0"/>
              </a:rPr>
              <a:t>Ampliação da amostra </a:t>
            </a:r>
            <a:r>
              <a:rPr lang="pt-BR" sz="2200" dirty="0">
                <a:latin typeface="Calibri" panose="020F0502020204030204" pitchFamily="34" charset="0"/>
              </a:rPr>
              <a:t>(Receptivo mais Emissivo), de 7.200 para 42.000 (sendo 31.000 do turismo receptivo);</a:t>
            </a:r>
          </a:p>
          <a:p>
            <a:pPr marL="1298575" lvl="1" indent="-273050" algn="just">
              <a:lnSpc>
                <a:spcPct val="101000"/>
              </a:lnSpc>
              <a:spcBef>
                <a:spcPts val="1200"/>
              </a:spcBef>
              <a:buFont typeface="Arial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Aumento do </a:t>
            </a:r>
            <a:r>
              <a:rPr lang="pt-BR" sz="2200" b="1" dirty="0">
                <a:latin typeface="Calibri" panose="020F0502020204030204" pitchFamily="34" charset="0"/>
              </a:rPr>
              <a:t>nº de etapas</a:t>
            </a:r>
            <a:r>
              <a:rPr lang="pt-BR" sz="2200" dirty="0">
                <a:latin typeface="Calibri" panose="020F0502020204030204" pitchFamily="34" charset="0"/>
              </a:rPr>
              <a:t> de coleta de dados, de </a:t>
            </a:r>
            <a:r>
              <a:rPr lang="pt-BR" sz="2200" b="1" dirty="0">
                <a:latin typeface="Calibri" panose="020F0502020204030204" pitchFamily="34" charset="0"/>
              </a:rPr>
              <a:t>2</a:t>
            </a:r>
            <a:r>
              <a:rPr lang="pt-BR" sz="2200" dirty="0">
                <a:latin typeface="Calibri" panose="020F0502020204030204" pitchFamily="34" charset="0"/>
              </a:rPr>
              <a:t> para </a:t>
            </a:r>
            <a:r>
              <a:rPr lang="pt-BR" sz="2200" b="1" dirty="0">
                <a:latin typeface="Calibri" panose="020F0502020204030204" pitchFamily="34" charset="0"/>
              </a:rPr>
              <a:t>4</a:t>
            </a:r>
            <a:r>
              <a:rPr lang="pt-BR" sz="2200" dirty="0">
                <a:latin typeface="Calibri" panose="020F0502020204030204" pitchFamily="34" charset="0"/>
              </a:rPr>
              <a:t>, com vistas à melhoria na avaliação das especificidades </a:t>
            </a:r>
            <a:r>
              <a:rPr lang="pt-BR" sz="2200" b="1" dirty="0">
                <a:latin typeface="Calibri" panose="020F0502020204030204" pitchFamily="34" charset="0"/>
              </a:rPr>
              <a:t>sazonais </a:t>
            </a:r>
            <a:r>
              <a:rPr lang="pt-BR" sz="2200" dirty="0">
                <a:latin typeface="Calibri" panose="020F0502020204030204" pitchFamily="34" charset="0"/>
              </a:rPr>
              <a:t>associadas ao turismo internacional no Brasil;</a:t>
            </a:r>
          </a:p>
          <a:p>
            <a:pPr marL="1298575" lvl="1" indent="-273050" algn="just">
              <a:lnSpc>
                <a:spcPct val="101000"/>
              </a:lnSpc>
              <a:spcBef>
                <a:spcPts val="1200"/>
              </a:spcBef>
              <a:buFont typeface="Arial" charset="0"/>
              <a:buChar char="•"/>
              <a:tabLst>
                <a:tab pos="271463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</a:pPr>
            <a:r>
              <a:rPr lang="pt-BR" sz="2200" dirty="0">
                <a:latin typeface="Calibri" panose="020F0502020204030204" pitchFamily="34" charset="0"/>
              </a:rPr>
              <a:t>Aumento do </a:t>
            </a:r>
            <a:r>
              <a:rPr lang="pt-BR" sz="2200" b="1" dirty="0">
                <a:latin typeface="Calibri" panose="020F0502020204030204" pitchFamily="34" charset="0"/>
              </a:rPr>
              <a:t>nº de locais</a:t>
            </a:r>
            <a:r>
              <a:rPr lang="pt-BR" sz="2200" dirty="0">
                <a:latin typeface="Calibri" panose="020F0502020204030204" pitchFamily="34" charset="0"/>
              </a:rPr>
              <a:t> de pesquisa, de </a:t>
            </a:r>
            <a:r>
              <a:rPr lang="pt-BR" sz="2200" b="1" dirty="0">
                <a:latin typeface="Calibri" panose="020F0502020204030204" pitchFamily="34" charset="0"/>
              </a:rPr>
              <a:t>11</a:t>
            </a:r>
            <a:r>
              <a:rPr lang="pt-BR" sz="2200" dirty="0">
                <a:latin typeface="Calibri" panose="020F0502020204030204" pitchFamily="34" charset="0"/>
              </a:rPr>
              <a:t> para </a:t>
            </a:r>
            <a:r>
              <a:rPr lang="pt-BR" sz="2200" b="1" dirty="0">
                <a:latin typeface="Calibri" panose="020F0502020204030204" pitchFamily="34" charset="0"/>
              </a:rPr>
              <a:t>26</a:t>
            </a:r>
            <a:r>
              <a:rPr lang="pt-BR" sz="2200" dirty="0">
                <a:latin typeface="Calibri" panose="020F0502020204030204" pitchFamily="34" charset="0"/>
              </a:rPr>
              <a:t>, abrangendo então os </a:t>
            </a:r>
            <a:r>
              <a:rPr lang="pt-BR" sz="2200" b="1" dirty="0">
                <a:latin typeface="Calibri" panose="020F0502020204030204" pitchFamily="34" charset="0"/>
              </a:rPr>
              <a:t>principais pontos de entrada e saída </a:t>
            </a:r>
            <a:r>
              <a:rPr lang="pt-BR" sz="2200" dirty="0">
                <a:latin typeface="Calibri" panose="020F0502020204030204" pitchFamily="34" charset="0"/>
              </a:rPr>
              <a:t>de turistas no Brasil.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45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929738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Espaço Reservado para Conteúdo 1"/>
          <p:cNvSpPr>
            <a:spLocks noGrp="1"/>
          </p:cNvSpPr>
          <p:nvPr>
            <p:ph sz="quarter" idx="2"/>
          </p:nvPr>
        </p:nvSpPr>
        <p:spPr>
          <a:xfrm>
            <a:off x="239697" y="1093874"/>
            <a:ext cx="9285303" cy="5016758"/>
          </a:xfrm>
          <a:ln w="15875">
            <a:noFill/>
          </a:ln>
        </p:spPr>
        <p:txBody>
          <a:bodyPr>
            <a:normAutofit lnSpcReduction="10000"/>
          </a:bodyPr>
          <a:lstStyle/>
          <a:p>
            <a:pPr marL="177800" indent="-1778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003300"/>
                </a:solidFill>
                <a:latin typeface="Calibri" panose="020F0502020204030204" pitchFamily="34" charset="0"/>
              </a:rPr>
              <a:t>Setores Públicos</a:t>
            </a:r>
            <a:r>
              <a:rPr lang="pt-BR" sz="1800" dirty="0">
                <a:latin typeface="Calibri" panose="020F0502020204030204" pitchFamily="34" charset="0"/>
              </a:rPr>
              <a:t>: As </a:t>
            </a:r>
            <a:r>
              <a:rPr lang="pt-BR" sz="1800" b="1" dirty="0">
                <a:latin typeface="Calibri" panose="020F0502020204030204" pitchFamily="34" charset="0"/>
              </a:rPr>
              <a:t>políticas públicas</a:t>
            </a:r>
            <a:r>
              <a:rPr lang="pt-BR" sz="1800" dirty="0">
                <a:latin typeface="Calibri" panose="020F0502020204030204" pitchFamily="34" charset="0"/>
              </a:rPr>
              <a:t> do Turismo e da Economia tornam-se </a:t>
            </a:r>
            <a:r>
              <a:rPr lang="pt-BR" sz="1800" b="1" dirty="0">
                <a:latin typeface="Calibri" panose="020F0502020204030204" pitchFamily="34" charset="0"/>
              </a:rPr>
              <a:t>mais sustentadas</a:t>
            </a:r>
            <a:r>
              <a:rPr lang="pt-BR" sz="1800" dirty="0">
                <a:latin typeface="Calibri" panose="020F0502020204030204" pitchFamily="34" charset="0"/>
              </a:rPr>
              <a:t> quando baseadas em consistentes e precisas informações, sobre as reais condições e necessidades do setor. As pesquisas fornecem subsídios para a elaboração de estratégias de </a:t>
            </a:r>
            <a:r>
              <a:rPr lang="pt-BR" sz="1800" i="1" dirty="0">
                <a:latin typeface="Calibri" panose="020F0502020204030204" pitchFamily="34" charset="0"/>
              </a:rPr>
              <a:t>marketing</a:t>
            </a:r>
            <a:r>
              <a:rPr lang="pt-BR" sz="1800" dirty="0">
                <a:latin typeface="Calibri" panose="020F0502020204030204" pitchFamily="34" charset="0"/>
              </a:rPr>
              <a:t>, que contribuam para o aumento da permanência e gastos dos turistas e a ampliação da oferta de produtos turísticos de qualidade adequada a demanda; </a:t>
            </a:r>
          </a:p>
          <a:p>
            <a:pPr marL="177800" indent="-1778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003300"/>
                </a:solidFill>
                <a:latin typeface="Calibri" panose="020F0502020204030204" pitchFamily="34" charset="0"/>
              </a:rPr>
              <a:t>Setores Privados</a:t>
            </a:r>
            <a:r>
              <a:rPr lang="pt-BR" sz="1800" dirty="0">
                <a:latin typeface="Calibri" panose="020F0502020204030204" pitchFamily="34" charset="0"/>
              </a:rPr>
              <a:t>: </a:t>
            </a:r>
            <a:r>
              <a:rPr lang="pt-BR" sz="1800" b="1" dirty="0">
                <a:latin typeface="Calibri" panose="020F0502020204030204" pitchFamily="34" charset="0"/>
              </a:rPr>
              <a:t>Empresários</a:t>
            </a:r>
            <a:r>
              <a:rPr lang="pt-BR" sz="1800" dirty="0">
                <a:latin typeface="Calibri" panose="020F0502020204030204" pitchFamily="34" charset="0"/>
              </a:rPr>
              <a:t>, </a:t>
            </a:r>
            <a:r>
              <a:rPr lang="pt-BR" sz="1800" b="1" dirty="0">
                <a:latin typeface="Calibri" panose="020F0502020204030204" pitchFamily="34" charset="0"/>
              </a:rPr>
              <a:t>Associações </a:t>
            </a:r>
            <a:r>
              <a:rPr lang="pt-BR" sz="1800" dirty="0">
                <a:latin typeface="Calibri" panose="020F0502020204030204" pitchFamily="34" charset="0"/>
              </a:rPr>
              <a:t>e </a:t>
            </a:r>
            <a:r>
              <a:rPr lang="pt-BR" sz="1800" b="1" dirty="0">
                <a:latin typeface="Calibri" panose="020F0502020204030204" pitchFamily="34" charset="0"/>
              </a:rPr>
              <a:t>Entidades de Classe </a:t>
            </a:r>
            <a:r>
              <a:rPr lang="pt-BR" sz="1800" dirty="0">
                <a:latin typeface="Calibri" panose="020F0502020204030204" pitchFamily="34" charset="0"/>
              </a:rPr>
              <a:t>das </a:t>
            </a:r>
            <a:r>
              <a:rPr lang="pt-BR" sz="1800" b="1" dirty="0">
                <a:latin typeface="Calibri" panose="020F0502020204030204" pitchFamily="34" charset="0"/>
              </a:rPr>
              <a:t>atividades características do turismo utilizam as informações de mercado e suas tendências </a:t>
            </a:r>
            <a:r>
              <a:rPr lang="pt-BR" sz="1800" dirty="0">
                <a:latin typeface="Calibri" panose="020F0502020204030204" pitchFamily="34" charset="0"/>
              </a:rPr>
              <a:t>para subsidiar a sua tomada de decisão sobre ampliação e fortalecimento do negócio, novos investimentos (</a:t>
            </a:r>
            <a:r>
              <a:rPr lang="pt-BR" sz="1800" b="1" dirty="0">
                <a:latin typeface="Calibri" panose="020F0502020204030204" pitchFamily="34" charset="0"/>
              </a:rPr>
              <a:t>Hotéis</a:t>
            </a:r>
            <a:r>
              <a:rPr lang="pt-BR" sz="1800" dirty="0">
                <a:latin typeface="Calibri" panose="020F0502020204030204" pitchFamily="34" charset="0"/>
              </a:rPr>
              <a:t>,</a:t>
            </a:r>
            <a:r>
              <a:rPr lang="pt-BR" sz="1800" b="1" dirty="0">
                <a:latin typeface="Calibri" panose="020F0502020204030204" pitchFamily="34" charset="0"/>
              </a:rPr>
              <a:t> Agências de Viagens</a:t>
            </a:r>
            <a:r>
              <a:rPr lang="pt-BR" sz="1800" dirty="0">
                <a:latin typeface="Calibri" panose="020F0502020204030204" pitchFamily="34" charset="0"/>
              </a:rPr>
              <a:t>,</a:t>
            </a:r>
            <a:r>
              <a:rPr lang="pt-BR" sz="1800" b="1" dirty="0">
                <a:latin typeface="Calibri" panose="020F0502020204030204" pitchFamily="34" charset="0"/>
              </a:rPr>
              <a:t> Transporte</a:t>
            </a:r>
            <a:r>
              <a:rPr lang="pt-BR" sz="1800" dirty="0">
                <a:latin typeface="Calibri" panose="020F0502020204030204" pitchFamily="34" charset="0"/>
              </a:rPr>
              <a:t>,</a:t>
            </a:r>
            <a:r>
              <a:rPr lang="pt-BR" sz="1800" b="1" dirty="0">
                <a:latin typeface="Calibri" panose="020F0502020204030204" pitchFamily="34" charset="0"/>
              </a:rPr>
              <a:t> Restaurantes</a:t>
            </a:r>
            <a:r>
              <a:rPr lang="pt-BR" sz="1800" dirty="0">
                <a:latin typeface="Calibri" panose="020F0502020204030204" pitchFamily="34" charset="0"/>
              </a:rPr>
              <a:t> e etc.);</a:t>
            </a:r>
          </a:p>
          <a:p>
            <a:pPr marL="177800" indent="-1778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003300"/>
                </a:solidFill>
                <a:latin typeface="Calibri" panose="020F0502020204030204" pitchFamily="34" charset="0"/>
              </a:rPr>
              <a:t>Órgãos não Governamentais</a:t>
            </a:r>
            <a:r>
              <a:rPr lang="pt-BR" sz="1800" dirty="0">
                <a:latin typeface="Calibri" panose="020F0502020204030204" pitchFamily="34" charset="0"/>
              </a:rPr>
              <a:t>: a ampliação e o aprofundamento do conhecimento do setor, possibilita melhoria na qualidade de suas atuações a entidades como as de </a:t>
            </a:r>
            <a:r>
              <a:rPr lang="pt-BR" sz="1800" b="1" dirty="0">
                <a:latin typeface="Calibri" panose="020F0502020204030204" pitchFamily="34" charset="0"/>
              </a:rPr>
              <a:t>Defesa do Consumidor, de proteção do Meio Ambiente entre outras;</a:t>
            </a:r>
          </a:p>
          <a:p>
            <a:pPr marL="177800" indent="-1778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003300"/>
                </a:solidFill>
                <a:latin typeface="Calibri" panose="020F0502020204030204" pitchFamily="34" charset="0"/>
              </a:rPr>
              <a:t>Turistas</a:t>
            </a:r>
            <a:r>
              <a:rPr lang="pt-BR" sz="1800" dirty="0">
                <a:latin typeface="Calibri" panose="020F0502020204030204" pitchFamily="34" charset="0"/>
              </a:rPr>
              <a:t>: A ampliação da quantidade e da qualidade de informações sobre o mercado possibilita o acesso a informações de </a:t>
            </a:r>
            <a:r>
              <a:rPr lang="pt-BR" sz="1800" b="1" dirty="0">
                <a:latin typeface="Calibri" panose="020F0502020204030204" pitchFamily="34" charset="0"/>
              </a:rPr>
              <a:t>qualidade, preços, tipos de produtos que irá encontrar no destino e público que costuma visitar o local</a:t>
            </a:r>
            <a:r>
              <a:rPr lang="pt-BR" sz="1800" dirty="0">
                <a:latin typeface="Calibri" panose="020F0502020204030204" pitchFamily="34" charset="0"/>
              </a:rPr>
              <a:t>;</a:t>
            </a:r>
          </a:p>
          <a:p>
            <a:pPr marL="177800" indent="-1778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003300"/>
                </a:solidFill>
                <a:latin typeface="Calibri" panose="020F0502020204030204" pitchFamily="34" charset="0"/>
              </a:rPr>
              <a:t>Sociedade em geral</a:t>
            </a:r>
            <a:r>
              <a:rPr lang="pt-BR" sz="1800" dirty="0">
                <a:latin typeface="Calibri" panose="020F0502020204030204" pitchFamily="34" charset="0"/>
              </a:rPr>
              <a:t>: Informações que permitem avaliar ações e políticas governamentais contribuem para o aprimoramento e o desenvolvimento do </a:t>
            </a:r>
            <a:r>
              <a:rPr lang="pt-BR" sz="1800" b="1" dirty="0">
                <a:latin typeface="Calibri" panose="020F0502020204030204" pitchFamily="34" charset="0"/>
              </a:rPr>
              <a:t>exercício da cidadania</a:t>
            </a:r>
            <a:r>
              <a:rPr lang="pt-BR" sz="18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Setores Beneficiados</a:t>
            </a:r>
          </a:p>
        </p:txBody>
      </p:sp>
      <p:sp>
        <p:nvSpPr>
          <p:cNvPr id="4" name="Espaço Reservado para Número de Slide 1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fld id="{43C7CC39-7696-495B-97EC-0C08D6C99D24}" type="slidenum">
              <a:rPr lang="pt-BR" smtClean="0">
                <a:solidFill>
                  <a:schemeClr val="bg1"/>
                </a:solidFill>
              </a:rPr>
              <a:pPr algn="r"/>
              <a:t>46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3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idx="1"/>
          </p:nvPr>
        </p:nvSpPr>
        <p:spPr>
          <a:xfrm>
            <a:off x="-1" y="1247774"/>
            <a:ext cx="9904413" cy="2806153"/>
          </a:xfrm>
          <a:ln w="12700">
            <a:noFill/>
          </a:ln>
        </p:spPr>
        <p:txBody>
          <a:bodyPr/>
          <a:lstStyle/>
          <a:p>
            <a:pPr marL="0" indent="0" algn="ctr" eaLnBrk="1" hangingPunct="1">
              <a:lnSpc>
                <a:spcPts val="3696"/>
              </a:lnSpc>
              <a:buFont typeface="Wingdings" pitchFamily="2" charset="2"/>
              <a:buNone/>
              <a:tabLst>
                <a:tab pos="523395" algn="l"/>
                <a:tab pos="1050514" algn="l"/>
                <a:tab pos="1577634" algn="l"/>
                <a:tab pos="2104754" algn="l"/>
                <a:tab pos="2631874" algn="l"/>
                <a:tab pos="3158993" algn="l"/>
                <a:tab pos="3686113" algn="l"/>
                <a:tab pos="4213232" algn="l"/>
                <a:tab pos="4740353" algn="l"/>
                <a:tab pos="5267472" algn="l"/>
                <a:tab pos="5794592" algn="l"/>
                <a:tab pos="6321711" algn="l"/>
                <a:tab pos="6848831" algn="l"/>
                <a:tab pos="7375950" algn="l"/>
                <a:tab pos="7903071" algn="l"/>
                <a:tab pos="8430190" algn="l"/>
                <a:tab pos="8957310" algn="l"/>
                <a:tab pos="9484429" algn="l"/>
                <a:tab pos="10011549" algn="l"/>
                <a:tab pos="10538669" algn="l"/>
              </a:tabLst>
              <a:defRPr/>
            </a:pPr>
            <a:r>
              <a:rPr lang="pt-BR" sz="2300" dirty="0">
                <a:latin typeface="Calibri" panose="020F0502020204030204" pitchFamily="34" charset="0"/>
              </a:rPr>
              <a:t>Amostra desenvolvida com base nos</a:t>
            </a:r>
          </a:p>
          <a:p>
            <a:pPr marL="0" indent="0" algn="ctr" eaLnBrk="1" hangingPunct="1">
              <a:lnSpc>
                <a:spcPts val="3696"/>
              </a:lnSpc>
              <a:buFont typeface="Wingdings" pitchFamily="2" charset="2"/>
              <a:buNone/>
              <a:tabLst>
                <a:tab pos="523395" algn="l"/>
                <a:tab pos="1050514" algn="l"/>
                <a:tab pos="1577634" algn="l"/>
                <a:tab pos="2104754" algn="l"/>
                <a:tab pos="2631874" algn="l"/>
                <a:tab pos="3158993" algn="l"/>
                <a:tab pos="3686113" algn="l"/>
                <a:tab pos="4213232" algn="l"/>
                <a:tab pos="4740353" algn="l"/>
                <a:tab pos="5267472" algn="l"/>
                <a:tab pos="5794592" algn="l"/>
                <a:tab pos="6321711" algn="l"/>
                <a:tab pos="6848831" algn="l"/>
                <a:tab pos="7375950" algn="l"/>
                <a:tab pos="7903071" algn="l"/>
                <a:tab pos="8430190" algn="l"/>
                <a:tab pos="8957310" algn="l"/>
                <a:tab pos="9484429" algn="l"/>
                <a:tab pos="10011549" algn="l"/>
                <a:tab pos="10538669" algn="l"/>
              </a:tabLst>
              <a:defRPr/>
            </a:pPr>
            <a:r>
              <a:rPr lang="pt-BR" sz="2300" dirty="0">
                <a:latin typeface="Calibri" panose="020F0502020204030204" pitchFamily="34" charset="0"/>
              </a:rPr>
              <a:t>Planos Estratégicos da Embratur/</a:t>
            </a:r>
            <a:r>
              <a:rPr lang="pt-BR" sz="2300" dirty="0" err="1">
                <a:latin typeface="Calibri" panose="020F0502020204030204" pitchFamily="34" charset="0"/>
              </a:rPr>
              <a:t>MTur</a:t>
            </a:r>
            <a:r>
              <a:rPr lang="pt-BR" sz="2300" dirty="0">
                <a:latin typeface="Calibri" panose="020F0502020204030204" pitchFamily="34" charset="0"/>
              </a:rPr>
              <a:t>.</a:t>
            </a:r>
          </a:p>
          <a:p>
            <a:pPr marL="0" indent="0" algn="ctr" eaLnBrk="1" hangingPunct="1">
              <a:lnSpc>
                <a:spcPts val="3696"/>
              </a:lnSpc>
              <a:buNone/>
              <a:tabLst>
                <a:tab pos="523395" algn="l"/>
                <a:tab pos="1050514" algn="l"/>
                <a:tab pos="1577634" algn="l"/>
                <a:tab pos="2104754" algn="l"/>
                <a:tab pos="2631874" algn="l"/>
                <a:tab pos="3158993" algn="l"/>
                <a:tab pos="3686113" algn="l"/>
                <a:tab pos="4213232" algn="l"/>
                <a:tab pos="4740353" algn="l"/>
                <a:tab pos="5267472" algn="l"/>
                <a:tab pos="5794592" algn="l"/>
                <a:tab pos="6321711" algn="l"/>
                <a:tab pos="6848831" algn="l"/>
                <a:tab pos="7375950" algn="l"/>
                <a:tab pos="7903071" algn="l"/>
                <a:tab pos="8430190" algn="l"/>
                <a:tab pos="8957310" algn="l"/>
                <a:tab pos="9484429" algn="l"/>
                <a:tab pos="10011549" algn="l"/>
                <a:tab pos="10538669" algn="l"/>
              </a:tabLst>
              <a:defRPr/>
            </a:pPr>
            <a:endParaRPr lang="pt-BR" sz="2300" dirty="0">
              <a:latin typeface="Calibri" panose="020F0502020204030204" pitchFamily="34" charset="0"/>
            </a:endParaRPr>
          </a:p>
          <a:p>
            <a:pPr marL="0" indent="0" algn="ctr" eaLnBrk="1" hangingPunct="1">
              <a:lnSpc>
                <a:spcPts val="3696"/>
              </a:lnSpc>
              <a:buFontTx/>
              <a:buNone/>
              <a:tabLst>
                <a:tab pos="523395" algn="l"/>
                <a:tab pos="1050514" algn="l"/>
                <a:tab pos="1577634" algn="l"/>
                <a:tab pos="2104754" algn="l"/>
                <a:tab pos="2631874" algn="l"/>
                <a:tab pos="3158993" algn="l"/>
                <a:tab pos="3686113" algn="l"/>
                <a:tab pos="4213232" algn="l"/>
                <a:tab pos="4740353" algn="l"/>
                <a:tab pos="5267472" algn="l"/>
                <a:tab pos="5794592" algn="l"/>
                <a:tab pos="6321711" algn="l"/>
                <a:tab pos="6848831" algn="l"/>
                <a:tab pos="7375950" algn="l"/>
                <a:tab pos="7903071" algn="l"/>
                <a:tab pos="8430190" algn="l"/>
                <a:tab pos="8957310" algn="l"/>
                <a:tab pos="9484429" algn="l"/>
                <a:tab pos="10011549" algn="l"/>
                <a:tab pos="10538669" algn="l"/>
              </a:tabLst>
              <a:defRPr/>
            </a:pPr>
            <a:endParaRPr lang="pt-BR" sz="2300" dirty="0">
              <a:latin typeface="Calibri" panose="020F0502020204030204" pitchFamily="34" charset="0"/>
            </a:endParaRPr>
          </a:p>
          <a:p>
            <a:pPr marL="393012" indent="-393012" algn="ctr" eaLnBrk="1" hangingPunct="1">
              <a:lnSpc>
                <a:spcPts val="3696"/>
              </a:lnSpc>
              <a:buFont typeface="Wingdings" pitchFamily="2" charset="2"/>
              <a:buChar char=""/>
              <a:tabLst>
                <a:tab pos="523395" algn="l"/>
                <a:tab pos="1050514" algn="l"/>
                <a:tab pos="1577634" algn="l"/>
                <a:tab pos="2104754" algn="l"/>
                <a:tab pos="2631874" algn="l"/>
                <a:tab pos="3158993" algn="l"/>
                <a:tab pos="3686113" algn="l"/>
                <a:tab pos="4213232" algn="l"/>
                <a:tab pos="4740353" algn="l"/>
                <a:tab pos="5267472" algn="l"/>
                <a:tab pos="5794592" algn="l"/>
                <a:tab pos="6321711" algn="l"/>
                <a:tab pos="6848831" algn="l"/>
                <a:tab pos="7375950" algn="l"/>
                <a:tab pos="7903071" algn="l"/>
                <a:tab pos="8430190" algn="l"/>
                <a:tab pos="8957310" algn="l"/>
                <a:tab pos="9484429" algn="l"/>
                <a:tab pos="10011549" algn="l"/>
                <a:tab pos="10538669" algn="l"/>
              </a:tabLst>
              <a:defRPr/>
            </a:pPr>
            <a:endParaRPr lang="pt-BR" sz="2300" dirty="0">
              <a:latin typeface="Calibri" panose="020F0502020204030204" pitchFamily="34" charset="0"/>
            </a:endParaRPr>
          </a:p>
          <a:p>
            <a:pPr marL="393012" indent="-393012" algn="ctr" eaLnBrk="1" hangingPunct="1">
              <a:lnSpc>
                <a:spcPts val="3696"/>
              </a:lnSpc>
              <a:buFont typeface="Wingdings" pitchFamily="2" charset="2"/>
              <a:buNone/>
              <a:tabLst>
                <a:tab pos="523395" algn="l"/>
                <a:tab pos="1050514" algn="l"/>
                <a:tab pos="1577634" algn="l"/>
                <a:tab pos="2104754" algn="l"/>
                <a:tab pos="2631874" algn="l"/>
                <a:tab pos="3158993" algn="l"/>
                <a:tab pos="3686113" algn="l"/>
                <a:tab pos="4213232" algn="l"/>
                <a:tab pos="4740353" algn="l"/>
                <a:tab pos="5267472" algn="l"/>
                <a:tab pos="5794592" algn="l"/>
                <a:tab pos="6321711" algn="l"/>
                <a:tab pos="6848831" algn="l"/>
                <a:tab pos="7375950" algn="l"/>
                <a:tab pos="7903071" algn="l"/>
                <a:tab pos="8430190" algn="l"/>
                <a:tab pos="8957310" algn="l"/>
                <a:tab pos="9484429" algn="l"/>
                <a:tab pos="10011549" algn="l"/>
                <a:tab pos="10538669" algn="l"/>
              </a:tabLst>
              <a:defRPr/>
            </a:pPr>
            <a:endParaRPr lang="pt-BR" sz="2300" dirty="0">
              <a:latin typeface="Calibri" panose="020F0502020204030204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7263" y="2914650"/>
            <a:ext cx="2459037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ta para a direita 4"/>
          <p:cNvSpPr>
            <a:spLocks noChangeArrowheads="1"/>
          </p:cNvSpPr>
          <p:nvPr/>
        </p:nvSpPr>
        <p:spPr bwMode="auto">
          <a:xfrm>
            <a:off x="1419225" y="3232150"/>
            <a:ext cx="2632075" cy="1000125"/>
          </a:xfrm>
          <a:prstGeom prst="rightArrow">
            <a:avLst>
              <a:gd name="adj1" fmla="val 50000"/>
              <a:gd name="adj2" fmla="val 50015"/>
            </a:avLst>
          </a:prstGeom>
          <a:noFill/>
          <a:ln w="57150" algn="ctr">
            <a:solidFill>
              <a:srgbClr val="669900"/>
            </a:solidFill>
            <a:round/>
            <a:headEnd/>
            <a:tailEnd/>
          </a:ln>
        </p:spPr>
        <p:txBody>
          <a:bodyPr lIns="107287" tIns="53643" rIns="107287" bIns="53643"/>
          <a:lstStyle/>
          <a:p>
            <a:pPr algn="r" eaLnBrk="0" hangingPunct="0"/>
            <a:endParaRPr lang="pt-BR" sz="2100">
              <a:latin typeface="Arial Narrow" pitchFamily="34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427038" y="3524250"/>
            <a:ext cx="4525962" cy="41592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7287" tIns="53643" rIns="107287" bIns="53643">
            <a:spAutoFit/>
          </a:bodyPr>
          <a:lstStyle>
            <a:lvl1pPr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sz="2000" dirty="0">
                <a:solidFill>
                  <a:schemeClr val="tx1"/>
                </a:solidFill>
                <a:latin typeface="Calibri" panose="020F0502020204030204" pitchFamily="34" charset="0"/>
              </a:rPr>
              <a:t>De 2007 em diante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53000" y="2468563"/>
            <a:ext cx="4583113" cy="477666"/>
          </a:xfrm>
          <a:prstGeom prst="rect">
            <a:avLst/>
          </a:prstGeom>
          <a:noFill/>
        </p:spPr>
        <p:txBody>
          <a:bodyPr wrap="square" lIns="107287" tIns="53643" rIns="107287" bIns="53643">
            <a:spAutoFit/>
          </a:bodyPr>
          <a:lstStyle/>
          <a:p>
            <a:pPr algn="ctr">
              <a:defRPr/>
            </a:pPr>
            <a:r>
              <a:rPr lang="pt-BR" sz="2300" dirty="0">
                <a:solidFill>
                  <a:schemeClr val="accent6"/>
                </a:solidFill>
                <a:latin typeface="Calibri" panose="020F0502020204030204" pitchFamily="34" charset="0"/>
                <a:cs typeface="+mn-cs"/>
              </a:rPr>
              <a:t>Plano Aquarela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15925" y="4583112"/>
            <a:ext cx="4537075" cy="539221"/>
          </a:xfrm>
          <a:prstGeom prst="rect">
            <a:avLst/>
          </a:prstGeom>
          <a:noFill/>
        </p:spPr>
        <p:txBody>
          <a:bodyPr wrap="square" lIns="107287" tIns="53643" rIns="107287" bIns="53643">
            <a:spAutoFit/>
          </a:bodyPr>
          <a:lstStyle/>
          <a:p>
            <a:pPr algn="ctr">
              <a:defRPr/>
            </a:pP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Países</a:t>
            </a:r>
            <a:r>
              <a:rPr lang="pt-BR" sz="2800" dirty="0">
                <a:latin typeface="Calibri" panose="020F0502020204030204" pitchFamily="34" charset="0"/>
                <a:cs typeface="+mn-cs"/>
              </a:rPr>
              <a:t>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prioritários</a:t>
            </a:r>
            <a:endParaRPr lang="pt-BR" sz="280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5510213"/>
            <a:ext cx="9906000" cy="477837"/>
          </a:xfrm>
          <a:prstGeom prst="rect">
            <a:avLst/>
          </a:prstGeom>
          <a:noFill/>
        </p:spPr>
        <p:txBody>
          <a:bodyPr wrap="square" lIns="107287" tIns="53643" rIns="107287" bIns="53643">
            <a:spAutoFit/>
          </a:bodyPr>
          <a:lstStyle/>
          <a:p>
            <a:pPr algn="ctr">
              <a:defRPr/>
            </a:pPr>
            <a:r>
              <a:rPr lang="pt-BR" sz="2300" b="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Menores erros de estimativas para países mais estratégicos.</a:t>
            </a:r>
            <a:endParaRPr lang="pt-BR" sz="2300" b="0" dirty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Planejamento da Pesquisa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47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0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"/>
          <p:cNvSpPr>
            <a:spLocks noGrp="1" noChangeArrowheads="1"/>
          </p:cNvSpPr>
          <p:nvPr>
            <p:ph idx="1"/>
          </p:nvPr>
        </p:nvSpPr>
        <p:spPr>
          <a:xfrm>
            <a:off x="415924" y="1177694"/>
            <a:ext cx="9109075" cy="1521118"/>
          </a:xfrm>
          <a:ln w="12700">
            <a:noFill/>
          </a:ln>
        </p:spPr>
        <p:txBody>
          <a:bodyPr/>
          <a:lstStyle/>
          <a:p>
            <a:pPr marL="265113" indent="-265113" algn="just" eaLnBrk="1" hangingPunct="1">
              <a:lnSpc>
                <a:spcPts val="30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549275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  <a:defRPr/>
            </a:pPr>
            <a:r>
              <a:rPr lang="pt-BR" sz="2200" dirty="0">
                <a:latin typeface="Calibri" panose="020F0502020204030204" pitchFamily="34" charset="0"/>
              </a:rPr>
              <a:t>Amostra definida com base na </a:t>
            </a:r>
            <a:r>
              <a:rPr lang="pt-BR" sz="2200" b="1" dirty="0">
                <a:latin typeface="Calibri" panose="020F0502020204030204" pitchFamily="34" charset="0"/>
              </a:rPr>
              <a:t>minimização dos erros</a:t>
            </a:r>
            <a:r>
              <a:rPr lang="pt-BR" sz="2200" dirty="0">
                <a:latin typeface="Calibri" panose="020F0502020204030204" pitchFamily="34" charset="0"/>
              </a:rPr>
              <a:t> de estimativas dos </a:t>
            </a:r>
            <a:r>
              <a:rPr lang="pt-BR" sz="2200" b="1" dirty="0">
                <a:latin typeface="Calibri" panose="020F0502020204030204" pitchFamily="34" charset="0"/>
              </a:rPr>
              <a:t>países priorizados</a:t>
            </a:r>
            <a:r>
              <a:rPr lang="pt-BR" sz="2200" dirty="0">
                <a:latin typeface="Calibri" panose="020F0502020204030204" pitchFamily="34" charset="0"/>
              </a:rPr>
              <a:t> pela política do </a:t>
            </a:r>
            <a:r>
              <a:rPr lang="pt-BR" sz="2200" dirty="0" err="1">
                <a:latin typeface="Calibri" panose="020F0502020204030204" pitchFamily="34" charset="0"/>
              </a:rPr>
              <a:t>MTur</a:t>
            </a:r>
            <a:r>
              <a:rPr lang="pt-BR" sz="2200" dirty="0">
                <a:latin typeface="Calibri" panose="020F0502020204030204" pitchFamily="34" charset="0"/>
              </a:rPr>
              <a:t>;</a:t>
            </a:r>
          </a:p>
          <a:p>
            <a:pPr marL="265113" indent="-265113" algn="just" eaLnBrk="1" hangingPunct="1">
              <a:lnSpc>
                <a:spcPts val="3000"/>
              </a:lnSpc>
              <a:spcBef>
                <a:spcPts val="1500"/>
              </a:spcBef>
              <a:buFont typeface="Arial" panose="020B0604020202020204" pitchFamily="34" charset="0"/>
              <a:buChar char="•"/>
              <a:tabLst>
                <a:tab pos="549275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  <a:defRPr/>
            </a:pPr>
            <a:r>
              <a:rPr lang="pt-BR" sz="2200" dirty="0">
                <a:latin typeface="Calibri" panose="020F0502020204030204" pitchFamily="34" charset="0"/>
              </a:rPr>
              <a:t>Amostras mínimas garantidas para os seguintes países:</a:t>
            </a:r>
          </a:p>
          <a:p>
            <a:pPr marL="0" indent="0" algn="just" eaLnBrk="1" hangingPunct="1">
              <a:lnSpc>
                <a:spcPts val="3000"/>
              </a:lnSpc>
              <a:spcBef>
                <a:spcPts val="1500"/>
              </a:spcBef>
              <a:buNone/>
              <a:tabLst>
                <a:tab pos="549275" algn="l"/>
                <a:tab pos="1076325" algn="l"/>
                <a:tab pos="1603375" algn="l"/>
                <a:tab pos="2130425" algn="l"/>
                <a:tab pos="2657475" algn="l"/>
                <a:tab pos="3184525" algn="l"/>
                <a:tab pos="3711575" algn="l"/>
                <a:tab pos="4238625" algn="l"/>
                <a:tab pos="4765675" algn="l"/>
                <a:tab pos="5292725" algn="l"/>
                <a:tab pos="5819775" algn="l"/>
                <a:tab pos="6346825" algn="l"/>
                <a:tab pos="6873875" algn="l"/>
                <a:tab pos="7400925" algn="l"/>
                <a:tab pos="7927975" algn="l"/>
                <a:tab pos="8455025" algn="l"/>
                <a:tab pos="8982075" algn="l"/>
                <a:tab pos="9509125" algn="l"/>
                <a:tab pos="10036175" algn="l"/>
                <a:tab pos="10563225" algn="l"/>
              </a:tabLst>
              <a:defRPr/>
            </a:pPr>
            <a:endParaRPr lang="pt-BR" sz="2300" dirty="0"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460302" y="5562599"/>
            <a:ext cx="2476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b="0" dirty="0"/>
              <a:t>* Amostra mínima garantida por motivo de viagem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Método: Planejamento da Amostra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48</a:t>
            </a:fld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36" y="3136323"/>
            <a:ext cx="69437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8"/>
          <p:cNvSpPr txBox="1"/>
          <p:nvPr/>
        </p:nvSpPr>
        <p:spPr>
          <a:xfrm>
            <a:off x="1460302" y="5365689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26903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idx="1"/>
          </p:nvPr>
        </p:nvSpPr>
        <p:spPr>
          <a:xfrm>
            <a:off x="401637" y="1261279"/>
            <a:ext cx="9099550" cy="3783087"/>
          </a:xfrm>
          <a:ln w="12700">
            <a:noFill/>
          </a:ln>
        </p:spPr>
        <p:txBody>
          <a:bodyPr>
            <a:normAutofit lnSpcReduction="10000"/>
          </a:bodyPr>
          <a:lstStyle/>
          <a:p>
            <a:pPr marL="176213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Etapas:</a:t>
            </a: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Alta Estação</a:t>
            </a:r>
            <a:r>
              <a:rPr lang="pt-BR" sz="2300" dirty="0">
                <a:latin typeface="Calibri" panose="020F0502020204030204" pitchFamily="34" charset="0"/>
              </a:rPr>
              <a:t>: Janeiro/Fevereiro</a:t>
            </a: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Baixa Estação</a:t>
            </a:r>
            <a:r>
              <a:rPr lang="pt-BR" sz="2300" dirty="0">
                <a:latin typeface="Calibri" panose="020F0502020204030204" pitchFamily="34" charset="0"/>
              </a:rPr>
              <a:t>: Abril</a:t>
            </a: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Média Estação</a:t>
            </a:r>
            <a:r>
              <a:rPr lang="pt-BR" sz="2300" dirty="0">
                <a:latin typeface="Calibri" panose="020F0502020204030204" pitchFamily="34" charset="0"/>
              </a:rPr>
              <a:t>: Julho/Agosto</a:t>
            </a: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Média-baixa Estação</a:t>
            </a:r>
            <a:r>
              <a:rPr lang="pt-BR" sz="2300" dirty="0">
                <a:latin typeface="Calibri" panose="020F0502020204030204" pitchFamily="34" charset="0"/>
              </a:rPr>
              <a:t>: Outubro</a:t>
            </a:r>
          </a:p>
          <a:p>
            <a:pPr marL="176213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sz="2300" b="1" dirty="0">
              <a:latin typeface="Calibri" panose="020F0502020204030204" pitchFamily="34" charset="0"/>
            </a:endParaRPr>
          </a:p>
          <a:p>
            <a:pPr marL="176213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Duração</a:t>
            </a:r>
            <a:r>
              <a:rPr lang="pt-BR" sz="2300" dirty="0">
                <a:latin typeface="Calibri" panose="020F0502020204030204" pitchFamily="34" charset="0"/>
              </a:rPr>
              <a:t> </a:t>
            </a:r>
            <a:r>
              <a:rPr lang="pt-BR" sz="2300" b="1" dirty="0">
                <a:latin typeface="Calibri" panose="020F0502020204030204" pitchFamily="34" charset="0"/>
              </a:rPr>
              <a:t>das coletas</a:t>
            </a:r>
            <a:r>
              <a:rPr lang="pt-BR" sz="2300" dirty="0">
                <a:latin typeface="Calibri" panose="020F0502020204030204" pitchFamily="34" charset="0"/>
              </a:rPr>
              <a:t>: predominantemente </a:t>
            </a:r>
            <a:r>
              <a:rPr lang="pt-BR" sz="2300" b="1" dirty="0">
                <a:latin typeface="Calibri" panose="020F0502020204030204" pitchFamily="34" charset="0"/>
              </a:rPr>
              <a:t>duas semanas</a:t>
            </a:r>
            <a:r>
              <a:rPr lang="pt-BR" sz="2300" dirty="0">
                <a:latin typeface="Calibri" panose="020F0502020204030204" pitchFamily="34" charset="0"/>
              </a:rPr>
              <a:t>. Para as localidades de menor fluxo, </a:t>
            </a:r>
            <a:r>
              <a:rPr lang="pt-BR" sz="2300" b="1" dirty="0">
                <a:latin typeface="Calibri" panose="020F0502020204030204" pitchFamily="34" charset="0"/>
              </a:rPr>
              <a:t>uma semana</a:t>
            </a:r>
            <a:r>
              <a:rPr lang="pt-BR" sz="2300" dirty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588" y="451347"/>
            <a:ext cx="9906001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Coleta de Dados do Receptivo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55241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CaixaDeTexto 7"/>
          <p:cNvSpPr txBox="1">
            <a:spLocks noChangeArrowheads="1"/>
          </p:cNvSpPr>
          <p:nvPr/>
        </p:nvSpPr>
        <p:spPr bwMode="auto">
          <a:xfrm>
            <a:off x="425450" y="1243013"/>
            <a:ext cx="9099550" cy="1862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/>
        </p:spPr>
        <p:txBody>
          <a:bodyPr wrap="square" lIns="107287" tIns="53643" rIns="107287" bIns="53643">
            <a:spAutoFit/>
          </a:bodyPr>
          <a:lstStyle>
            <a:lvl1pPr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just" defTabSz="527050" eaLnBrk="1" hangingPunct="1">
              <a:spcBef>
                <a:spcPts val="1200"/>
              </a:spcBef>
              <a:buSzPct val="100000"/>
              <a:tabLst>
                <a:tab pos="522288" algn="l"/>
                <a:tab pos="1049338" algn="l"/>
                <a:tab pos="1576388" algn="l"/>
                <a:tab pos="2103438" algn="l"/>
                <a:tab pos="2630488" algn="l"/>
                <a:tab pos="3157538" algn="l"/>
                <a:tab pos="3684588" algn="l"/>
                <a:tab pos="4213225" algn="l"/>
                <a:tab pos="4740275" algn="l"/>
                <a:tab pos="5267325" algn="l"/>
                <a:tab pos="5794375" algn="l"/>
                <a:tab pos="6321425" algn="l"/>
                <a:tab pos="6848475" algn="l"/>
                <a:tab pos="7375525" algn="l"/>
                <a:tab pos="7902575" algn="l"/>
                <a:tab pos="8429625" algn="l"/>
                <a:tab pos="8956675" algn="l"/>
                <a:tab pos="9483725" algn="l"/>
                <a:tab pos="10010775" algn="l"/>
                <a:tab pos="10537825" algn="l"/>
              </a:tabLst>
              <a:defRPr/>
            </a:pPr>
            <a:r>
              <a:rPr lang="pt-BR" sz="2400" b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Amostra planejada com base:</a:t>
            </a:r>
          </a:p>
          <a:p>
            <a:pPr marL="452438" lvl="1" indent="-180975" algn="just" defTabSz="527050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tabLst>
                <a:tab pos="522288" algn="l"/>
                <a:tab pos="1049338" algn="l"/>
                <a:tab pos="1576388" algn="l"/>
                <a:tab pos="2103438" algn="l"/>
                <a:tab pos="2630488" algn="l"/>
                <a:tab pos="3157538" algn="l"/>
                <a:tab pos="3684588" algn="l"/>
                <a:tab pos="4213225" algn="l"/>
                <a:tab pos="4740275" algn="l"/>
                <a:tab pos="5267325" algn="l"/>
                <a:tab pos="5794375" algn="l"/>
                <a:tab pos="6321425" algn="l"/>
                <a:tab pos="6848475" algn="l"/>
                <a:tab pos="7375525" algn="l"/>
                <a:tab pos="7902575" algn="l"/>
                <a:tab pos="8429625" algn="l"/>
                <a:tab pos="8956675" algn="l"/>
                <a:tab pos="9483725" algn="l"/>
                <a:tab pos="10010775" algn="l"/>
                <a:tab pos="10537825" algn="l"/>
              </a:tabLst>
              <a:defRPr/>
            </a:pPr>
            <a:r>
              <a:rPr lang="pt-BR" sz="2000" b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Tamanho populacional;</a:t>
            </a:r>
          </a:p>
          <a:p>
            <a:pPr marL="452438" lvl="1" indent="-180975" algn="just" defTabSz="527050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tabLst>
                <a:tab pos="522288" algn="l"/>
                <a:tab pos="1049338" algn="l"/>
                <a:tab pos="1576388" algn="l"/>
                <a:tab pos="2103438" algn="l"/>
                <a:tab pos="2630488" algn="l"/>
                <a:tab pos="3157538" algn="l"/>
                <a:tab pos="3684588" algn="l"/>
                <a:tab pos="4213225" algn="l"/>
                <a:tab pos="4740275" algn="l"/>
                <a:tab pos="5267325" algn="l"/>
                <a:tab pos="5794375" algn="l"/>
                <a:tab pos="6321425" algn="l"/>
                <a:tab pos="6848475" algn="l"/>
                <a:tab pos="7375525" algn="l"/>
                <a:tab pos="7902575" algn="l"/>
                <a:tab pos="8429625" algn="l"/>
                <a:tab pos="8956675" algn="l"/>
                <a:tab pos="9483725" algn="l"/>
                <a:tab pos="10010775" algn="l"/>
                <a:tab pos="10537825" algn="l"/>
              </a:tabLst>
              <a:defRPr/>
            </a:pPr>
            <a:r>
              <a:rPr lang="pt-BR" sz="2000" b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Erros máximos predefinidos;</a:t>
            </a:r>
          </a:p>
          <a:p>
            <a:pPr marL="452438" lvl="1" indent="-180975" algn="just" defTabSz="527050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  <a:tabLst>
                <a:tab pos="522288" algn="l"/>
                <a:tab pos="1049338" algn="l"/>
                <a:tab pos="1576388" algn="l"/>
                <a:tab pos="2103438" algn="l"/>
                <a:tab pos="2630488" algn="l"/>
                <a:tab pos="3157538" algn="l"/>
                <a:tab pos="3684588" algn="l"/>
                <a:tab pos="4213225" algn="l"/>
                <a:tab pos="4740275" algn="l"/>
                <a:tab pos="5267325" algn="l"/>
                <a:tab pos="5794375" algn="l"/>
                <a:tab pos="6321425" algn="l"/>
                <a:tab pos="6848475" algn="l"/>
                <a:tab pos="7375525" algn="l"/>
                <a:tab pos="7902575" algn="l"/>
                <a:tab pos="8429625" algn="l"/>
                <a:tab pos="8956675" algn="l"/>
                <a:tab pos="9483725" algn="l"/>
                <a:tab pos="10010775" algn="l"/>
                <a:tab pos="10537825" algn="l"/>
              </a:tabLst>
              <a:defRPr/>
            </a:pPr>
            <a:r>
              <a:rPr lang="pt-BR" sz="2000" b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Resultados das pesquisas de anos anteriores.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-146050"/>
            <a:ext cx="2174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7287" tIns="53643" rIns="107287" bIns="53643" anchor="ctr">
            <a:spAutoFit/>
          </a:bodyPr>
          <a:lstStyle/>
          <a:p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r="13857"/>
          <a:stretch/>
        </p:blipFill>
        <p:spPr>
          <a:xfrm>
            <a:off x="4581832" y="1378640"/>
            <a:ext cx="5293688" cy="1036776"/>
          </a:xfrm>
          <a:prstGeom prst="rect">
            <a:avLst/>
          </a:prstGeom>
        </p:spPr>
      </p:pic>
      <p:pic>
        <p:nvPicPr>
          <p:cNvPr id="1035" name="Imagem 10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838" y="3587172"/>
            <a:ext cx="5911438" cy="2018116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Método: Planejamento da Amostra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49</a:t>
            </a:fld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919171" y="5668039"/>
            <a:ext cx="31293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t-BR" sz="800" b="0" dirty="0"/>
              <a:t>Fonte: Estudo da Demanda Turística Internacional Brasil - 2015.</a:t>
            </a:r>
          </a:p>
        </p:txBody>
      </p:sp>
    </p:spTree>
    <p:extLst>
      <p:ext uri="{BB962C8B-B14F-4D97-AF65-F5344CB8AC3E}">
        <p14:creationId xmlns:p14="http://schemas.microsoft.com/office/powerpoint/2010/main" val="17685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425450" y="1243013"/>
            <a:ext cx="9099550" cy="4862870"/>
          </a:xfrm>
          <a:ln w="12700">
            <a:noFill/>
          </a:ln>
        </p:spPr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t-BR" sz="2300" b="1" dirty="0">
                <a:latin typeface="Calibri" panose="020F0502020204030204" pitchFamily="34" charset="0"/>
              </a:rPr>
              <a:t>Amostra Estratificada com cotas</a:t>
            </a:r>
            <a:r>
              <a:rPr lang="pt-BR" sz="2300" dirty="0">
                <a:latin typeface="Calibri" panose="020F0502020204030204" pitchFamily="34" charset="0"/>
              </a:rPr>
              <a:t>.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t-BR" sz="2300" b="1" dirty="0">
                <a:latin typeface="Calibri" panose="020F0502020204030204" pitchFamily="34" charset="0"/>
              </a:rPr>
              <a:t>Expansão</a:t>
            </a:r>
            <a:r>
              <a:rPr lang="pt-BR" sz="2300" dirty="0">
                <a:latin typeface="Calibri" panose="020F0502020204030204" pitchFamily="34" charset="0"/>
              </a:rPr>
              <a:t> dos dados é feita por </a:t>
            </a:r>
            <a:r>
              <a:rPr lang="pt-BR" sz="2300" b="1" dirty="0">
                <a:latin typeface="Calibri" panose="020F0502020204030204" pitchFamily="34" charset="0"/>
              </a:rPr>
              <a:t>Portão de entrada,</a:t>
            </a:r>
            <a:r>
              <a:rPr lang="pt-BR" sz="2300" dirty="0">
                <a:latin typeface="Calibri" panose="020F0502020204030204" pitchFamily="34" charset="0"/>
              </a:rPr>
              <a:t> </a:t>
            </a:r>
            <a:r>
              <a:rPr lang="pt-BR" sz="2300" b="1" dirty="0">
                <a:latin typeface="Calibri" panose="020F0502020204030204" pitchFamily="34" charset="0"/>
              </a:rPr>
              <a:t>País</a:t>
            </a:r>
            <a:r>
              <a:rPr lang="pt-BR" sz="2300" dirty="0">
                <a:latin typeface="Calibri" panose="020F0502020204030204" pitchFamily="34" charset="0"/>
              </a:rPr>
              <a:t> </a:t>
            </a:r>
            <a:r>
              <a:rPr lang="pt-BR" sz="2300" b="1" dirty="0">
                <a:latin typeface="Calibri" panose="020F0502020204030204" pitchFamily="34" charset="0"/>
              </a:rPr>
              <a:t>de residência </a:t>
            </a:r>
            <a:r>
              <a:rPr lang="pt-BR" sz="2300" dirty="0">
                <a:latin typeface="Calibri" panose="020F0502020204030204" pitchFamily="34" charset="0"/>
              </a:rPr>
              <a:t>e</a:t>
            </a:r>
            <a:r>
              <a:rPr lang="pt-BR" sz="2300" b="1" dirty="0">
                <a:latin typeface="Calibri" panose="020F0502020204030204" pitchFamily="34" charset="0"/>
              </a:rPr>
              <a:t> Via de acesso</a:t>
            </a:r>
            <a:r>
              <a:rPr lang="pt-BR" sz="2300" dirty="0">
                <a:latin typeface="Calibri" panose="020F0502020204030204" pitchFamily="34" charset="0"/>
                <a:cs typeface="Times New Roman" pitchFamily="18" charset="0"/>
              </a:rPr>
              <a:t> (</a:t>
            </a:r>
            <a:r>
              <a:rPr lang="pt-BR" sz="2300" dirty="0">
                <a:latin typeface="Calibri" panose="020F0502020204030204" pitchFamily="34" charset="0"/>
              </a:rPr>
              <a:t>aéreo ou terrestre), segundo a distribuição populacional dada pela chegada de turistas não residentes, publicada no Anuário Estatístico de Turismo.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  <a:tabLst>
                <a:tab pos="806450" algn="l"/>
                <a:tab pos="1071563" algn="l"/>
                <a:tab pos="1438275" algn="l"/>
              </a:tabLst>
              <a:defRPr/>
            </a:pPr>
            <a:r>
              <a:rPr lang="pt-BR" sz="2300" b="1" cap="small" dirty="0" err="1">
                <a:latin typeface="Calibri" panose="020F0502020204030204" pitchFamily="34" charset="0"/>
                <a:cs typeface="Arial" panose="020B0604020202020204" pitchFamily="34" charset="0"/>
              </a:rPr>
              <a:t>Fe</a:t>
            </a:r>
            <a:r>
              <a:rPr lang="pt-BR" sz="2300" b="1" i="1" baseline="-25000" dirty="0" err="1">
                <a:latin typeface="Calibri" panose="020F0502020204030204" pitchFamily="34" charset="0"/>
                <a:cs typeface="Arial" panose="020B0604020202020204" pitchFamily="34" charset="0"/>
              </a:rPr>
              <a:t>ijk</a:t>
            </a:r>
            <a:r>
              <a:rPr lang="pt-BR" sz="2300" b="1" baseline="-25000" dirty="0"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2300" cap="small" dirty="0">
                <a:latin typeface="Calibri" panose="020F0502020204030204" pitchFamily="34" charset="0"/>
              </a:rPr>
              <a:t>=	</a:t>
            </a:r>
            <a:r>
              <a:rPr lang="pt-BR" sz="2300" b="1" dirty="0">
                <a:latin typeface="Calibri" panose="020F0502020204030204" pitchFamily="34" charset="0"/>
                <a:cs typeface="Arial" panose="020B0604020202020204" pitchFamily="34" charset="0"/>
              </a:rPr>
              <a:t>Fator de expansão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 associado a cada turista, por </a:t>
            </a:r>
            <a:b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pt-BR" sz="2300" b="1" dirty="0">
                <a:latin typeface="Calibri" panose="020F0502020204030204" pitchFamily="34" charset="0"/>
                <a:cs typeface="Arial" panose="020B0604020202020204" pitchFamily="34" charset="0"/>
              </a:rPr>
              <a:t>País de residência </a:t>
            </a:r>
            <a:r>
              <a:rPr lang="pt-BR" sz="2300" i="1" dirty="0">
                <a:latin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, que entrou no Brasil pelo</a:t>
            </a:r>
            <a:b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pt-BR" sz="2300" b="1" dirty="0">
                <a:latin typeface="Calibri" panose="020F0502020204030204" pitchFamily="34" charset="0"/>
                <a:cs typeface="Arial" panose="020B0604020202020204" pitchFamily="34" charset="0"/>
              </a:rPr>
              <a:t>Portão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300" i="1" dirty="0">
                <a:latin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 pela </a:t>
            </a:r>
            <a:r>
              <a:rPr lang="pt-BR" sz="2300" b="1" dirty="0">
                <a:latin typeface="Calibri" panose="020F0502020204030204" pitchFamily="34" charset="0"/>
                <a:cs typeface="Arial" panose="020B0604020202020204" pitchFamily="34" charset="0"/>
              </a:rPr>
              <a:t>via de acesso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300" i="1" dirty="0">
                <a:latin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3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pt-BR" sz="2300" cap="small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pt-BR" sz="2300" dirty="0">
                <a:latin typeface="Calibri" panose="020F0502020204030204" pitchFamily="34" charset="0"/>
                <a:cs typeface="Arial" panose="020B0604020202020204" pitchFamily="34" charset="0"/>
              </a:rPr>
              <a:t>Onde:</a:t>
            </a:r>
            <a:endParaRPr lang="pt-BR" sz="2300" cap="small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pt-BR" sz="2300" cap="small" dirty="0"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pt-BR" sz="2300" dirty="0">
              <a:latin typeface="Calibri" panose="020F0502020204030204" pitchFamily="34" charset="0"/>
            </a:endParaRPr>
          </a:p>
        </p:txBody>
      </p:sp>
      <p:sp>
        <p:nvSpPr>
          <p:cNvPr id="16388" name="AutoShape 5"/>
          <p:cNvSpPr>
            <a:spLocks noChangeAspect="1" noChangeArrowheads="1"/>
          </p:cNvSpPr>
          <p:nvPr/>
        </p:nvSpPr>
        <p:spPr bwMode="auto">
          <a:xfrm>
            <a:off x="2144713" y="4797425"/>
            <a:ext cx="65500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505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61" y="5182366"/>
            <a:ext cx="9446404" cy="78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89645"/>
            <a:ext cx="9906000" cy="51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Expansão da Amostra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50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1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idx="1"/>
          </p:nvPr>
        </p:nvSpPr>
        <p:spPr>
          <a:xfrm>
            <a:off x="425450" y="1219199"/>
            <a:ext cx="9099550" cy="5624938"/>
          </a:xfrm>
          <a:ln w="12700">
            <a:noFill/>
          </a:ln>
        </p:spPr>
        <p:txBody>
          <a:bodyPr/>
          <a:lstStyle/>
          <a:p>
            <a:pPr marL="176213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Locais</a:t>
            </a:r>
            <a:r>
              <a:rPr lang="pt-BR" sz="2300" dirty="0">
                <a:latin typeface="Calibri" panose="020F0502020204030204" pitchFamily="34" charset="0"/>
              </a:rPr>
              <a:t>:</a:t>
            </a:r>
          </a:p>
          <a:p>
            <a:pPr marL="717550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100" b="1" dirty="0">
                <a:latin typeface="Calibri" panose="020F0502020204030204" pitchFamily="34" charset="0"/>
              </a:rPr>
              <a:t>Aeroportos</a:t>
            </a:r>
            <a:r>
              <a:rPr lang="pt-BR" sz="2100" dirty="0">
                <a:latin typeface="Calibri" panose="020F0502020204030204" pitchFamily="34" charset="0"/>
              </a:rPr>
              <a:t>: salas de embarques internacionais e saguão.</a:t>
            </a: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100" b="1" dirty="0">
                <a:latin typeface="Calibri" panose="020F0502020204030204" pitchFamily="34" charset="0"/>
              </a:rPr>
              <a:t>Fronteiras terrestres: </a:t>
            </a:r>
            <a:r>
              <a:rPr lang="pt-BR" sz="2100" dirty="0">
                <a:latin typeface="Calibri" panose="020F0502020204030204" pitchFamily="34" charset="0"/>
              </a:rPr>
              <a:t>pontos de migração, postos da Polícia Federal ou vias de acesso que viabilizem a abordagem</a:t>
            </a: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100" dirty="0">
                <a:latin typeface="Calibri" panose="020F0502020204030204" pitchFamily="34" charset="0"/>
              </a:rPr>
              <a:t>Pesquisa: </a:t>
            </a:r>
            <a:r>
              <a:rPr lang="pt-BR" sz="2100" b="1" dirty="0">
                <a:latin typeface="Calibri" panose="020F0502020204030204" pitchFamily="34" charset="0"/>
              </a:rPr>
              <a:t>Entrevista direta.</a:t>
            </a:r>
          </a:p>
          <a:p>
            <a:pPr marL="176213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  <a:ea typeface="+mn-ea"/>
                <a:cs typeface="+mn-cs"/>
              </a:rPr>
              <a:t>Momento: </a:t>
            </a:r>
            <a:r>
              <a:rPr lang="pt-BR" sz="2300" dirty="0">
                <a:latin typeface="Calibri" panose="020F0502020204030204" pitchFamily="34" charset="0"/>
                <a:ea typeface="+mn-ea"/>
                <a:cs typeface="+mn-cs"/>
              </a:rPr>
              <a:t>término da visita ao Brasil </a:t>
            </a:r>
          </a:p>
          <a:p>
            <a:pPr marL="176213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300" b="1" dirty="0">
                <a:latin typeface="Calibri" panose="020F0502020204030204" pitchFamily="34" charset="0"/>
              </a:rPr>
              <a:t>Número de </a:t>
            </a:r>
            <a:r>
              <a:rPr lang="pt-BR" sz="2300" b="1" dirty="0" smtClean="0">
                <a:latin typeface="Calibri" panose="020F0502020204030204" pitchFamily="34" charset="0"/>
              </a:rPr>
              <a:t>turistas entrevistados </a:t>
            </a:r>
            <a:r>
              <a:rPr lang="pt-BR" sz="2300" b="1" dirty="0">
                <a:latin typeface="Calibri" panose="020F0502020204030204" pitchFamily="34" charset="0"/>
              </a:rPr>
              <a:t>(2015)</a:t>
            </a:r>
            <a:r>
              <a:rPr lang="pt-BR" sz="2300" dirty="0">
                <a:latin typeface="Calibri" panose="020F0502020204030204" pitchFamily="34" charset="0"/>
              </a:rPr>
              <a:t>: </a:t>
            </a:r>
            <a:r>
              <a:rPr lang="pt-BR" sz="2300" dirty="0" smtClean="0">
                <a:latin typeface="Calibri" panose="020F0502020204030204" pitchFamily="34" charset="0"/>
              </a:rPr>
              <a:t> </a:t>
            </a:r>
            <a:r>
              <a:rPr kumimoji="1" lang="pt-BR" sz="2100" b="1" dirty="0" smtClean="0">
                <a:latin typeface="Calibri" panose="020F0502020204030204" pitchFamily="34" charset="0"/>
              </a:rPr>
              <a:t> 35.133</a:t>
            </a:r>
            <a:endParaRPr kumimoji="1" lang="pt-BR" sz="2100" b="1" dirty="0">
              <a:latin typeface="Calibri" panose="020F0502020204030204" pitchFamily="34" charset="0"/>
            </a:endParaRPr>
          </a:p>
          <a:p>
            <a:pPr marL="0" lvl="1" indent="0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sz="2300" dirty="0">
              <a:latin typeface="Calibri" panose="020F0502020204030204" pitchFamily="34" charset="0"/>
              <a:ea typeface="+mn-ea"/>
              <a:cs typeface="+mn-cs"/>
            </a:endParaRPr>
          </a:p>
          <a:p>
            <a:pPr marL="717550" lvl="1" indent="-176213" eaLnBrk="1" hangingPunct="1">
              <a:lnSpc>
                <a:spcPct val="101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pt-BR" sz="2300" b="1" dirty="0">
              <a:latin typeface="Calibri" panose="020F0502020204030204" pitchFamily="34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-1588" y="451347"/>
            <a:ext cx="9906001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dirty="0">
                <a:solidFill>
                  <a:srgbClr val="003300"/>
                </a:solidFill>
                <a:latin typeface="Calibri" panose="020F0502020204030204" pitchFamily="34" charset="0"/>
                <a:cs typeface="Arial" pitchFamily="34" charset="0"/>
              </a:rPr>
              <a:t>Coleta de Dados do receptivo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51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81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idx="1"/>
          </p:nvPr>
        </p:nvSpPr>
        <p:spPr>
          <a:xfrm>
            <a:off x="819150" y="2403475"/>
            <a:ext cx="8335963" cy="1846659"/>
          </a:xfrm>
        </p:spPr>
        <p:txBody>
          <a:bodyPr>
            <a:normAutofit fontScale="85000" lnSpcReduction="10000"/>
          </a:bodyPr>
          <a:lstStyle/>
          <a:p>
            <a:pPr marL="334963" indent="-334963" algn="ctr" eaLnBrk="1" hangingPunct="1">
              <a:lnSpc>
                <a:spcPct val="15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 smtClean="0">
                <a:solidFill>
                  <a:srgbClr val="003300"/>
                </a:solidFill>
                <a:latin typeface="Calibri" panose="020F0502020204030204" pitchFamily="34" charset="0"/>
              </a:rPr>
              <a:t>Chegadas de turistas  internacionais ao Brasil</a:t>
            </a:r>
            <a:endParaRPr lang="pt-BR" sz="4000" b="1" dirty="0">
              <a:solidFill>
                <a:srgbClr val="003300"/>
              </a:solidFill>
              <a:latin typeface="Calibri" panose="020F0502020204030204" pitchFamily="34" charset="0"/>
            </a:endParaRPr>
          </a:p>
          <a:p>
            <a:pPr marL="334963" indent="-334963" algn="ctr" eaLnBrk="1" hangingPunct="1">
              <a:lnSpc>
                <a:spcPct val="15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sz="4000" b="1" dirty="0">
                <a:solidFill>
                  <a:srgbClr val="003300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5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62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Picture 7"/>
          <p:cNvSpPr>
            <a:spLocks noChangeAspect="1" noChangeArrowheads="1"/>
          </p:cNvSpPr>
          <p:nvPr/>
        </p:nvSpPr>
        <p:spPr bwMode="auto">
          <a:xfrm>
            <a:off x="495300" y="3352800"/>
            <a:ext cx="4960938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4" name="CaixaDeTexto 1"/>
          <p:cNvSpPr txBox="1">
            <a:spLocks noChangeArrowheads="1"/>
          </p:cNvSpPr>
          <p:nvPr/>
        </p:nvSpPr>
        <p:spPr bwMode="auto">
          <a:xfrm>
            <a:off x="163773" y="5197272"/>
            <a:ext cx="9580728" cy="671265"/>
          </a:xfrm>
          <a:prstGeom prst="rect">
            <a:avLst/>
          </a:prstGeom>
          <a:solidFill>
            <a:srgbClr val="D9EECE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marL="82550" indent="-8255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</a:pPr>
            <a:r>
              <a:rPr lang="pt-BR" sz="1400" b="0" dirty="0">
                <a:latin typeface="Calibri" panose="020F0502020204030204" pitchFamily="34" charset="0"/>
              </a:rPr>
              <a:t> Em 2015 o mês de Janeiro concentrou 14,5 % </a:t>
            </a:r>
            <a:r>
              <a:rPr lang="pt-BR" sz="1400" b="0" dirty="0" smtClean="0">
                <a:latin typeface="Calibri" panose="020F0502020204030204" pitchFamily="34" charset="0"/>
              </a:rPr>
              <a:t>do </a:t>
            </a:r>
            <a:r>
              <a:rPr lang="pt-BR" sz="1400" b="0" dirty="0">
                <a:latin typeface="Calibri" panose="020F0502020204030204" pitchFamily="34" charset="0"/>
              </a:rPr>
              <a:t>movimento de todo o fluxo internacional e, junto com os meses de</a:t>
            </a:r>
            <a:r>
              <a:rPr lang="pt-BR" sz="1400" dirty="0">
                <a:latin typeface="Calibri" panose="020F0502020204030204" pitchFamily="34" charset="0"/>
              </a:rPr>
              <a:t> </a:t>
            </a:r>
            <a:r>
              <a:rPr lang="pt-BR" sz="1400" dirty="0" smtClean="0">
                <a:latin typeface="Calibri" panose="020F0502020204030204" pitchFamily="34" charset="0"/>
              </a:rPr>
              <a:t>Dezembro </a:t>
            </a:r>
            <a:r>
              <a:rPr lang="pt-BR" sz="1400" b="0" dirty="0" smtClean="0">
                <a:latin typeface="Calibri" panose="020F0502020204030204" pitchFamily="34" charset="0"/>
              </a:rPr>
              <a:t>e</a:t>
            </a:r>
            <a:r>
              <a:rPr lang="pt-BR" sz="1400" dirty="0" smtClean="0">
                <a:latin typeface="Calibri" panose="020F0502020204030204" pitchFamily="34" charset="0"/>
              </a:rPr>
              <a:t> Fevereiro</a:t>
            </a:r>
            <a:r>
              <a:rPr lang="pt-BR" sz="1400" b="0" dirty="0" smtClean="0">
                <a:latin typeface="Calibri" panose="020F0502020204030204" pitchFamily="34" charset="0"/>
              </a:rPr>
              <a:t>,</a:t>
            </a:r>
            <a:r>
              <a:rPr lang="pt-BR" sz="1400" dirty="0" smtClean="0">
                <a:latin typeface="Calibri" panose="020F0502020204030204" pitchFamily="34" charset="0"/>
              </a:rPr>
              <a:t> </a:t>
            </a:r>
            <a:r>
              <a:rPr lang="pt-BR" sz="1400" b="0" dirty="0">
                <a:latin typeface="Calibri" panose="020F0502020204030204" pitchFamily="34" charset="0"/>
              </a:rPr>
              <a:t>compõe a alta temporada para o turismo internacional no Brasil, com viagens preponderantemente relacionadas a lazer. </a:t>
            </a:r>
            <a:endParaRPr lang="pt-BR" sz="14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525" y="38490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Época das Viagens de turistas internacionais ao Brasil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99561" y="4833177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Anuário Estatístico de Turismo – Ministério do </a:t>
            </a:r>
            <a:r>
              <a:rPr lang="pt-BR" sz="800" b="0" dirty="0" smtClean="0">
                <a:latin typeface="+mn-lt"/>
              </a:rPr>
              <a:t>Turismo.</a:t>
            </a:r>
            <a:endParaRPr lang="pt-BR" sz="800" b="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054" y="1236820"/>
            <a:ext cx="141922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6</a:t>
            </a:fld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5431891"/>
              </p:ext>
            </p:extLst>
          </p:nvPr>
        </p:nvGraphicFramePr>
        <p:xfrm>
          <a:off x="495299" y="1275139"/>
          <a:ext cx="6913033" cy="3536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831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9525" y="453143"/>
            <a:ext cx="990599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Época das Viagens de turistas </a:t>
            </a:r>
            <a:r>
              <a:rPr lang="pt-BR" sz="2300" dirty="0" smtClean="0">
                <a:solidFill>
                  <a:srgbClr val="003300"/>
                </a:solidFill>
                <a:latin typeface="Calibri" panose="020F0502020204030204" pitchFamily="34" charset="0"/>
              </a:rPr>
              <a:t>internacionais </a:t>
            </a:r>
            <a:r>
              <a:rPr lang="pt-BR" sz="2300" dirty="0">
                <a:solidFill>
                  <a:srgbClr val="003300"/>
                </a:solidFill>
                <a:latin typeface="Calibri" panose="020F0502020204030204" pitchFamily="34" charset="0"/>
              </a:rPr>
              <a:t>ao Brasil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79582" y="5260676"/>
            <a:ext cx="6185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0" dirty="0">
                <a:latin typeface="+mn-lt"/>
              </a:rPr>
              <a:t>Fonte: Anuário Estatístico de Turismo – Ministério do </a:t>
            </a:r>
            <a:r>
              <a:rPr lang="pt-BR" sz="900" b="0" dirty="0" smtClean="0">
                <a:latin typeface="+mn-lt"/>
              </a:rPr>
              <a:t>Turismo.</a:t>
            </a:r>
            <a:endParaRPr lang="pt-BR" sz="900" b="0" dirty="0">
              <a:latin typeface="+mn-lt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165066"/>
              </p:ext>
            </p:extLst>
          </p:nvPr>
        </p:nvGraphicFramePr>
        <p:xfrm>
          <a:off x="1075270" y="1433621"/>
          <a:ext cx="7780866" cy="3650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7</a:t>
            </a:fld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18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27297" y="350870"/>
            <a:ext cx="9906000" cy="707886"/>
          </a:xfrm>
        </p:spPr>
        <p:txBody>
          <a:bodyPr>
            <a:noAutofit/>
          </a:bodyPr>
          <a:lstStyle/>
          <a:p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Chegadas de turistas ao Brasil, segundo continentes</a:t>
            </a:r>
            <a:br>
              <a:rPr lang="pt-BR" sz="2300" b="1" dirty="0">
                <a:latin typeface="Calibri" panose="020F0502020204030204" pitchFamily="34" charset="0"/>
                <a:cs typeface="Arial" charset="0"/>
              </a:rPr>
            </a:br>
            <a:r>
              <a:rPr lang="pt-BR" sz="2300" b="1" dirty="0">
                <a:latin typeface="Calibri" panose="020F0502020204030204" pitchFamily="34" charset="0"/>
                <a:cs typeface="Arial" charset="0"/>
              </a:rPr>
              <a:t>de residência permanente, por vias de acesso - 2015</a:t>
            </a:r>
          </a:p>
        </p:txBody>
      </p:sp>
      <p:sp>
        <p:nvSpPr>
          <p:cNvPr id="20483" name="CaixaDeTexto 4"/>
          <p:cNvSpPr txBox="1">
            <a:spLocks noChangeArrowheads="1"/>
          </p:cNvSpPr>
          <p:nvPr/>
        </p:nvSpPr>
        <p:spPr bwMode="auto">
          <a:xfrm>
            <a:off x="428626" y="4788535"/>
            <a:ext cx="9160492" cy="929877"/>
          </a:xfrm>
          <a:prstGeom prst="rect">
            <a:avLst/>
          </a:prstGeom>
          <a:solidFill>
            <a:srgbClr val="D9EECE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pt-BR" sz="1600" b="0" dirty="0">
                <a:latin typeface="Calibri" panose="020F0502020204030204" pitchFamily="34" charset="0"/>
              </a:rPr>
              <a:t>A entrada de turistas não residentes foi superior a 6,3 milhões: </a:t>
            </a:r>
            <a:r>
              <a:rPr lang="pt-BR" sz="1600" dirty="0">
                <a:latin typeface="Calibri" panose="020F0502020204030204" pitchFamily="34" charset="0"/>
              </a:rPr>
              <a:t>América do Sul (54,2%)</a:t>
            </a:r>
            <a:r>
              <a:rPr lang="pt-BR" sz="1600" b="0" dirty="0">
                <a:latin typeface="Calibri" panose="020F0502020204030204" pitchFamily="34" charset="0"/>
              </a:rPr>
              <a:t>, </a:t>
            </a:r>
            <a:r>
              <a:rPr lang="pt-BR" sz="1600" dirty="0">
                <a:latin typeface="Calibri" panose="020F0502020204030204" pitchFamily="34" charset="0"/>
              </a:rPr>
              <a:t>Europa (25,9%) e América do Norte (11,6%)</a:t>
            </a:r>
            <a:r>
              <a:rPr lang="pt-BR" sz="1600" b="0" dirty="0">
                <a:latin typeface="Calibri" panose="020F0502020204030204" pitchFamily="34" charset="0"/>
              </a:rPr>
              <a:t>. Juntos, totalizam pouco mais de </a:t>
            </a:r>
            <a:r>
              <a:rPr lang="pt-BR" sz="1600" dirty="0">
                <a:latin typeface="Calibri" panose="020F0502020204030204" pitchFamily="34" charset="0"/>
              </a:rPr>
              <a:t>90% do receptivo internacional do Brasil</a:t>
            </a:r>
            <a:r>
              <a:rPr lang="pt-BR" sz="1600" b="0" dirty="0">
                <a:latin typeface="Calibri" panose="020F050202020403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pt-BR" sz="1600" b="0" dirty="0">
                <a:latin typeface="Calibri" panose="020F0502020204030204" pitchFamily="34" charset="0"/>
              </a:rPr>
              <a:t>A via </a:t>
            </a:r>
            <a:r>
              <a:rPr lang="pt-BR" sz="1600" dirty="0">
                <a:latin typeface="Calibri" panose="020F0502020204030204" pitchFamily="34" charset="0"/>
              </a:rPr>
              <a:t>Aérea</a:t>
            </a:r>
            <a:r>
              <a:rPr lang="pt-BR" sz="1600" b="0" dirty="0">
                <a:latin typeface="Calibri" panose="020F0502020204030204" pitchFamily="34" charset="0"/>
              </a:rPr>
              <a:t> responde por </a:t>
            </a:r>
            <a:r>
              <a:rPr lang="pt-BR" sz="1600" dirty="0">
                <a:latin typeface="Calibri" panose="020F0502020204030204" pitchFamily="34" charset="0"/>
              </a:rPr>
              <a:t>68,5%</a:t>
            </a:r>
            <a:r>
              <a:rPr lang="pt-BR" sz="1600" b="0" dirty="0">
                <a:latin typeface="Calibri" panose="020F0502020204030204" pitchFamily="34" charset="0"/>
              </a:rPr>
              <a:t> do acesso dos turistas não residentes, seguida pela via </a:t>
            </a:r>
            <a:r>
              <a:rPr lang="pt-BR" sz="1600" dirty="0">
                <a:latin typeface="Calibri" panose="020F0502020204030204" pitchFamily="34" charset="0"/>
              </a:rPr>
              <a:t>Terrestre (29,7%)</a:t>
            </a:r>
            <a:r>
              <a:rPr lang="pt-BR" sz="1600" b="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31765" y="4391978"/>
            <a:ext cx="6185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0" dirty="0">
                <a:latin typeface="+mn-lt"/>
              </a:rPr>
              <a:t>Fonte: Anuário Estatístico de Turismo – Ministério do </a:t>
            </a:r>
            <a:r>
              <a:rPr lang="pt-BR" sz="800" b="0" dirty="0" smtClean="0">
                <a:latin typeface="+mn-lt"/>
              </a:rPr>
              <a:t>Turismo.</a:t>
            </a:r>
            <a:endParaRPr lang="pt-BR" sz="800" b="0" dirty="0"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84" y="1814520"/>
            <a:ext cx="9543618" cy="259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C39-7696-495B-97EC-0C08D6C99D24}" type="slidenum">
              <a:rPr lang="pt-BR" smtClean="0">
                <a:solidFill>
                  <a:schemeClr val="bg1"/>
                </a:solidFill>
              </a:rPr>
              <a:t>8</a:t>
            </a:fld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38785</TotalTime>
  <Words>3580</Words>
  <Application>Microsoft Office PowerPoint</Application>
  <PresentationFormat>Papel A4 (210 x 297 mm)</PresentationFormat>
  <Paragraphs>339</Paragraphs>
  <Slides>52</Slides>
  <Notes>40</Notes>
  <HiddenSlides>14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9" baseType="lpstr">
      <vt:lpstr>Arial</vt:lpstr>
      <vt:lpstr>Arial Narrow</vt:lpstr>
      <vt:lpstr>Calibri</vt:lpstr>
      <vt:lpstr>Lucida Sans Unicode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Chegadas de turistas ao Brasil, segundo continentes de residência permanente, por vias de acesso - 2015</vt:lpstr>
      <vt:lpstr>Chegadas de turistas ao Brasil, segundo países de residência permanente, por vias de acesso - 2015</vt:lpstr>
      <vt:lpstr>Chegadas de turistas ao Brasil, segundo países de residência permanente - 2011-2015</vt:lpstr>
      <vt:lpstr>Chegada de turistas ao Brasil – BRICS 2011-2015</vt:lpstr>
      <vt:lpstr>Apresentação do PowerPoint</vt:lpstr>
      <vt:lpstr>Apresentação do PowerPoint</vt:lpstr>
      <vt:lpstr>Apresentação do PowerPoint</vt:lpstr>
      <vt:lpstr>Tipo de Meio de Hospedagem</vt:lpstr>
      <vt:lpstr>Tipo de Meio de Hospedagem, por motivo da viagem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vp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TCU Legados para Megaeventos</dc:title>
  <dc:creator>Rodrigo Barreto</dc:creator>
  <cp:lastModifiedBy>Phablo Padua e Malaquias</cp:lastModifiedBy>
  <cp:revision>2418</cp:revision>
  <cp:lastPrinted>2016-07-14T22:00:06Z</cp:lastPrinted>
  <dcterms:created xsi:type="dcterms:W3CDTF">2010-04-28T22:47:48Z</dcterms:created>
  <dcterms:modified xsi:type="dcterms:W3CDTF">2017-03-27T19:06:30Z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Template</vt:lpwstr>
  </property>
  <property fmtid="{D5CDD505-2E9C-101B-9397-08002B2CF9AE}" pid="3" name="SUBTITLE">
    <vt:lpwstr/>
  </property>
  <property fmtid="{D5CDD505-2E9C-101B-9397-08002B2CF9AE}" pid="4" name="author">
    <vt:lpwstr>.</vt:lpwstr>
  </property>
  <property fmtid="{D5CDD505-2E9C-101B-9397-08002B2CF9AE}" pid="5" name="CLIENT">
    <vt:lpwstr>.</vt:lpwstr>
  </property>
  <property fmtid="{D5CDD505-2E9C-101B-9397-08002B2CF9AE}" pid="6" name="CHARGE">
    <vt:lpwstr>.</vt:lpwstr>
  </property>
  <property fmtid="{D5CDD505-2E9C-101B-9397-08002B2CF9AE}" pid="7" name="CODICEDOC">
    <vt:lpwstr>.</vt:lpwstr>
  </property>
  <property fmtid="{D5CDD505-2E9C-101B-9397-08002B2CF9AE}" pid="8" name="NOTES">
    <vt:lpwstr/>
  </property>
  <property fmtid="{D5CDD505-2E9C-101B-9397-08002B2CF9AE}" pid="9" name="INDCAT">
    <vt:lpwstr>N.D.</vt:lpwstr>
  </property>
  <property fmtid="{D5CDD505-2E9C-101B-9397-08002B2CF9AE}" pid="10" name="INDSUBCAT1">
    <vt:lpwstr>N.D.</vt:lpwstr>
  </property>
  <property fmtid="{D5CDD505-2E9C-101B-9397-08002B2CF9AE}" pid="11" name="INDSUBCAT2">
    <vt:lpwstr>N.D.</vt:lpwstr>
  </property>
  <property fmtid="{D5CDD505-2E9C-101B-9397-08002B2CF9AE}" pid="12" name="FUNCTCAT">
    <vt:lpwstr>N.D.</vt:lpwstr>
  </property>
  <property fmtid="{D5CDD505-2E9C-101B-9397-08002B2CF9AE}" pid="13" name="FUNCTSUBCAT">
    <vt:lpwstr>N.D.</vt:lpwstr>
  </property>
  <property fmtid="{D5CDD505-2E9C-101B-9397-08002B2CF9AE}" pid="14" name="CONTINENT">
    <vt:lpwstr>N.D.</vt:lpwstr>
  </property>
  <property fmtid="{D5CDD505-2E9C-101B-9397-08002B2CF9AE}" pid="15" name="COUNTRY">
    <vt:lpwstr>N.D.</vt:lpwstr>
  </property>
  <property fmtid="{D5CDD505-2E9C-101B-9397-08002B2CF9AE}" pid="16" name="REVNUMBER">
    <vt:lpwstr/>
  </property>
  <property fmtid="{D5CDD505-2E9C-101B-9397-08002B2CF9AE}" pid="17" name="FILENAME">
    <vt:lpwstr>Format Value Partners ENG_NEW FORMAT V5 senza commenti.ppt</vt:lpwstr>
  </property>
  <property fmtid="{D5CDD505-2E9C-101B-9397-08002B2CF9AE}" pid="18" name="TYPE">
    <vt:bool>false</vt:bool>
  </property>
  <property fmtid="{D5CDD505-2E9C-101B-9397-08002B2CF9AE}" pid="19" name="NUMEROREV">
    <vt:lpwstr/>
  </property>
  <property fmtid="{D5CDD505-2E9C-101B-9397-08002B2CF9AE}" pid="20" name="DOCDATE">
    <vt:lpwstr>08/10/28</vt:lpwstr>
  </property>
  <property fmtid="{D5CDD505-2E9C-101B-9397-08002B2CF9AE}" pid="21" name="VERSION">
    <vt:lpwstr/>
  </property>
  <property fmtid="{D5CDD505-2E9C-101B-9397-08002B2CF9AE}" pid="22" name="NOMEFILE">
    <vt:lpwstr>Template Value Partners English</vt:lpwstr>
  </property>
  <property fmtid="{D5CDD505-2E9C-101B-9397-08002B2CF9AE}" pid="23" name="REV">
    <vt:lpwstr/>
  </property>
  <property fmtid="{D5CDD505-2E9C-101B-9397-08002B2CF9AE}" pid="24" name="EXCODICE">
    <vt:lpwstr/>
  </property>
  <property fmtid="{D5CDD505-2E9C-101B-9397-08002B2CF9AE}" pid="25" name="PRESDATE">
    <vt:lpwstr>08/10/28</vt:lpwstr>
  </property>
  <property fmtid="{D5CDD505-2E9C-101B-9397-08002B2CF9AE}" pid="26" name="AUTO">
    <vt:lpwstr>0</vt:lpwstr>
  </property>
  <property fmtid="{D5CDD505-2E9C-101B-9397-08002B2CF9AE}" pid="27" name="ISTFIN">
    <vt:lpwstr>0</vt:lpwstr>
  </property>
  <property fmtid="{D5CDD505-2E9C-101B-9397-08002B2CF9AE}" pid="28" name="ASSICURAZIONI">
    <vt:lpwstr>0</vt:lpwstr>
  </property>
  <property fmtid="{D5CDD505-2E9C-101B-9397-08002B2CF9AE}" pid="29" name="BENI">
    <vt:lpwstr>0</vt:lpwstr>
  </property>
  <property fmtid="{D5CDD505-2E9C-101B-9397-08002B2CF9AE}" pid="30" name="ENERGIA">
    <vt:lpwstr>0</vt:lpwstr>
  </property>
  <property fmtid="{D5CDD505-2E9C-101B-9397-08002B2CF9AE}" pid="31" name="TELCO">
    <vt:lpwstr>0</vt:lpwstr>
  </property>
  <property fmtid="{D5CDD505-2E9C-101B-9397-08002B2CF9AE}" pid="32" name="LOGISTICA">
    <vt:lpwstr>0</vt:lpwstr>
  </property>
  <property fmtid="{D5CDD505-2E9C-101B-9397-08002B2CF9AE}" pid="33" name="PUBBLICAZIONI">
    <vt:lpwstr>0</vt:lpwstr>
  </property>
  <property fmtid="{D5CDD505-2E9C-101B-9397-08002B2CF9AE}" pid="34" name="IMMOBILIARE">
    <vt:lpwstr>0</vt:lpwstr>
  </property>
  <property fmtid="{D5CDD505-2E9C-101B-9397-08002B2CF9AE}" pid="35" name="ELETTRONICA">
    <vt:lpwstr>0</vt:lpwstr>
  </property>
  <property fmtid="{D5CDD505-2E9C-101B-9397-08002B2CF9AE}" pid="36" name="ALTRAAREA">
    <vt:lpwstr>0</vt:lpwstr>
  </property>
  <property fmtid="{D5CDD505-2E9C-101B-9397-08002B2CF9AE}" pid="37" name="STRATEGIA">
    <vt:lpwstr>0</vt:lpwstr>
  </property>
  <property fmtid="{D5CDD505-2E9C-101B-9397-08002B2CF9AE}" pid="38" name="HR">
    <vt:lpwstr>0</vt:lpwstr>
  </property>
  <property fmtid="{D5CDD505-2E9C-101B-9397-08002B2CF9AE}" pid="39" name="RD">
    <vt:lpwstr>0</vt:lpwstr>
  </property>
  <property fmtid="{D5CDD505-2E9C-101B-9397-08002B2CF9AE}" pid="40" name="PROCUREMENT">
    <vt:lpwstr>0</vt:lpwstr>
  </property>
  <property fmtid="{D5CDD505-2E9C-101B-9397-08002B2CF9AE}" pid="41" name="SUPPLYCHAIN">
    <vt:lpwstr>0</vt:lpwstr>
  </property>
  <property fmtid="{D5CDD505-2E9C-101B-9397-08002B2CF9AE}" pid="42" name="MAN">
    <vt:lpwstr>0</vt:lpwstr>
  </property>
  <property fmtid="{D5CDD505-2E9C-101B-9397-08002B2CF9AE}" pid="43" name="MARKETING">
    <vt:lpwstr>0</vt:lpwstr>
  </property>
  <property fmtid="{D5CDD505-2E9C-101B-9397-08002B2CF9AE}" pid="44" name="CHANNEL">
    <vt:lpwstr>0</vt:lpwstr>
  </property>
  <property fmtid="{D5CDD505-2E9C-101B-9397-08002B2CF9AE}" pid="45" name="VENDITA">
    <vt:lpwstr>0</vt:lpwstr>
  </property>
  <property fmtid="{D5CDD505-2E9C-101B-9397-08002B2CF9AE}" pid="46" name="BPR">
    <vt:lpwstr>0</vt:lpwstr>
  </property>
  <property fmtid="{D5CDD505-2E9C-101B-9397-08002B2CF9AE}" pid="47" name="VALORE">
    <vt:lpwstr>0</vt:lpwstr>
  </property>
  <property fmtid="{D5CDD505-2E9C-101B-9397-08002B2CF9AE}" pid="48" name="CORPORATE">
    <vt:lpwstr>0</vt:lpwstr>
  </property>
  <property fmtid="{D5CDD505-2E9C-101B-9397-08002B2CF9AE}" pid="49" name="IT">
    <vt:lpwstr>0</vt:lpwstr>
  </property>
  <property fmtid="{D5CDD505-2E9C-101B-9397-08002B2CF9AE}" pid="50" name="SOCIAL">
    <vt:lpwstr>0</vt:lpwstr>
  </property>
  <property fmtid="{D5CDD505-2E9C-101B-9397-08002B2CF9AE}" pid="51" name="ADMIN">
    <vt:lpwstr>0</vt:lpwstr>
  </property>
  <property fmtid="{D5CDD505-2E9C-101B-9397-08002B2CF9AE}" pid="52" name="COMM">
    <vt:lpwstr>0</vt:lpwstr>
  </property>
  <property fmtid="{D5CDD505-2E9C-101B-9397-08002B2CF9AE}" pid="53" name="ALTRAFUNZIONE">
    <vt:lpwstr>0</vt:lpwstr>
  </property>
  <property fmtid="{D5CDD505-2E9C-101B-9397-08002B2CF9AE}" pid="54" name="ENGINE">
    <vt:lpwstr>0</vt:lpwstr>
  </property>
  <property fmtid="{D5CDD505-2E9C-101B-9397-08002B2CF9AE}" pid="55" name="HEALTH">
    <vt:lpwstr>0</vt:lpwstr>
  </property>
  <property fmtid="{D5CDD505-2E9C-101B-9397-08002B2CF9AE}" pid="56" name="ITS">
    <vt:lpwstr>0</vt:lpwstr>
  </property>
  <property fmtid="{D5CDD505-2E9C-101B-9397-08002B2CF9AE}" pid="57" name="MEC">
    <vt:lpwstr>0</vt:lpwstr>
  </property>
  <property fmtid="{D5CDD505-2E9C-101B-9397-08002B2CF9AE}" pid="58" name="RETAIL">
    <vt:lpwstr>0</vt:lpwstr>
  </property>
  <property fmtid="{D5CDD505-2E9C-101B-9397-08002B2CF9AE}" pid="59" name="TEXTILE">
    <vt:lpwstr>0</vt:lpwstr>
  </property>
  <property fmtid="{D5CDD505-2E9C-101B-9397-08002B2CF9AE}" pid="60" name="WIRES">
    <vt:lpwstr>0</vt:lpwstr>
  </property>
</Properties>
</file>