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3.xml" ContentType="application/vnd.openxmlformats-officedocument.drawingml.chart+xml"/>
  <Override PartName="/ppt/notesSlides/notesSlide12.xml" ContentType="application/vnd.openxmlformats-officedocument.presentationml.notesSlide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ppt/notesSlides/notesSlide13.xml" ContentType="application/vnd.openxmlformats-officedocument.presentationml.notesSlide+xml"/>
  <Override PartName="/ppt/charts/chart5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17.xml" ContentType="application/vnd.openxmlformats-officedocument.presentationml.notesSlide+xml"/>
  <Override PartName="/ppt/charts/chart8.xml" ContentType="application/vnd.openxmlformats-officedocument.drawingml.chart+xml"/>
  <Override PartName="/ppt/theme/themeOverride2.xml" ContentType="application/vnd.openxmlformats-officedocument.themeOverride+xml"/>
  <Override PartName="/ppt/notesSlides/notesSlide18.xml" ContentType="application/vnd.openxmlformats-officedocument.presentationml.notesSlide+xml"/>
  <Override PartName="/ppt/charts/chart9.xml" ContentType="application/vnd.openxmlformats-officedocument.drawingml.chart+xml"/>
  <Override PartName="/ppt/theme/themeOverride3.xml" ContentType="application/vnd.openxmlformats-officedocument.themeOverride+xml"/>
  <Override PartName="/ppt/notesSlides/notesSlide19.xml" ContentType="application/vnd.openxmlformats-officedocument.presentationml.notesSlide+xml"/>
  <Override PartName="/ppt/charts/chart10.xml" ContentType="application/vnd.openxmlformats-officedocument.drawingml.chart+xml"/>
  <Override PartName="/ppt/theme/themeOverride4.xml" ContentType="application/vnd.openxmlformats-officedocument.themeOverride+xml"/>
  <Override PartName="/ppt/charts/chart11.xml" ContentType="application/vnd.openxmlformats-officedocument.drawingml.chart+xml"/>
  <Override PartName="/ppt/theme/themeOverride5.xml" ContentType="application/vnd.openxmlformats-officedocument.themeOverride+xml"/>
  <Override PartName="/ppt/notesSlides/notesSlide20.xml" ContentType="application/vnd.openxmlformats-officedocument.presentationml.notesSlide+xml"/>
  <Override PartName="/ppt/charts/chart12.xml" ContentType="application/vnd.openxmlformats-officedocument.drawingml.chart+xml"/>
  <Override PartName="/ppt/notesSlides/notesSlide21.xml" ContentType="application/vnd.openxmlformats-officedocument.presentationml.notesSlide+xml"/>
  <Override PartName="/ppt/charts/chart13.xml" ContentType="application/vnd.openxmlformats-officedocument.drawingml.chart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rts/chart14.xml" ContentType="application/vnd.openxmlformats-officedocument.drawingml.chart+xml"/>
  <Override PartName="/ppt/drawings/drawing1.xml" ContentType="application/vnd.openxmlformats-officedocument.drawingml.chartshapes+xml"/>
  <Override PartName="/ppt/charts/chart15.xml" ContentType="application/vnd.openxmlformats-officedocument.drawingml.chart+xml"/>
  <Override PartName="/ppt/theme/themeOverride6.xml" ContentType="application/vnd.openxmlformats-officedocument.themeOverride+xml"/>
  <Override PartName="/ppt/drawings/drawing2.xml" ContentType="application/vnd.openxmlformats-officedocument.drawingml.chartshapes+xml"/>
  <Override PartName="/ppt/notesSlides/notesSlide24.xml" ContentType="application/vnd.openxmlformats-officedocument.presentationml.notesSlide+xml"/>
  <Override PartName="/ppt/charts/chart16.xml" ContentType="application/vnd.openxmlformats-officedocument.drawingml.chart+xml"/>
  <Override PartName="/ppt/theme/themeOverride7.xml" ContentType="application/vnd.openxmlformats-officedocument.themeOverride+xml"/>
  <Override PartName="/ppt/notesSlides/notesSlide25.xml" ContentType="application/vnd.openxmlformats-officedocument.presentationml.notesSlide+xml"/>
  <Override PartName="/ppt/charts/chart17.xml" ContentType="application/vnd.openxmlformats-officedocument.drawingml.chart+xml"/>
  <Override PartName="/ppt/theme/themeOverride8.xml" ContentType="application/vnd.openxmlformats-officedocument.themeOverride+xml"/>
  <Override PartName="/ppt/notesSlides/notesSlide26.xml" ContentType="application/vnd.openxmlformats-officedocument.presentationml.notesSlide+xml"/>
  <Override PartName="/ppt/charts/chart18.xml" ContentType="application/vnd.openxmlformats-officedocument.drawingml.chart+xml"/>
  <Override PartName="/ppt/theme/themeOverride9.xml" ContentType="application/vnd.openxmlformats-officedocument.themeOverride+xml"/>
  <Override PartName="/ppt/notesSlides/notesSlide27.xml" ContentType="application/vnd.openxmlformats-officedocument.presentationml.notesSlide+xml"/>
  <Override PartName="/ppt/charts/chart19.xml" ContentType="application/vnd.openxmlformats-officedocument.drawingml.chart+xml"/>
  <Override PartName="/ppt/theme/themeOverride10.xml" ContentType="application/vnd.openxmlformats-officedocument.themeOverride+xml"/>
  <Override PartName="/ppt/notesSlides/notesSlide28.xml" ContentType="application/vnd.openxmlformats-officedocument.presentationml.notesSlide+xml"/>
  <Override PartName="/ppt/charts/chart20.xml" ContentType="application/vnd.openxmlformats-officedocument.drawingml.chart+xml"/>
  <Override PartName="/ppt/notesSlides/notesSlide29.xml" ContentType="application/vnd.openxmlformats-officedocument.presentationml.notesSlide+xml"/>
  <Override PartName="/ppt/charts/chart21.xml" ContentType="application/vnd.openxmlformats-officedocument.drawingml.chart+xml"/>
  <Override PartName="/ppt/notesSlides/notesSlide30.xml" ContentType="application/vnd.openxmlformats-officedocument.presentationml.notesSlide+xml"/>
  <Override PartName="/ppt/charts/chart22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charts/chart23.xml" ContentType="application/vnd.openxmlformats-officedocument.drawingml.chart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theme/themeOverride11.xml" ContentType="application/vnd.openxmlformats-officedocument.themeOverride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theme/themeOverride12.xml" ContentType="application/vnd.openxmlformats-officedocument.themeOverride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theme/themeOverride13.xml" ContentType="application/vnd.openxmlformats-officedocument.themeOverride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theme/themeOverride14.xml" ContentType="application/vnd.openxmlformats-officedocument.themeOverr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5171" r:id="rId1"/>
  </p:sldMasterIdLst>
  <p:notesMasterIdLst>
    <p:notesMasterId r:id="rId54"/>
  </p:notesMasterIdLst>
  <p:handoutMasterIdLst>
    <p:handoutMasterId r:id="rId55"/>
  </p:handoutMasterIdLst>
  <p:sldIdLst>
    <p:sldId id="371" r:id="rId2"/>
    <p:sldId id="372" r:id="rId3"/>
    <p:sldId id="373" r:id="rId4"/>
    <p:sldId id="303" r:id="rId5"/>
    <p:sldId id="386" r:id="rId6"/>
    <p:sldId id="394" r:id="rId7"/>
    <p:sldId id="374" r:id="rId8"/>
    <p:sldId id="385" r:id="rId9"/>
    <p:sldId id="305" r:id="rId10"/>
    <p:sldId id="306" r:id="rId11"/>
    <p:sldId id="370" r:id="rId12"/>
    <p:sldId id="375" r:id="rId13"/>
    <p:sldId id="304" r:id="rId14"/>
    <p:sldId id="307" r:id="rId15"/>
    <p:sldId id="308" r:id="rId16"/>
    <p:sldId id="309" r:id="rId17"/>
    <p:sldId id="390" r:id="rId18"/>
    <p:sldId id="343" r:id="rId19"/>
    <p:sldId id="376" r:id="rId20"/>
    <p:sldId id="369" r:id="rId21"/>
    <p:sldId id="382" r:id="rId22"/>
    <p:sldId id="383" r:id="rId23"/>
    <p:sldId id="316" r:id="rId24"/>
    <p:sldId id="317" r:id="rId25"/>
    <p:sldId id="318" r:id="rId26"/>
    <p:sldId id="320" r:id="rId27"/>
    <p:sldId id="319" r:id="rId28"/>
    <p:sldId id="321" r:id="rId29"/>
    <p:sldId id="322" r:id="rId30"/>
    <p:sldId id="323" r:id="rId31"/>
    <p:sldId id="324" r:id="rId32"/>
    <p:sldId id="325" r:id="rId33"/>
    <p:sldId id="326" r:id="rId34"/>
    <p:sldId id="327" r:id="rId35"/>
    <p:sldId id="328" r:id="rId36"/>
    <p:sldId id="329" r:id="rId37"/>
    <p:sldId id="330" r:id="rId38"/>
    <p:sldId id="332" r:id="rId39"/>
    <p:sldId id="333" r:id="rId40"/>
    <p:sldId id="363" r:id="rId41"/>
    <p:sldId id="360" r:id="rId42"/>
    <p:sldId id="359" r:id="rId43"/>
    <p:sldId id="361" r:id="rId44"/>
    <p:sldId id="362" r:id="rId45"/>
    <p:sldId id="395" r:id="rId46"/>
    <p:sldId id="396" r:id="rId47"/>
    <p:sldId id="397" r:id="rId48"/>
    <p:sldId id="398" r:id="rId49"/>
    <p:sldId id="399" r:id="rId50"/>
    <p:sldId id="400" r:id="rId51"/>
    <p:sldId id="401" r:id="rId52"/>
    <p:sldId id="402" r:id="rId53"/>
  </p:sldIdLst>
  <p:sldSz cx="9906000" cy="6858000" type="A4"/>
  <p:notesSz cx="6751638" cy="987266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618" userDrawn="1">
          <p15:clr>
            <a:srgbClr val="A4A3A4"/>
          </p15:clr>
        </p15:guide>
        <p15:guide id="2" orient="horz" pos="3362" userDrawn="1">
          <p15:clr>
            <a:srgbClr val="A4A3A4"/>
          </p15:clr>
        </p15:guide>
        <p15:guide id="3" orient="horz" pos="3838" userDrawn="1">
          <p15:clr>
            <a:srgbClr val="A4A3A4"/>
          </p15:clr>
        </p15:guide>
        <p15:guide id="4" orient="horz" pos="1344" userDrawn="1">
          <p15:clr>
            <a:srgbClr val="A4A3A4"/>
          </p15:clr>
        </p15:guide>
        <p15:guide id="5" orient="horz" pos="2137" userDrawn="1">
          <p15:clr>
            <a:srgbClr val="A4A3A4"/>
          </p15:clr>
        </p15:guide>
        <p15:guide id="6" orient="horz" pos="777" userDrawn="1">
          <p15:clr>
            <a:srgbClr val="A4A3A4"/>
          </p15:clr>
        </p15:guide>
        <p15:guide id="7" orient="horz" pos="3770" userDrawn="1">
          <p15:clr>
            <a:srgbClr val="A4A3A4"/>
          </p15:clr>
        </p15:guide>
        <p15:guide id="8" orient="horz" pos="73" userDrawn="1">
          <p15:clr>
            <a:srgbClr val="A4A3A4"/>
          </p15:clr>
        </p15:guide>
        <p15:guide id="9" pos="262" userDrawn="1">
          <p15:clr>
            <a:srgbClr val="A4A3A4"/>
          </p15:clr>
        </p15:guide>
        <p15:guide id="10" pos="3778" userDrawn="1">
          <p15:clr>
            <a:srgbClr val="A4A3A4"/>
          </p15:clr>
        </p15:guide>
        <p15:guide id="11" pos="6000" userDrawn="1">
          <p15:clr>
            <a:srgbClr val="A4A3A4"/>
          </p15:clr>
        </p15:guide>
        <p15:guide id="12" pos="4005" userDrawn="1">
          <p15:clr>
            <a:srgbClr val="A4A3A4"/>
          </p15:clr>
        </p15:guide>
        <p15:guide id="13" pos="3891" userDrawn="1">
          <p15:clr>
            <a:srgbClr val="A4A3A4"/>
          </p15:clr>
        </p15:guide>
        <p15:guide id="14" orient="horz" pos="2727" userDrawn="1">
          <p15:clr>
            <a:srgbClr val="A4A3A4"/>
          </p15:clr>
        </p15:guide>
        <p15:guide id="15" orient="horz" pos="2636" userDrawn="1">
          <p15:clr>
            <a:srgbClr val="A4A3A4"/>
          </p15:clr>
        </p15:guide>
        <p15:guide id="16" orient="horz" pos="3521" userDrawn="1">
          <p15:clr>
            <a:srgbClr val="A4A3A4"/>
          </p15:clr>
        </p15:guide>
        <p15:guide id="17" orient="horz" pos="958" userDrawn="1">
          <p15:clr>
            <a:srgbClr val="A4A3A4"/>
          </p15:clr>
        </p15:guide>
        <p15:guide id="18" pos="1238" userDrawn="1">
          <p15:clr>
            <a:srgbClr val="A4A3A4"/>
          </p15:clr>
        </p15:guide>
        <p15:guide id="19" pos="5025" userDrawn="1">
          <p15:clr>
            <a:srgbClr val="A4A3A4"/>
          </p15:clr>
        </p15:guide>
        <p15:guide id="20" orient="horz" pos="1466" userDrawn="1">
          <p15:clr>
            <a:srgbClr val="A4A3A4"/>
          </p15:clr>
        </p15:guide>
        <p15:guide id="21" pos="784" userDrawn="1">
          <p15:clr>
            <a:srgbClr val="A4A3A4"/>
          </p15:clr>
        </p15:guide>
        <p15:guide id="22" pos="5456" userDrawn="1">
          <p15:clr>
            <a:srgbClr val="A4A3A4"/>
          </p15:clr>
        </p15:guide>
        <p15:guide id="23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Pedro Vicente da Silva Neto" initials="PVdSN" lastIdx="2" clrIdx="6">
    <p:extLst>
      <p:ext uri="{19B8F6BF-5375-455C-9EA6-DF929625EA0E}">
        <p15:presenceInfo xmlns:p15="http://schemas.microsoft.com/office/powerpoint/2012/main" userId="S-1-5-21-281153846-1043357590-1470688175-25258" providerId="AD"/>
      </p:ext>
    </p:extLst>
  </p:cmAuthor>
  <p:cmAuthor id="1" name="Neiva Aparecida Duarte" initials="NAD" lastIdx="88" clrIdx="0">
    <p:extLst/>
  </p:cmAuthor>
  <p:cmAuthor id="2" name="Larissa Prado" initials="LP" lastIdx="34" clrIdx="1"/>
  <p:cmAuthor id="3" name="Paula F do Valle" initials="PFV" lastIdx="0" clrIdx="2"/>
  <p:cmAuthor id="4" name="Ewerton Monti" initials="EM" lastIdx="1" clrIdx="3"/>
  <p:cmAuthor id="5" name="FIPE" initials="FIPE" lastIdx="3" clrIdx="4"/>
  <p:cmAuthor id="6" name="Moisés Vassallo" initials="MV" lastIdx="8" clrIdx="5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6600"/>
    <a:srgbClr val="CC6600"/>
    <a:srgbClr val="DCE8C2"/>
    <a:srgbClr val="D9EECE"/>
    <a:srgbClr val="3366CC"/>
    <a:srgbClr val="008000"/>
    <a:srgbClr val="FFFFFF"/>
    <a:srgbClr val="F3F7E9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1EBBBCC-DAD2-459C-BE2E-F6DE35CF9A28}" styleName="Estilo Escuro 2 - Ênfase 3/Ênfas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81" autoAdjust="0"/>
    <p:restoredTop sz="95811" autoAdjust="0"/>
  </p:normalViewPr>
  <p:slideViewPr>
    <p:cSldViewPr snapToGrid="0" snapToObjects="1">
      <p:cViewPr varScale="1">
        <p:scale>
          <a:sx n="116" d="100"/>
          <a:sy n="116" d="100"/>
        </p:scale>
        <p:origin x="1308" y="108"/>
      </p:cViewPr>
      <p:guideLst>
        <p:guide orient="horz" pos="618"/>
        <p:guide orient="horz" pos="3362"/>
        <p:guide orient="horz" pos="3838"/>
        <p:guide orient="horz" pos="1344"/>
        <p:guide orient="horz" pos="2137"/>
        <p:guide orient="horz" pos="777"/>
        <p:guide orient="horz" pos="3770"/>
        <p:guide orient="horz" pos="73"/>
        <p:guide pos="262"/>
        <p:guide pos="3778"/>
        <p:guide pos="6000"/>
        <p:guide pos="4005"/>
        <p:guide pos="3891"/>
        <p:guide orient="horz" pos="2727"/>
        <p:guide orient="horz" pos="2636"/>
        <p:guide orient="horz" pos="3521"/>
        <p:guide orient="horz" pos="958"/>
        <p:guide pos="1238"/>
        <p:guide pos="5025"/>
        <p:guide orient="horz" pos="1466"/>
        <p:guide pos="784"/>
        <p:guide pos="5456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47" d="100"/>
          <a:sy n="47" d="100"/>
        </p:scale>
        <p:origin x="-2256" y="-102"/>
      </p:cViewPr>
      <p:guideLst>
        <p:guide orient="horz" pos="3108"/>
        <p:guide pos="212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commentAuthors" Target="commentAuthor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mtur.gov.br\arq\DEPES\Diretoria%20-%20Demanda%20Internacional\2015\Apresenta&#231;&#227;o\Revis&#227;o\01-07-2016\Tabelas%20Apresenta&#231;&#227;o%20Demanda%20Internacional%202015%20-%20Pedro%20rev%202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urismo3\Documents\PAULA%20FIPE%20DROPBOX\Dropbox\Relat&#243;rio%20Final%202015\Apresenta&#231;&#227;o\Tabelas%20Apresenta&#231;&#227;o%20Demanda%20Internacional%202015.xlsx" TargetMode="External"/><Relationship Id="rId1" Type="http://schemas.openxmlformats.org/officeDocument/2006/relationships/themeOverride" Target="../theme/themeOverride4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urismo3\Documents\PAULA%20FIPE%20DROPBOX\Dropbox\Relat&#243;rio%20Final%202015\Apresenta&#231;&#227;o\Tabelas%20Apresenta&#231;&#227;o%20Demanda%20Internacional%202015.xlsx" TargetMode="External"/><Relationship Id="rId1" Type="http://schemas.openxmlformats.org/officeDocument/2006/relationships/themeOverride" Target="../theme/themeOverride5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urismo3\Documents\PAULA%20FIPE%20DROPBOX\Dropbox\Relat&#243;rio%20Final%202015\Apresenta&#231;&#227;o\Tabelas%20Apresenta&#231;&#227;o%20Demanda%20Internacional%202015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werton\Dropbox\FIPE\Relat&#243;rio%20Final%202015\Apresenta&#231;&#227;o\Tabelas%20Apresenta&#231;&#227;o%20Demanda%20Internacional%202015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Turismo3\Documents\PAULA%20FIPE%20DROPBOX\Dropbox\Relat&#243;rio%20Final%202015\Apresenta&#231;&#227;o\Tabelas%20Apresenta&#231;&#227;o%20Demanda%20Internacional%202015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C:\Users\Turismo3\Documents\PAULA%20FIPE%20DROPBOX\Dropbox\Relat&#243;rio%20Final%202015\Apresenta&#231;&#227;o\Tabelas%20Apresenta&#231;&#227;o%20Demanda%20Internacional%202015.xlsx" TargetMode="External"/><Relationship Id="rId1" Type="http://schemas.openxmlformats.org/officeDocument/2006/relationships/themeOverride" Target="../theme/themeOverride6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urismo3\Documents\PAULA%20FIPE%20DROPBOX\Dropbox\Relat&#243;rio%20Final%202015\Apresenta&#231;&#227;o\Tabelas%20Apresenta&#231;&#227;o%20Demanda%20Internacional%202015.xlsx" TargetMode="External"/><Relationship Id="rId1" Type="http://schemas.openxmlformats.org/officeDocument/2006/relationships/themeOverride" Target="../theme/themeOverride7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urismo3\Documents\PAULA%20FIPE%20DROPBOX\Dropbox\Relat&#243;rio%20Final%202015\Apresenta&#231;&#227;o\Tabelas%20Apresenta&#231;&#227;o%20Demanda%20Internacional%202015.xlsx" TargetMode="External"/><Relationship Id="rId1" Type="http://schemas.openxmlformats.org/officeDocument/2006/relationships/themeOverride" Target="../theme/themeOverride8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oleObject" Target="file:///\\mtur.gov.br\arq\DEPES\Diretoria%20-%20Demanda%20Internacional\2015\Apresenta&#231;&#227;o\Revis&#227;o\01-07-2016\Tabelas%20Apresenta&#231;&#227;o%20Demanda%20Internacional%202015%20-%20Pedro%20rev%202_Jo&#227;o.xlsx" TargetMode="External"/><Relationship Id="rId1" Type="http://schemas.openxmlformats.org/officeDocument/2006/relationships/themeOverride" Target="../theme/themeOverride9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oleObject" Target="file:///\\mtur.gov.br\arq\DEPES\Diretoria%20-%20Demanda%20Internacional\2015\Apresenta&#231;&#227;o\Revis&#227;o\01-07-2016\Tabelas%20Apresenta&#231;&#227;o%20Demanda%20Internacional%202015%20-%20Pedro%20rev%202_Jo&#227;o.xlsx" TargetMode="External"/><Relationship Id="rId1" Type="http://schemas.openxmlformats.org/officeDocument/2006/relationships/themeOverride" Target="../theme/themeOverride10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urismo3\Documents\PAULA%20FIPE%20DROPBOX\Dropbox\Relat&#243;rio%20Final%202015\Apresenta&#231;&#227;o\Tabelas%20Apresenta&#231;&#227;o%20Demanda%20Internacional%202015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urismo3\Documents\PAULA%20FIPE%20DROPBOX\Dropbox\Relat&#243;rio%20Final%202015\Apresenta&#231;&#227;o\Tabelas%20Apresenta&#231;&#227;o%20Demanda%20Internacional%202015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urismo3\Documents\PAULA%20FIPE%20DROPBOX\Dropbox\Relat&#243;rio%20Final%202015\Apresenta&#231;&#227;o\Tabelas%20Apresenta&#231;&#227;o%20Demanda%20Internacional%202015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urismo3\Documents\PAULA%20FIPE%20DROPBOX\Dropbox\Relat&#243;rio%20Final%202015\Apresenta&#231;&#227;o\Tabelas%20Apresenta&#231;&#227;o%20Demanda%20Internacional%202015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urismo3\Documents\PAULA%20FIPE%20DROPBOX\Dropbox\Relat&#243;rio%20Final%202015\Apresenta&#231;&#227;o\Tabelas%20Apresenta&#231;&#227;o%20Demanda%20Internacional%202015.xlsx" TargetMode="Externa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urismo3\Documents\PAULA%20FIPE%20DROPBOX\Dropbox\Relat&#243;rio%20Final%202015\Apresenta&#231;&#227;o\Tabelas%20Apresenta&#231;&#227;o%20Demanda%20Internacional%202015.xlsx" TargetMode="External"/><Relationship Id="rId1" Type="http://schemas.openxmlformats.org/officeDocument/2006/relationships/themeOverride" Target="../theme/themeOverride11.xml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urismo3\Documents\PAULA%20FIPE%20DROPBOX\Dropbox\Relat&#243;rio%20Final%202015\Apresenta&#231;&#227;o\Tabelas%20Apresenta&#231;&#227;o%20Demanda%20Internacional%202015.xlsx" TargetMode="External"/><Relationship Id="rId1" Type="http://schemas.openxmlformats.org/officeDocument/2006/relationships/themeOverride" Target="../theme/themeOverride12.xm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urismo3\Documents\PAULA%20FIPE%20DROPBOX\Dropbox\Relat&#243;rio%20Final%202015\Apresenta&#231;&#227;o\Tabelas%20Apresenta&#231;&#227;o%20Demanda%20Internacional%202015.xlsx" TargetMode="External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urismo3\Documents\PAULA%20FIPE%20DROPBOX\Dropbox\Relat&#243;rio%20Final%202015\Apresenta&#231;&#227;o\Tabelas%20Apresenta&#231;&#227;o%20Demanda%20Internacional%202015.xlsx" TargetMode="External"/><Relationship Id="rId1" Type="http://schemas.openxmlformats.org/officeDocument/2006/relationships/themeOverride" Target="../theme/themeOverride13.xml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urismo3\Documents\PAULA%20FIPE%20DROPBOX\Dropbox\Relat&#243;rio%20Final%202015\Apresenta&#231;&#227;o\Tabelas%20Apresenta&#231;&#227;o%20Demanda%20Internacional%202015.xlsx" TargetMode="External"/><Relationship Id="rId1" Type="http://schemas.openxmlformats.org/officeDocument/2006/relationships/themeOverride" Target="../theme/themeOverride14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urismo3\Documents\PAULA%20FIPE%20DROPBOX\Dropbox\Relat&#243;rio%20Final%202015\Apresenta&#231;&#227;o\Tabelas%20Apresenta&#231;&#227;o%20Demanda%20Internacional%202015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\\mtur.gov.br\arq\DEPES\Diretoria%20-%20Demanda%20Internacional\2015\Apresenta&#231;&#227;o\Revis&#227;o\01-07-2016\Tabelas%20Apresenta&#231;&#227;o%20Demanda%20Internacional%202015%20-%20Pedro%20rev%202_Jo&#227;o.xlsx" TargetMode="External"/><Relationship Id="rId1" Type="http://schemas.openxmlformats.org/officeDocument/2006/relationships/themeOverride" Target="../theme/themeOverride1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mtur.gov.br\arq\DEPES\Diretoria%20-%20Demanda%20Internacional\2015\Apresenta&#231;&#227;o\Revis&#227;o\01-07-2016\Tabelas%20Apresenta&#231;&#227;o%20Demanda%20Internacional%202015%20-%20Pedro%20rev%202_Jo&#227;o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urismo3\Documents\PAULA%20FIPE%20DROPBOX\Dropbox\Relat&#243;rio%20Final%202015\Apresenta&#231;&#227;o\Tabelas%20Apresenta&#231;&#227;o%20Demanda%20Internacional%202015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urismo3\Documents\PAULA%20FIPE%20DROPBOX\Dropbox\Relat&#243;rio%20Final%202015\Apresenta&#231;&#227;o\Tabelas%20Apresenta&#231;&#227;o%20Demanda%20Internacional%202015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\\mtur.gov.br\arq\DEPES\Diretoria%20-%20Demanda%20Internacional\2015\Apresenta&#231;&#227;o\Revis&#227;o\01-07-2016\Tabelas%20Apresenta&#231;&#227;o%20Demanda%20Internacional%202015%20-%20Pedro%20rev%202_Jo&#227;o.xlsx" TargetMode="External"/><Relationship Id="rId1" Type="http://schemas.openxmlformats.org/officeDocument/2006/relationships/themeOverride" Target="../theme/themeOverride2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\\mtur.gov.br\arq\DEPES\Diretoria%20-%20Demanda%20Internacional\2015\Apresenta&#231;&#227;o\Revis&#227;o\01-07-2016\Tabelas%20Apresenta&#231;&#227;o%20Demanda%20Internacional%202015%20-%20Pedro%20rev%202_Jo&#227;o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 dirty="0">
                <a:solidFill>
                  <a:schemeClr val="tx1"/>
                </a:solidFill>
              </a:rPr>
              <a:t>Distribuição</a:t>
            </a:r>
            <a:r>
              <a:rPr lang="pt-BR" baseline="0" dirty="0">
                <a:solidFill>
                  <a:schemeClr val="tx1"/>
                </a:solidFill>
              </a:rPr>
              <a:t> mensal de </a:t>
            </a:r>
            <a:r>
              <a:rPr lang="pt-BR" baseline="0" dirty="0" smtClean="0">
                <a:solidFill>
                  <a:schemeClr val="tx1"/>
                </a:solidFill>
              </a:rPr>
              <a:t>chegadas de turistas internacionais ao Brasil - 2011-2015</a:t>
            </a:r>
            <a:endParaRPr lang="pt-BR" dirty="0">
              <a:solidFill>
                <a:schemeClr val="tx1"/>
              </a:solidFill>
            </a:endParaRP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3"/>
          <c:order val="0"/>
          <c:tx>
            <c:strRef>
              <c:f>'[Tabelas Apresentação Demanda Internacional 2015 - Pedro rev 2.xlsx]Índice de sazonalidade'!$AC$17</c:f>
              <c:strCache>
                <c:ptCount val="1"/>
                <c:pt idx="0">
                  <c:v>2011</c:v>
                </c:pt>
              </c:strCache>
            </c:strRef>
          </c:tx>
          <c:spPr>
            <a:ln w="31750" cap="rnd">
              <a:solidFill>
                <a:schemeClr val="tx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'[Tabelas Apresentação Demanda Internacional 2015 - Pedro rev 2.xlsx]Índice de sazonalidade'!$H$18:$H$29</c:f>
              <c:strCache>
                <c:ptCount val="12"/>
                <c:pt idx="0">
                  <c:v>Jan</c:v>
                </c:pt>
                <c:pt idx="1">
                  <c:v>Fev</c:v>
                </c:pt>
                <c:pt idx="2">
                  <c:v>Mar</c:v>
                </c:pt>
                <c:pt idx="3">
                  <c:v>Abr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Set</c:v>
                </c:pt>
                <c:pt idx="9">
                  <c:v>Out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'[Tabelas Apresentação Demanda Internacional 2015 - Pedro rev 2.xlsx]Índice de sazonalidade'!$AC$18:$AC$29</c:f>
              <c:numCache>
                <c:formatCode>0.00</c:formatCode>
                <c:ptCount val="12"/>
                <c:pt idx="0">
                  <c:v>1.5117049248033536</c:v>
                </c:pt>
                <c:pt idx="1">
                  <c:v>1.2800932904426991</c:v>
                </c:pt>
                <c:pt idx="2">
                  <c:v>1.111432827678815</c:v>
                </c:pt>
                <c:pt idx="3">
                  <c:v>0.96943214081026197</c:v>
                </c:pt>
                <c:pt idx="4">
                  <c:v>0.76310212807779509</c:v>
                </c:pt>
                <c:pt idx="5">
                  <c:v>0.68445015730615022</c:v>
                </c:pt>
                <c:pt idx="6">
                  <c:v>0.85437392814824886</c:v>
                </c:pt>
                <c:pt idx="7">
                  <c:v>0.84955922253547256</c:v>
                </c:pt>
                <c:pt idx="8">
                  <c:v>0.76314188252780879</c:v>
                </c:pt>
                <c:pt idx="9">
                  <c:v>0.91075898975108205</c:v>
                </c:pt>
                <c:pt idx="10">
                  <c:v>1.0629544844676051</c:v>
                </c:pt>
                <c:pt idx="11">
                  <c:v>1.2389960234507085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32C8-4F5C-AD7B-3B772CDCBE4D}"/>
            </c:ext>
          </c:extLst>
        </c:ser>
        <c:ser>
          <c:idx val="1"/>
          <c:order val="1"/>
          <c:tx>
            <c:strRef>
              <c:f>'[Tabelas Apresentação Demanda Internacional 2015 - Pedro rev 2.xlsx]Índice de sazonalidade'!$AD$17</c:f>
              <c:strCache>
                <c:ptCount val="1"/>
                <c:pt idx="0">
                  <c:v>2012</c:v>
                </c:pt>
              </c:strCache>
            </c:strRef>
          </c:tx>
          <c:spPr>
            <a:ln w="31750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'[Tabelas Apresentação Demanda Internacional 2015 - Pedro rev 2.xlsx]Índice de sazonalidade'!$H$18:$H$29</c:f>
              <c:strCache>
                <c:ptCount val="12"/>
                <c:pt idx="0">
                  <c:v>Jan</c:v>
                </c:pt>
                <c:pt idx="1">
                  <c:v>Fev</c:v>
                </c:pt>
                <c:pt idx="2">
                  <c:v>Mar</c:v>
                </c:pt>
                <c:pt idx="3">
                  <c:v>Abr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Set</c:v>
                </c:pt>
                <c:pt idx="9">
                  <c:v>Out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'[Tabelas Apresentação Demanda Internacional 2015 - Pedro rev 2.xlsx]Índice de sazonalidade'!$AD$18:$AD$29</c:f>
              <c:numCache>
                <c:formatCode>0.00</c:formatCode>
                <c:ptCount val="12"/>
                <c:pt idx="0">
                  <c:v>1.5844475529797106</c:v>
                </c:pt>
                <c:pt idx="1">
                  <c:v>1.2042735724768152</c:v>
                </c:pt>
                <c:pt idx="2">
                  <c:v>1.2348335157410555</c:v>
                </c:pt>
                <c:pt idx="3">
                  <c:v>0.89258202138054543</c:v>
                </c:pt>
                <c:pt idx="4">
                  <c:v>0.72968866674664079</c:v>
                </c:pt>
                <c:pt idx="5">
                  <c:v>0.72336191083670986</c:v>
                </c:pt>
                <c:pt idx="6">
                  <c:v>0.86808883035870466</c:v>
                </c:pt>
                <c:pt idx="7">
                  <c:v>0.84064258955197468</c:v>
                </c:pt>
                <c:pt idx="8">
                  <c:v>0.79986851847056539</c:v>
                </c:pt>
                <c:pt idx="9">
                  <c:v>0.89856633343567893</c:v>
                </c:pt>
                <c:pt idx="10">
                  <c:v>0.98840288519516917</c:v>
                </c:pt>
                <c:pt idx="11">
                  <c:v>1.2352436028264302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1-32C8-4F5C-AD7B-3B772CDCBE4D}"/>
            </c:ext>
          </c:extLst>
        </c:ser>
        <c:ser>
          <c:idx val="5"/>
          <c:order val="2"/>
          <c:tx>
            <c:strRef>
              <c:f>'[Tabelas Apresentação Demanda Internacional 2015 - Pedro rev 2.xlsx]Índice de sazonalidade'!$AE$17</c:f>
              <c:strCache>
                <c:ptCount val="1"/>
                <c:pt idx="0">
                  <c:v>2013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ymbol val="none"/>
          </c:marker>
          <c:val>
            <c:numRef>
              <c:f>'[Tabelas Apresentação Demanda Internacional 2015 - Pedro rev 2.xlsx]Índice de sazonalidade'!$AE$18:$AE$29</c:f>
              <c:numCache>
                <c:formatCode>0.00</c:formatCode>
                <c:ptCount val="12"/>
                <c:pt idx="0">
                  <c:v>1.5658593628243447</c:v>
                </c:pt>
                <c:pt idx="1">
                  <c:v>1.1323820274121152</c:v>
                </c:pt>
                <c:pt idx="2">
                  <c:v>1.3430849242999983</c:v>
                </c:pt>
                <c:pt idx="3">
                  <c:v>0.84213865277494426</c:v>
                </c:pt>
                <c:pt idx="4">
                  <c:v>0.71863035066576164</c:v>
                </c:pt>
                <c:pt idx="5">
                  <c:v>0.72252759256207533</c:v>
                </c:pt>
                <c:pt idx="6">
                  <c:v>1.1025602828803123</c:v>
                </c:pt>
                <c:pt idx="7">
                  <c:v>0.84085677395205716</c:v>
                </c:pt>
                <c:pt idx="8">
                  <c:v>0.5908367338443189</c:v>
                </c:pt>
                <c:pt idx="9">
                  <c:v>0.94111373457814806</c:v>
                </c:pt>
                <c:pt idx="10">
                  <c:v>0.9898478362360239</c:v>
                </c:pt>
                <c:pt idx="11">
                  <c:v>1.2101617279699011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5-32C8-4F5C-AD7B-3B772CDCBE4D}"/>
            </c:ext>
          </c:extLst>
        </c:ser>
        <c:ser>
          <c:idx val="2"/>
          <c:order val="3"/>
          <c:tx>
            <c:strRef>
              <c:f>'[Tabelas Apresentação Demanda Internacional 2015 - Pedro rev 2.xlsx]Índice de sazonalidade'!$AF$17</c:f>
              <c:strCache>
                <c:ptCount val="1"/>
                <c:pt idx="0">
                  <c:v>2014</c:v>
                </c:pt>
              </c:strCache>
            </c:strRef>
          </c:tx>
          <c:spPr>
            <a:ln w="31750" cap="rnd">
              <a:solidFill>
                <a:schemeClr val="accent5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'[Tabelas Apresentação Demanda Internacional 2015 - Pedro rev 2.xlsx]Índice de sazonalidade'!$H$18:$H$29</c:f>
              <c:strCache>
                <c:ptCount val="12"/>
                <c:pt idx="0">
                  <c:v>Jan</c:v>
                </c:pt>
                <c:pt idx="1">
                  <c:v>Fev</c:v>
                </c:pt>
                <c:pt idx="2">
                  <c:v>Mar</c:v>
                </c:pt>
                <c:pt idx="3">
                  <c:v>Abr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Set</c:v>
                </c:pt>
                <c:pt idx="9">
                  <c:v>Out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'[Tabelas Apresentação Demanda Internacional 2015 - Pedro rev 2.xlsx]Índice de sazonalidade'!$AF$18:$AF$29</c:f>
              <c:numCache>
                <c:formatCode>0.00</c:formatCode>
                <c:ptCount val="12"/>
                <c:pt idx="0">
                  <c:v>1.0836006800778619</c:v>
                </c:pt>
                <c:pt idx="1">
                  <c:v>0.99864693619697631</c:v>
                </c:pt>
                <c:pt idx="2">
                  <c:v>0.61546486606534656</c:v>
                </c:pt>
                <c:pt idx="3">
                  <c:v>0.72774863247241162</c:v>
                </c:pt>
                <c:pt idx="4">
                  <c:v>0.65286541587582425</c:v>
                </c:pt>
                <c:pt idx="5">
                  <c:v>1.9015230832684797</c:v>
                </c:pt>
                <c:pt idx="6">
                  <c:v>1.3395686245966469</c:v>
                </c:pt>
                <c:pt idx="7">
                  <c:v>0.74855968691036745</c:v>
                </c:pt>
                <c:pt idx="8">
                  <c:v>0.69716379163937214</c:v>
                </c:pt>
                <c:pt idx="9">
                  <c:v>0.77340753721858602</c:v>
                </c:pt>
                <c:pt idx="10">
                  <c:v>0.87177247625606313</c:v>
                </c:pt>
                <c:pt idx="11">
                  <c:v>1.5896782694220644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6-32C8-4F5C-AD7B-3B772CDCBE4D}"/>
            </c:ext>
          </c:extLst>
        </c:ser>
        <c:ser>
          <c:idx val="6"/>
          <c:order val="4"/>
          <c:tx>
            <c:strRef>
              <c:f>'[Tabelas Apresentação Demanda Internacional 2015 - Pedro rev 2.xlsx]Índice de sazonalidade'!$AG$17</c:f>
              <c:strCache>
                <c:ptCount val="1"/>
                <c:pt idx="0">
                  <c:v>2015</c:v>
                </c:pt>
              </c:strCache>
            </c:strRef>
          </c:tx>
          <c:marker>
            <c:symbol val="none"/>
          </c:marker>
          <c:val>
            <c:numRef>
              <c:f>'[Tabelas Apresentação Demanda Internacional 2015 - Pedro rev 2.xlsx]Índice de sazonalidade'!$AG$18:$AG$29</c:f>
              <c:numCache>
                <c:formatCode>0.00</c:formatCode>
                <c:ptCount val="12"/>
                <c:pt idx="0">
                  <c:v>1.741350158377047</c:v>
                </c:pt>
                <c:pt idx="1">
                  <c:v>1.3692321306065904</c:v>
                </c:pt>
                <c:pt idx="2">
                  <c:v>1.1797429619980724</c:v>
                </c:pt>
                <c:pt idx="3">
                  <c:v>0.78800121411301716</c:v>
                </c:pt>
                <c:pt idx="4">
                  <c:v>0.7094720796823516</c:v>
                </c:pt>
                <c:pt idx="5">
                  <c:v>0.66634632859264709</c:v>
                </c:pt>
                <c:pt idx="6">
                  <c:v>0.86514877166206927</c:v>
                </c:pt>
                <c:pt idx="7">
                  <c:v>0.69706833572318228</c:v>
                </c:pt>
                <c:pt idx="8">
                  <c:v>0.46306803314642719</c:v>
                </c:pt>
                <c:pt idx="9">
                  <c:v>0.93530661586929453</c:v>
                </c:pt>
                <c:pt idx="10">
                  <c:v>1.0922430928292164</c:v>
                </c:pt>
                <c:pt idx="11">
                  <c:v>1.4930202774000856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32C8-4F5C-AD7B-3B772CDCBE4D}"/>
            </c:ext>
          </c:extLst>
        </c:ser>
        <c:ser>
          <c:idx val="4"/>
          <c:order val="5"/>
          <c:tx>
            <c:strRef>
              <c:f>'[Tabelas Apresentação Demanda Internacional 2015 - Pedro rev 2.xlsx]Índice de sazonalidade'!$AH$17</c:f>
              <c:strCache>
                <c:ptCount val="1"/>
                <c:pt idx="0">
                  <c:v>Índice médio 2011-15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'[Tabelas Apresentação Demanda Internacional 2015 - Pedro rev 2.xlsx]Índice de sazonalidade'!$H$18:$H$29</c:f>
              <c:strCache>
                <c:ptCount val="12"/>
                <c:pt idx="0">
                  <c:v>Jan</c:v>
                </c:pt>
                <c:pt idx="1">
                  <c:v>Fev</c:v>
                </c:pt>
                <c:pt idx="2">
                  <c:v>Mar</c:v>
                </c:pt>
                <c:pt idx="3">
                  <c:v>Abr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Set</c:v>
                </c:pt>
                <c:pt idx="9">
                  <c:v>Out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'[Tabelas Apresentação Demanda Internacional 2015 - Pedro rev 2.xlsx]Índice de sazonalidade'!$AH$18:$AH$29</c:f>
              <c:numCache>
                <c:formatCode>0.00</c:formatCode>
                <c:ptCount val="12"/>
                <c:pt idx="0">
                  <c:v>1.5467504781570729</c:v>
                </c:pt>
                <c:pt idx="1">
                  <c:v>1.2351892495468539</c:v>
                </c:pt>
                <c:pt idx="2">
                  <c:v>1.129106749481823</c:v>
                </c:pt>
                <c:pt idx="3">
                  <c:v>0.87444441476817336</c:v>
                </c:pt>
                <c:pt idx="4">
                  <c:v>0.73776650068594407</c:v>
                </c:pt>
                <c:pt idx="5">
                  <c:v>0.97367475624899624</c:v>
                </c:pt>
                <c:pt idx="6">
                  <c:v>0.9909029133078664</c:v>
                </c:pt>
                <c:pt idx="7">
                  <c:v>0.8721087335856712</c:v>
                </c:pt>
                <c:pt idx="8">
                  <c:v>0.79824131853445002</c:v>
                </c:pt>
                <c:pt idx="9">
                  <c:v>0.88960212762113045</c:v>
                </c:pt>
                <c:pt idx="10">
                  <c:v>0.98190189308390097</c:v>
                </c:pt>
                <c:pt idx="11">
                  <c:v>1.2247468438500659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8-32C8-4F5C-AD7B-3B772CDCBE4D}"/>
            </c:ext>
          </c:extLst>
        </c:ser>
        <c:ser>
          <c:idx val="0"/>
          <c:order val="6"/>
          <c:tx>
            <c:strRef>
              <c:f>'[Tabelas Apresentação Demanda Internacional 2015 - Pedro rev 2.xlsx]Índice de sazonalidade'!$AI$17</c:f>
              <c:strCache>
                <c:ptCount val="1"/>
                <c:pt idx="0">
                  <c:v>Média Ano</c:v>
                </c:pt>
              </c:strCache>
            </c:strRef>
          </c:tx>
          <c:spPr>
            <a:ln w="31750" cap="rnd">
              <a:solidFill>
                <a:schemeClr val="accent6">
                  <a:lumMod val="60000"/>
                  <a:lumOff val="40000"/>
                </a:schemeClr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'[Tabelas Apresentação Demanda Internacional 2015 - Pedro rev 2.xlsx]Índice de sazonalidade'!$H$18:$H$29</c:f>
              <c:strCache>
                <c:ptCount val="12"/>
                <c:pt idx="0">
                  <c:v>Jan</c:v>
                </c:pt>
                <c:pt idx="1">
                  <c:v>Fev</c:v>
                </c:pt>
                <c:pt idx="2">
                  <c:v>Mar</c:v>
                </c:pt>
                <c:pt idx="3">
                  <c:v>Abr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Set</c:v>
                </c:pt>
                <c:pt idx="9">
                  <c:v>Out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'[Tabelas Apresentação Demanda Internacional 2015 - Pedro rev 2.xlsx]Índice de sazonalidade'!$AI$18:$AI$29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32C8-4F5C-AD7B-3B772CDCBE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33619376"/>
        <c:axId val="-133607952"/>
      </c:lineChart>
      <c:catAx>
        <c:axId val="-1336193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33607952"/>
        <c:crosses val="autoZero"/>
        <c:auto val="1"/>
        <c:lblAlgn val="ctr"/>
        <c:lblOffset val="100"/>
        <c:noMultiLvlLbl val="0"/>
      </c:catAx>
      <c:valAx>
        <c:axId val="-133607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33619376"/>
        <c:crosses val="autoZero"/>
        <c:crossBetween val="between"/>
        <c:majorUnit val="0.5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solidFill>
            <a:schemeClr val="accen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pt-BR" sz="1400" dirty="0"/>
              <a:t>Permanência média no Brasil (pernoites) - 2015</a:t>
            </a:r>
          </a:p>
        </c:rich>
      </c:tx>
      <c:layout>
        <c:manualLayout>
          <c:xMode val="edge"/>
          <c:yMode val="edge"/>
          <c:x val="0.20199653737492149"/>
          <c:y val="1.44157109221649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3754277861823748E-2"/>
          <c:y val="0.14122436885376802"/>
          <c:w val="0.89774901104609739"/>
          <c:h val="0.599288181164034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'Gasto por cont'!$C$1</c:f>
              <c:strCache>
                <c:ptCount val="1"/>
                <c:pt idx="0">
                  <c:v>Permanência (dias)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4"/>
            <c:invertIfNegative val="0"/>
            <c:bubble3D val="0"/>
            <c:spPr>
              <a:gradFill rotWithShape="1">
                <a:gsLst>
                  <a:gs pos="0">
                    <a:srgbClr val="9BBB59"/>
                  </a:gs>
                  <a:gs pos="100000">
                    <a:srgbClr val="669900"/>
                  </a:gs>
                </a:gsLst>
                <a:lin ang="54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2C8-4CD4-AF5E-A01A92B6E97C}"/>
              </c:ext>
            </c:extLst>
          </c:dPt>
          <c:dLbls>
            <c:dLbl>
              <c:idx val="0"/>
              <c:layout>
                <c:manualLayout>
                  <c:x val="1.9731384023778109E-3"/>
                  <c:y val="1.4818147731533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D2C8-4CD4-AF5E-A01A92B6E97C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1.459854014598531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2C8-4CD4-AF5E-A01A92B6E97C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1.94647201946472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D2C8-4CD4-AF5E-A01A92B6E97C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1.94647201946471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D2C8-4CD4-AF5E-A01A92B6E97C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bg2">
                          <a:lumMod val="10000"/>
                        </a:schemeClr>
                      </a:solidFill>
                      <a:latin typeface="Calibri" panose="020F0502020204030204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2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'Gasto por cont'!$A$2:$A$6</c:f>
              <c:strCache>
                <c:ptCount val="5"/>
                <c:pt idx="0">
                  <c:v>Europa</c:v>
                </c:pt>
                <c:pt idx="1">
                  <c:v>América do Norte</c:v>
                </c:pt>
                <c:pt idx="2">
                  <c:v>América do Sul</c:v>
                </c:pt>
                <c:pt idx="3">
                  <c:v>Outros</c:v>
                </c:pt>
                <c:pt idx="4">
                  <c:v>Total</c:v>
                </c:pt>
              </c:strCache>
            </c:strRef>
          </c:cat>
          <c:val>
            <c:numRef>
              <c:f>'Gasto por cont'!$C$2:$C$6</c:f>
              <c:numCache>
                <c:formatCode>_-* #,##0.0_-;\-* #,##0.0_-;_-* "-"??_-;_-@_-</c:formatCode>
                <c:ptCount val="5"/>
                <c:pt idx="0">
                  <c:v>24</c:v>
                </c:pt>
                <c:pt idx="1">
                  <c:v>18.600000000000001</c:v>
                </c:pt>
                <c:pt idx="2">
                  <c:v>11</c:v>
                </c:pt>
                <c:pt idx="3">
                  <c:v>20.399999999999999</c:v>
                </c:pt>
                <c:pt idx="4">
                  <c:v>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D2C8-4CD4-AF5E-A01A92B6E9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1997226176"/>
        <c:axId val="-1997225632"/>
      </c:barChart>
      <c:catAx>
        <c:axId val="-1997226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9972256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1997225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20000"/>
                  <a:lumOff val="80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997226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pt-BR" sz="1400" i="0" dirty="0"/>
              <a:t>Gasto per capita </a:t>
            </a:r>
            <a:r>
              <a:rPr lang="pt-BR" sz="1400" dirty="0"/>
              <a:t>no Brasil (US$) - 2015 </a:t>
            </a:r>
          </a:p>
        </c:rich>
      </c:tx>
      <c:layout>
        <c:manualLayout>
          <c:xMode val="edge"/>
          <c:yMode val="edge"/>
          <c:x val="0.18607931183596257"/>
          <c:y val="8.7643099237265706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2655413781460947"/>
          <c:y val="0.14122436885376802"/>
          <c:w val="0.87344586218539066"/>
          <c:h val="0.593809223828598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'Gasto por cont'!$B$1</c:f>
              <c:strCache>
                <c:ptCount val="1"/>
                <c:pt idx="0">
                  <c:v>Gasto
per capita 
(US$)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4"/>
            <c:invertIfNegative val="0"/>
            <c:bubble3D val="0"/>
            <c:spPr>
              <a:gradFill flip="none" rotWithShape="1">
                <a:gsLst>
                  <a:gs pos="0">
                    <a:srgbClr val="9BBB59"/>
                  </a:gs>
                  <a:gs pos="100000">
                    <a:srgbClr val="669900"/>
                  </a:gs>
                </a:gsLst>
                <a:lin ang="5400000" scaled="0"/>
                <a:tileRect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607-4B98-8E44-FAC0BE0B9E59}"/>
              </c:ext>
            </c:extLst>
          </c:dPt>
          <c:dLbls>
            <c:dLbl>
              <c:idx val="0"/>
              <c:layout>
                <c:manualLayout>
                  <c:x val="1.9731384023778109E-3"/>
                  <c:y val="1.48181477315335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pc="0" baseline="0" dirty="0" smtClean="0">
                        <a:solidFill>
                          <a:schemeClr val="tx2"/>
                        </a:solidFill>
                      </a:rPr>
                      <a:t>1.193,52</a:t>
                    </a:r>
                    <a:endParaRPr lang="en-US" spc="0" baseline="0" dirty="0">
                      <a:solidFill>
                        <a:schemeClr val="tx2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607-4B98-8E44-FAC0BE0B9E59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1.459854014598531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2"/>
                        </a:solidFill>
                      </a:rPr>
                      <a:t>1.145,02</a:t>
                    </a:r>
                    <a:endParaRPr lang="en-US" dirty="0">
                      <a:solidFill>
                        <a:schemeClr val="tx2"/>
                      </a:solidFill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607-4B98-8E44-FAC0BE0B9E59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1.94647201946472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0607-4B98-8E44-FAC0BE0B9E59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1.946472019464711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2"/>
                        </a:solidFill>
                      </a:rPr>
                      <a:t>1.449,62</a:t>
                    </a:r>
                    <a:endParaRPr lang="en-US" dirty="0">
                      <a:solidFill>
                        <a:schemeClr val="tx2"/>
                      </a:solidFill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607-4B98-8E44-FAC0BE0B9E59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'Gasto por cont'!$A$2:$A$6</c:f>
              <c:strCache>
                <c:ptCount val="5"/>
                <c:pt idx="0">
                  <c:v>Europa</c:v>
                </c:pt>
                <c:pt idx="1">
                  <c:v>América do Norte</c:v>
                </c:pt>
                <c:pt idx="2">
                  <c:v>América do Sul</c:v>
                </c:pt>
                <c:pt idx="3">
                  <c:v>Outros</c:v>
                </c:pt>
                <c:pt idx="4">
                  <c:v>Total</c:v>
                </c:pt>
              </c:strCache>
            </c:strRef>
          </c:cat>
          <c:val>
            <c:numRef>
              <c:f>'Gasto por cont'!$B$2:$B$6</c:f>
              <c:numCache>
                <c:formatCode>0.00</c:formatCode>
                <c:ptCount val="5"/>
                <c:pt idx="0">
                  <c:v>1193.52</c:v>
                </c:pt>
                <c:pt idx="1">
                  <c:v>1145.0160000000001</c:v>
                </c:pt>
                <c:pt idx="2">
                  <c:v>626.56000000000006</c:v>
                </c:pt>
                <c:pt idx="3">
                  <c:v>1449.624</c:v>
                </c:pt>
                <c:pt idx="4">
                  <c:v>900.16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0607-4B98-8E44-FAC0BE0B9E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1995693152"/>
        <c:axId val="-1995692608"/>
      </c:barChart>
      <c:catAx>
        <c:axId val="-1995693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9956926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1995692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20000"/>
                  <a:lumOff val="80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995693152"/>
        <c:crosses val="autoZero"/>
        <c:crossBetween val="between"/>
        <c:majorUnit val="3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pt-BR" sz="1400" dirty="0"/>
              <a:t>Gasto </a:t>
            </a:r>
            <a:r>
              <a:rPr lang="pt-BR" sz="1400" i="0" dirty="0"/>
              <a:t>per capita </a:t>
            </a:r>
            <a:r>
              <a:rPr lang="pt-BR" sz="1400" dirty="0"/>
              <a:t>no Brasil (US$), por país de residência - 2015 </a:t>
            </a:r>
          </a:p>
        </c:rich>
      </c:tx>
      <c:layout>
        <c:manualLayout>
          <c:xMode val="edge"/>
          <c:yMode val="edge"/>
          <c:x val="0.25532408366312503"/>
          <c:y val="5.797767642146384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5.9815795882585079E-2"/>
          <c:y val="0.27053764841522382"/>
          <c:w val="0.92785014046400383"/>
          <c:h val="0.44835911114005811"/>
        </c:manualLayout>
      </c:layout>
      <c:barChart>
        <c:barDir val="col"/>
        <c:grouping val="clustered"/>
        <c:varyColors val="0"/>
        <c:ser>
          <c:idx val="1"/>
          <c:order val="0"/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rgbClr val="2C84D4"/>
                  </a:gs>
                  <a:gs pos="100000">
                    <a:srgbClr val="336699"/>
                  </a:gs>
                </a:gsLst>
                <a:lin ang="54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2EC-468F-A45C-1D0DE2F188F9}"/>
              </c:ext>
            </c:extLst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rgbClr val="2C84D4"/>
                  </a:gs>
                  <a:gs pos="100000">
                    <a:srgbClr val="336699"/>
                  </a:gs>
                </a:gsLst>
                <a:lin ang="54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2EC-468F-A45C-1D0DE2F188F9}"/>
              </c:ext>
            </c:extLst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rgbClr val="2C84D4"/>
                  </a:gs>
                  <a:gs pos="100000">
                    <a:srgbClr val="336699"/>
                  </a:gs>
                </a:gsLst>
                <a:lin ang="54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2EC-468F-A45C-1D0DE2F188F9}"/>
              </c:ext>
            </c:extLst>
          </c:dPt>
          <c:dPt>
            <c:idx val="3"/>
            <c:invertIfNegative val="0"/>
            <c:bubble3D val="0"/>
            <c:spPr>
              <a:gradFill rotWithShape="1">
                <a:gsLst>
                  <a:gs pos="0">
                    <a:srgbClr val="2C84D4"/>
                  </a:gs>
                  <a:gs pos="100000">
                    <a:srgbClr val="336699"/>
                  </a:gs>
                </a:gsLst>
                <a:lin ang="54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2EC-468F-A45C-1D0DE2F188F9}"/>
              </c:ext>
            </c:extLst>
          </c:dPt>
          <c:dPt>
            <c:idx val="4"/>
            <c:invertIfNegative val="0"/>
            <c:bubble3D val="0"/>
            <c:spPr>
              <a:gradFill rotWithShape="1">
                <a:gsLst>
                  <a:gs pos="0">
                    <a:srgbClr val="2C84D4"/>
                  </a:gs>
                  <a:gs pos="100000">
                    <a:srgbClr val="336699"/>
                  </a:gs>
                </a:gsLst>
                <a:lin ang="54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A2EC-468F-A45C-1D0DE2F188F9}"/>
              </c:ext>
            </c:extLst>
          </c:dPt>
          <c:dPt>
            <c:idx val="5"/>
            <c:invertIfNegative val="0"/>
            <c:bubble3D val="0"/>
            <c:spPr>
              <a:gradFill rotWithShape="1">
                <a:gsLst>
                  <a:gs pos="0">
                    <a:srgbClr val="2C84D4"/>
                  </a:gs>
                  <a:gs pos="100000">
                    <a:srgbClr val="336699"/>
                  </a:gs>
                </a:gsLst>
                <a:lin ang="54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A2EC-468F-A45C-1D0DE2F188F9}"/>
              </c:ext>
            </c:extLst>
          </c:dPt>
          <c:dPt>
            <c:idx val="6"/>
            <c:invertIfNegative val="0"/>
            <c:bubble3D val="0"/>
            <c:spPr>
              <a:gradFill rotWithShape="1">
                <a:gsLst>
                  <a:gs pos="0">
                    <a:srgbClr val="2C84D4"/>
                  </a:gs>
                  <a:gs pos="100000">
                    <a:srgbClr val="336699"/>
                  </a:gs>
                </a:gsLst>
                <a:lin ang="54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A2EC-468F-A45C-1D0DE2F188F9}"/>
              </c:ext>
            </c:extLst>
          </c:dPt>
          <c:dPt>
            <c:idx val="7"/>
            <c:invertIfNegative val="0"/>
            <c:bubble3D val="0"/>
            <c:spPr>
              <a:gradFill flip="none" rotWithShape="1">
                <a:gsLst>
                  <a:gs pos="0">
                    <a:srgbClr val="9BBB59">
                      <a:shade val="30000"/>
                      <a:satMod val="115000"/>
                    </a:srgbClr>
                  </a:gs>
                  <a:gs pos="50000">
                    <a:srgbClr val="9BBB59">
                      <a:shade val="67500"/>
                      <a:satMod val="115000"/>
                    </a:srgbClr>
                  </a:gs>
                  <a:gs pos="100000">
                    <a:srgbClr val="9BBB59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A2EC-468F-A45C-1D0DE2F188F9}"/>
              </c:ext>
            </c:extLst>
          </c:dPt>
          <c:dPt>
            <c:idx val="8"/>
            <c:invertIfNegative val="0"/>
            <c:bubble3D val="0"/>
            <c:spPr>
              <a:gradFill flip="none"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A2EC-468F-A45C-1D0DE2F188F9}"/>
              </c:ext>
            </c:extLst>
          </c:dPt>
          <c:dPt>
            <c:idx val="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2-A2EC-468F-A45C-1D0DE2F188F9}"/>
              </c:ext>
            </c:extLst>
          </c:dPt>
          <c:dPt>
            <c:idx val="1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3-A2EC-468F-A45C-1D0DE2F188F9}"/>
              </c:ext>
            </c:extLst>
          </c:dPt>
          <c:dPt>
            <c:idx val="1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4-A2EC-468F-A45C-1D0DE2F188F9}"/>
              </c:ext>
            </c:extLst>
          </c:dPt>
          <c:dLbls>
            <c:dLbl>
              <c:idx val="7"/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bg2">
                          <a:lumMod val="1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bg2">
                          <a:lumMod val="1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bg2">
                          <a:lumMod val="1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bg2">
                          <a:lumMod val="1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'Gastos País'!$B$17:$B$27</c:f>
              <c:strCache>
                <c:ptCount val="11"/>
                <c:pt idx="0">
                  <c:v>Itália</c:v>
                </c:pt>
                <c:pt idx="1">
                  <c:v>Espanha</c:v>
                </c:pt>
                <c:pt idx="2">
                  <c:v>Inglaterra</c:v>
                </c:pt>
                <c:pt idx="3">
                  <c:v>Estados Unidos</c:v>
                </c:pt>
                <c:pt idx="4">
                  <c:v>Portugal</c:v>
                </c:pt>
                <c:pt idx="5">
                  <c:v>França</c:v>
                </c:pt>
                <c:pt idx="6">
                  <c:v>Alemanha</c:v>
                </c:pt>
                <c:pt idx="7">
                  <c:v>Chile</c:v>
                </c:pt>
                <c:pt idx="8">
                  <c:v>Argentina</c:v>
                </c:pt>
                <c:pt idx="9">
                  <c:v>Uruguai</c:v>
                </c:pt>
                <c:pt idx="10">
                  <c:v>Paraguai</c:v>
                </c:pt>
              </c:strCache>
            </c:strRef>
          </c:cat>
          <c:val>
            <c:numRef>
              <c:f>'Gastos País'!$C$17:$C$27</c:f>
              <c:numCache>
                <c:formatCode>_(* #,##0.00_);_(* \(#,##0.00\);_(* "-"??_);_(@_)</c:formatCode>
                <c:ptCount val="11"/>
                <c:pt idx="0" formatCode="###0.00">
                  <c:v>1255.7719999999999</c:v>
                </c:pt>
                <c:pt idx="1">
                  <c:v>1244.1279999999999</c:v>
                </c:pt>
                <c:pt idx="2" formatCode="###0.00">
                  <c:v>1232.2049999999999</c:v>
                </c:pt>
                <c:pt idx="3" formatCode="###0.00">
                  <c:v>1154.2149999999999</c:v>
                </c:pt>
                <c:pt idx="4" formatCode="###0.00">
                  <c:v>1131.248</c:v>
                </c:pt>
                <c:pt idx="5">
                  <c:v>1129.3</c:v>
                </c:pt>
                <c:pt idx="6">
                  <c:v>1119.0140000000001</c:v>
                </c:pt>
                <c:pt idx="7">
                  <c:v>786.19900000000007</c:v>
                </c:pt>
                <c:pt idx="8">
                  <c:v>607.23900000000003</c:v>
                </c:pt>
                <c:pt idx="9">
                  <c:v>518.48</c:v>
                </c:pt>
                <c:pt idx="10">
                  <c:v>377.26400000000001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5-A2EC-468F-A45C-1D0DE2F188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-1995695328"/>
        <c:axId val="-1995683360"/>
      </c:barChart>
      <c:lineChart>
        <c:grouping val="standard"/>
        <c:varyColors val="0"/>
        <c:ser>
          <c:idx val="0"/>
          <c:order val="1"/>
          <c:spPr>
            <a:ln w="31750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'Gastos País'!$B$17:$B$27</c:f>
              <c:strCache>
                <c:ptCount val="11"/>
                <c:pt idx="0">
                  <c:v>Itália</c:v>
                </c:pt>
                <c:pt idx="1">
                  <c:v>Espanha</c:v>
                </c:pt>
                <c:pt idx="2">
                  <c:v>Inglaterra</c:v>
                </c:pt>
                <c:pt idx="3">
                  <c:v>Estados Unidos</c:v>
                </c:pt>
                <c:pt idx="4">
                  <c:v>Portugal</c:v>
                </c:pt>
                <c:pt idx="5">
                  <c:v>França</c:v>
                </c:pt>
                <c:pt idx="6">
                  <c:v>Alemanha</c:v>
                </c:pt>
                <c:pt idx="7">
                  <c:v>Chile</c:v>
                </c:pt>
                <c:pt idx="8">
                  <c:v>Argentina</c:v>
                </c:pt>
                <c:pt idx="9">
                  <c:v>Uruguai</c:v>
                </c:pt>
                <c:pt idx="10">
                  <c:v>Paraguai</c:v>
                </c:pt>
              </c:strCache>
            </c:strRef>
          </c:cat>
          <c:val>
            <c:numRef>
              <c:f>'Gastos País'!$D$17:$D$27</c:f>
              <c:numCache>
                <c:formatCode>_(* #,##0.00_);_(* \(#,##0.00\);_(* "-"??_);_(@_)</c:formatCode>
                <c:ptCount val="11"/>
                <c:pt idx="0">
                  <c:v>900.16</c:v>
                </c:pt>
                <c:pt idx="1">
                  <c:v>900.16</c:v>
                </c:pt>
                <c:pt idx="2">
                  <c:v>900.16</c:v>
                </c:pt>
                <c:pt idx="3">
                  <c:v>900.16</c:v>
                </c:pt>
                <c:pt idx="4">
                  <c:v>900.16</c:v>
                </c:pt>
                <c:pt idx="5">
                  <c:v>900.16</c:v>
                </c:pt>
                <c:pt idx="6">
                  <c:v>900.16</c:v>
                </c:pt>
                <c:pt idx="7">
                  <c:v>900.16</c:v>
                </c:pt>
                <c:pt idx="8">
                  <c:v>900.16</c:v>
                </c:pt>
                <c:pt idx="9">
                  <c:v>900.16</c:v>
                </c:pt>
                <c:pt idx="10">
                  <c:v>900.16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6-A2EC-468F-A45C-1D0DE2F188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995695328"/>
        <c:axId val="-1995683360"/>
      </c:lineChart>
      <c:catAx>
        <c:axId val="-1995695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00" b="1" i="0" u="none" strike="noStrike" kern="1200" baseline="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pt-BR"/>
          </a:p>
        </c:txPr>
        <c:crossAx val="-19956833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1995683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20000"/>
                  <a:lumOff val="80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995695328"/>
        <c:crosses val="autoZero"/>
        <c:crossBetween val="between"/>
        <c:majorUnit val="400"/>
        <c:minorUnit val="4.232591999999999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rgbClr val="0070C0"/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pt-BR" sz="1400" dirty="0"/>
              <a:t>Permanência média </a:t>
            </a:r>
            <a:r>
              <a:rPr lang="pt-BR" sz="1400" dirty="0" smtClean="0"/>
              <a:t>(pernoites) </a:t>
            </a:r>
            <a:r>
              <a:rPr lang="pt-BR" sz="1400" dirty="0"/>
              <a:t>- por país de residência - 2015</a:t>
            </a:r>
          </a:p>
        </c:rich>
      </c:tx>
      <c:layout>
        <c:manualLayout>
          <c:xMode val="edge"/>
          <c:yMode val="edge"/>
          <c:x val="0.26085170689280279"/>
          <c:y val="2.9068287037037031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5.9815795882585079E-2"/>
          <c:y val="0.13403966400415196"/>
          <c:w val="0.92785014046400383"/>
          <c:h val="0.6796870086253084"/>
        </c:manualLayout>
      </c:layout>
      <c:barChart>
        <c:barDir val="col"/>
        <c:grouping val="clustered"/>
        <c:varyColors val="0"/>
        <c:ser>
          <c:idx val="1"/>
          <c:order val="0"/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rgbClr val="2C84D4"/>
                  </a:gs>
                  <a:gs pos="100000">
                    <a:srgbClr val="336699"/>
                  </a:gs>
                </a:gsLst>
                <a:lin ang="54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980-4003-9F88-77A300469EC4}"/>
              </c:ext>
            </c:extLst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rgbClr val="2C84D4"/>
                  </a:gs>
                  <a:gs pos="100000">
                    <a:srgbClr val="336699"/>
                  </a:gs>
                </a:gsLst>
                <a:lin ang="54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980-4003-9F88-77A300469EC4}"/>
              </c:ext>
            </c:extLst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rgbClr val="2C84D4"/>
                  </a:gs>
                  <a:gs pos="100000">
                    <a:srgbClr val="336699"/>
                  </a:gs>
                </a:gsLst>
                <a:lin ang="54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980-4003-9F88-77A300469EC4}"/>
              </c:ext>
            </c:extLst>
          </c:dPt>
          <c:dPt>
            <c:idx val="3"/>
            <c:invertIfNegative val="0"/>
            <c:bubble3D val="0"/>
            <c:spPr>
              <a:gradFill rotWithShape="1">
                <a:gsLst>
                  <a:gs pos="0">
                    <a:srgbClr val="2C84D4"/>
                  </a:gs>
                  <a:gs pos="100000">
                    <a:srgbClr val="336699"/>
                  </a:gs>
                </a:gsLst>
                <a:lin ang="54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980-4003-9F88-77A300469EC4}"/>
              </c:ext>
            </c:extLst>
          </c:dPt>
          <c:dPt>
            <c:idx val="4"/>
            <c:invertIfNegative val="0"/>
            <c:bubble3D val="0"/>
            <c:spPr>
              <a:gradFill rotWithShape="1">
                <a:gsLst>
                  <a:gs pos="0">
                    <a:srgbClr val="2C84D4"/>
                  </a:gs>
                  <a:gs pos="100000">
                    <a:srgbClr val="336699"/>
                  </a:gs>
                </a:gsLst>
                <a:lin ang="54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980-4003-9F88-77A300469EC4}"/>
              </c:ext>
            </c:extLst>
          </c:dPt>
          <c:dPt>
            <c:idx val="5"/>
            <c:invertIfNegative val="0"/>
            <c:bubble3D val="0"/>
            <c:spPr>
              <a:gradFill rotWithShape="1">
                <a:gsLst>
                  <a:gs pos="0">
                    <a:srgbClr val="2C84D4"/>
                  </a:gs>
                  <a:gs pos="100000">
                    <a:srgbClr val="336699"/>
                  </a:gs>
                </a:gsLst>
                <a:lin ang="54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3980-4003-9F88-77A300469EC4}"/>
              </c:ext>
            </c:extLst>
          </c:dPt>
          <c:dPt>
            <c:idx val="6"/>
            <c:invertIfNegative val="0"/>
            <c:bubble3D val="0"/>
            <c:spPr>
              <a:gradFill rotWithShape="1">
                <a:gsLst>
                  <a:gs pos="0">
                    <a:srgbClr val="2C84D4"/>
                  </a:gs>
                  <a:gs pos="100000">
                    <a:srgbClr val="336699"/>
                  </a:gs>
                </a:gsLst>
                <a:lin ang="54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3980-4003-9F88-77A300469EC4}"/>
              </c:ext>
            </c:extLst>
          </c:dPt>
          <c:dPt>
            <c:idx val="7"/>
            <c:invertIfNegative val="0"/>
            <c:bubble3D val="0"/>
            <c:spPr>
              <a:gradFill flip="none" rotWithShape="1">
                <a:gsLst>
                  <a:gs pos="0">
                    <a:srgbClr val="9BBB59">
                      <a:shade val="30000"/>
                      <a:satMod val="115000"/>
                    </a:srgbClr>
                  </a:gs>
                  <a:gs pos="50000">
                    <a:srgbClr val="9BBB59">
                      <a:shade val="67500"/>
                      <a:satMod val="115000"/>
                    </a:srgbClr>
                  </a:gs>
                  <a:gs pos="100000">
                    <a:srgbClr val="9BBB59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3980-4003-9F88-77A300469EC4}"/>
              </c:ext>
            </c:extLst>
          </c:dPt>
          <c:dPt>
            <c:idx val="8"/>
            <c:invertIfNegative val="0"/>
            <c:bubble3D val="0"/>
            <c:spPr>
              <a:gradFill flip="none"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3980-4003-9F88-77A300469EC4}"/>
              </c:ext>
            </c:extLst>
          </c:dPt>
          <c:dPt>
            <c:idx val="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2-3980-4003-9F88-77A300469EC4}"/>
              </c:ext>
            </c:extLst>
          </c:dPt>
          <c:dPt>
            <c:idx val="1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3-3980-4003-9F88-77A300469EC4}"/>
              </c:ext>
            </c:extLst>
          </c:dPt>
          <c:dPt>
            <c:idx val="1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4-3980-4003-9F88-77A300469EC4}"/>
              </c:ext>
            </c:extLst>
          </c:dPt>
          <c:dLbls>
            <c:dLbl>
              <c:idx val="7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bg2">
                          <a:lumMod val="1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bg2">
                          <a:lumMod val="1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bg2">
                          <a:lumMod val="1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bg2">
                          <a:lumMod val="1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'Perm País'!$A$18:$A$28</c:f>
              <c:strCache>
                <c:ptCount val="11"/>
                <c:pt idx="0">
                  <c:v>Itália</c:v>
                </c:pt>
                <c:pt idx="1">
                  <c:v>Espanha</c:v>
                </c:pt>
                <c:pt idx="2">
                  <c:v>Portugal</c:v>
                </c:pt>
                <c:pt idx="3">
                  <c:v>França</c:v>
                </c:pt>
                <c:pt idx="4">
                  <c:v>Alemanha</c:v>
                </c:pt>
                <c:pt idx="5">
                  <c:v>Inglaterra</c:v>
                </c:pt>
                <c:pt idx="6">
                  <c:v>Estados Unidos</c:v>
                </c:pt>
                <c:pt idx="7">
                  <c:v>Argentina</c:v>
                </c:pt>
                <c:pt idx="8">
                  <c:v>Chile</c:v>
                </c:pt>
                <c:pt idx="9">
                  <c:v>Uruguai</c:v>
                </c:pt>
                <c:pt idx="10">
                  <c:v>Paraguai</c:v>
                </c:pt>
              </c:strCache>
            </c:strRef>
          </c:cat>
          <c:val>
            <c:numRef>
              <c:f>'Perm País'!$B$18:$B$28</c:f>
              <c:numCache>
                <c:formatCode>_-* #,##0.0_-;\-* #,##0.0_-;_-* "-"??_-;_-@_-</c:formatCode>
                <c:ptCount val="11"/>
                <c:pt idx="0">
                  <c:v>30.1</c:v>
                </c:pt>
                <c:pt idx="1">
                  <c:v>27.2</c:v>
                </c:pt>
                <c:pt idx="2">
                  <c:v>27.2</c:v>
                </c:pt>
                <c:pt idx="3">
                  <c:v>23</c:v>
                </c:pt>
                <c:pt idx="4">
                  <c:v>22.3</c:v>
                </c:pt>
                <c:pt idx="5">
                  <c:v>19.5</c:v>
                </c:pt>
                <c:pt idx="6">
                  <c:v>18.5</c:v>
                </c:pt>
                <c:pt idx="7">
                  <c:v>10.9</c:v>
                </c:pt>
                <c:pt idx="8">
                  <c:v>10.3</c:v>
                </c:pt>
                <c:pt idx="9">
                  <c:v>8</c:v>
                </c:pt>
                <c:pt idx="10">
                  <c:v>7.3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5-3980-4003-9F88-77A300469E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-1995691520"/>
        <c:axId val="-1995682816"/>
      </c:barChart>
      <c:lineChart>
        <c:grouping val="standard"/>
        <c:varyColors val="0"/>
        <c:ser>
          <c:idx val="0"/>
          <c:order val="1"/>
          <c:spPr>
            <a:ln w="31750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'Perm País'!$A$18:$A$28</c:f>
              <c:strCache>
                <c:ptCount val="11"/>
                <c:pt idx="0">
                  <c:v>Itália</c:v>
                </c:pt>
                <c:pt idx="1">
                  <c:v>Espanha</c:v>
                </c:pt>
                <c:pt idx="2">
                  <c:v>Portugal</c:v>
                </c:pt>
                <c:pt idx="3">
                  <c:v>França</c:v>
                </c:pt>
                <c:pt idx="4">
                  <c:v>Alemanha</c:v>
                </c:pt>
                <c:pt idx="5">
                  <c:v>Inglaterra</c:v>
                </c:pt>
                <c:pt idx="6">
                  <c:v>Estados Unidos</c:v>
                </c:pt>
                <c:pt idx="7">
                  <c:v>Argentina</c:v>
                </c:pt>
                <c:pt idx="8">
                  <c:v>Chile</c:v>
                </c:pt>
                <c:pt idx="9">
                  <c:v>Uruguai</c:v>
                </c:pt>
                <c:pt idx="10">
                  <c:v>Paraguai</c:v>
                </c:pt>
              </c:strCache>
            </c:strRef>
          </c:cat>
          <c:val>
            <c:numRef>
              <c:f>'Perm País'!$C$18:$C$28</c:f>
              <c:numCache>
                <c:formatCode>General</c:formatCode>
                <c:ptCount val="11"/>
                <c:pt idx="0">
                  <c:v>16.04</c:v>
                </c:pt>
                <c:pt idx="1">
                  <c:v>16.04</c:v>
                </c:pt>
                <c:pt idx="2">
                  <c:v>16.04</c:v>
                </c:pt>
                <c:pt idx="3">
                  <c:v>16.04</c:v>
                </c:pt>
                <c:pt idx="4">
                  <c:v>16.04</c:v>
                </c:pt>
                <c:pt idx="5">
                  <c:v>16.04</c:v>
                </c:pt>
                <c:pt idx="6">
                  <c:v>16.04</c:v>
                </c:pt>
                <c:pt idx="7">
                  <c:v>16.04</c:v>
                </c:pt>
                <c:pt idx="8">
                  <c:v>16.04</c:v>
                </c:pt>
                <c:pt idx="9">
                  <c:v>16.04</c:v>
                </c:pt>
                <c:pt idx="10">
                  <c:v>16.04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6-3980-4003-9F88-77A300469E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995691520"/>
        <c:axId val="-1995682816"/>
      </c:lineChart>
      <c:catAx>
        <c:axId val="-1995691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00" b="1" i="0" u="none" strike="noStrike" kern="1200" baseline="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pt-BR"/>
          </a:p>
        </c:txPr>
        <c:crossAx val="-19956828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1995682816"/>
        <c:scaling>
          <c:orientation val="minMax"/>
          <c:max val="40"/>
          <c:min val="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20000"/>
                  <a:lumOff val="80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995691520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rgbClr val="0070C0"/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pt-BR" sz="1400"/>
              <a:t>Gasto per capita, por Meio de Hospedagem (US$) - 2014-2015</a:t>
            </a:r>
          </a:p>
        </c:rich>
      </c:tx>
      <c:layout>
        <c:manualLayout>
          <c:xMode val="edge"/>
          <c:yMode val="edge"/>
          <c:x val="0.1852919464051129"/>
          <c:y val="1.173962168558145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7.3547385125987283E-2"/>
          <c:y val="0.20021754605909323"/>
          <c:w val="0.92645261487401265"/>
          <c:h val="0.495793465977825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'Gasto por MH'!$E$2</c:f>
              <c:strCache>
                <c:ptCount val="1"/>
                <c:pt idx="0">
                  <c:v>2014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gradFill flip="none" rotWithShape="1">
                <a:gsLst>
                  <a:gs pos="0">
                    <a:schemeClr val="tx2">
                      <a:lumMod val="40000"/>
                      <a:lumOff val="60000"/>
                      <a:shade val="30000"/>
                      <a:satMod val="115000"/>
                    </a:schemeClr>
                  </a:gs>
                  <a:gs pos="50000">
                    <a:schemeClr val="tx2">
                      <a:lumMod val="40000"/>
                      <a:lumOff val="60000"/>
                      <a:shade val="67500"/>
                      <a:satMod val="115000"/>
                    </a:schemeClr>
                  </a:gs>
                  <a:gs pos="100000">
                    <a:schemeClr val="tx2">
                      <a:lumMod val="40000"/>
                      <a:lumOff val="60000"/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F6B-4656-AB24-B493CAABE54C}"/>
              </c:ext>
            </c:extLst>
          </c:dPt>
          <c:dPt>
            <c:idx val="1"/>
            <c:invertIfNegative val="0"/>
            <c:bubble3D val="0"/>
            <c:spPr>
              <a:gradFill flip="none" rotWithShape="1">
                <a:gsLst>
                  <a:gs pos="0">
                    <a:schemeClr val="tx2">
                      <a:lumMod val="40000"/>
                      <a:lumOff val="60000"/>
                      <a:shade val="30000"/>
                      <a:satMod val="115000"/>
                    </a:schemeClr>
                  </a:gs>
                  <a:gs pos="50000">
                    <a:schemeClr val="tx2">
                      <a:lumMod val="40000"/>
                      <a:lumOff val="60000"/>
                      <a:shade val="67500"/>
                      <a:satMod val="115000"/>
                    </a:schemeClr>
                  </a:gs>
                  <a:gs pos="100000">
                    <a:schemeClr val="tx2">
                      <a:lumMod val="40000"/>
                      <a:lumOff val="60000"/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F6B-4656-AB24-B493CAABE54C}"/>
              </c:ext>
            </c:extLst>
          </c:dPt>
          <c:dPt>
            <c:idx val="2"/>
            <c:invertIfNegative val="0"/>
            <c:bubble3D val="0"/>
            <c:spPr>
              <a:gradFill flip="none" rotWithShape="1">
                <a:gsLst>
                  <a:gs pos="0">
                    <a:schemeClr val="tx2">
                      <a:lumMod val="40000"/>
                      <a:lumOff val="60000"/>
                      <a:shade val="30000"/>
                      <a:satMod val="115000"/>
                    </a:schemeClr>
                  </a:gs>
                  <a:gs pos="50000">
                    <a:schemeClr val="tx2">
                      <a:lumMod val="40000"/>
                      <a:lumOff val="60000"/>
                      <a:shade val="67500"/>
                      <a:satMod val="115000"/>
                    </a:schemeClr>
                  </a:gs>
                  <a:gs pos="100000">
                    <a:schemeClr val="tx2">
                      <a:lumMod val="40000"/>
                      <a:lumOff val="60000"/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F6B-4656-AB24-B493CAABE54C}"/>
              </c:ext>
            </c:extLst>
          </c:dPt>
          <c:dPt>
            <c:idx val="3"/>
            <c:invertIfNegative val="0"/>
            <c:bubble3D val="0"/>
            <c:spPr>
              <a:gradFill flip="none" rotWithShape="1">
                <a:gsLst>
                  <a:gs pos="0">
                    <a:schemeClr val="tx2">
                      <a:lumMod val="40000"/>
                      <a:lumOff val="60000"/>
                      <a:shade val="30000"/>
                      <a:satMod val="115000"/>
                    </a:schemeClr>
                  </a:gs>
                  <a:gs pos="50000">
                    <a:schemeClr val="tx2">
                      <a:lumMod val="40000"/>
                      <a:lumOff val="60000"/>
                      <a:shade val="67500"/>
                      <a:satMod val="115000"/>
                    </a:schemeClr>
                  </a:gs>
                  <a:gs pos="100000">
                    <a:schemeClr val="tx2">
                      <a:lumMod val="40000"/>
                      <a:lumOff val="60000"/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F6B-4656-AB24-B493CAABE54C}"/>
              </c:ext>
            </c:extLst>
          </c:dPt>
          <c:dPt>
            <c:idx val="4"/>
            <c:invertIfNegative val="0"/>
            <c:bubble3D val="0"/>
            <c:spPr>
              <a:gradFill flip="none" rotWithShape="1">
                <a:gsLst>
                  <a:gs pos="0">
                    <a:schemeClr val="tx2">
                      <a:lumMod val="40000"/>
                      <a:lumOff val="60000"/>
                      <a:shade val="30000"/>
                      <a:satMod val="115000"/>
                    </a:schemeClr>
                  </a:gs>
                  <a:gs pos="50000">
                    <a:schemeClr val="tx2">
                      <a:lumMod val="40000"/>
                      <a:lumOff val="60000"/>
                      <a:shade val="67500"/>
                      <a:satMod val="115000"/>
                    </a:schemeClr>
                  </a:gs>
                  <a:gs pos="100000">
                    <a:schemeClr val="tx2">
                      <a:lumMod val="40000"/>
                      <a:lumOff val="60000"/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F6B-4656-AB24-B493CAABE54C}"/>
              </c:ext>
            </c:extLst>
          </c:dPt>
          <c:dPt>
            <c:idx val="5"/>
            <c:invertIfNegative val="0"/>
            <c:bubble3D val="0"/>
            <c:spPr>
              <a:gradFill flip="none" rotWithShape="1">
                <a:gsLst>
                  <a:gs pos="0">
                    <a:schemeClr val="tx2">
                      <a:lumMod val="40000"/>
                      <a:lumOff val="60000"/>
                      <a:shade val="30000"/>
                      <a:satMod val="115000"/>
                    </a:schemeClr>
                  </a:gs>
                  <a:gs pos="50000">
                    <a:schemeClr val="tx2">
                      <a:lumMod val="40000"/>
                      <a:lumOff val="60000"/>
                      <a:shade val="67500"/>
                      <a:satMod val="115000"/>
                    </a:schemeClr>
                  </a:gs>
                  <a:gs pos="100000">
                    <a:schemeClr val="tx2">
                      <a:lumMod val="40000"/>
                      <a:lumOff val="60000"/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2F6B-4656-AB24-B493CAABE54C}"/>
              </c:ext>
            </c:extLst>
          </c:dPt>
          <c:dPt>
            <c:idx val="6"/>
            <c:invertIfNegative val="0"/>
            <c:bubble3D val="0"/>
            <c:spPr>
              <a:solidFill>
                <a:srgbClr val="DCE8C2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2F6B-4656-AB24-B493CAABE54C}"/>
              </c:ext>
            </c:extLst>
          </c:dPt>
          <c:dLbls>
            <c:dLbl>
              <c:idx val="0"/>
              <c:layout>
                <c:manualLayout>
                  <c:x val="-1.9748007221109913E-3"/>
                  <c:y val="1.186732371125014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2F6B-4656-AB24-B493CAABE54C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1.459854014598531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2F6B-4656-AB24-B493CAABE54C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7.713448789477733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2F6B-4656-AB24-B493CAABE54C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9.6555487435336551E-17"/>
                  <c:y val="1.358904031002766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2F6B-4656-AB24-B493CAABE54C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2">
                          <a:lumMod val="1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'Gasto por MH'!$A$3:$A$9</c:f>
              <c:strCache>
                <c:ptCount val="7"/>
                <c:pt idx="0">
                  <c:v>Hotel, Pousada</c:v>
                </c:pt>
                <c:pt idx="1">
                  <c:v>Casa Amigos ou Parentes</c:v>
                </c:pt>
                <c:pt idx="2">
                  <c:v>Casa alugada</c:v>
                </c:pt>
                <c:pt idx="3">
                  <c:v>Casa própria</c:v>
                </c:pt>
                <c:pt idx="4">
                  <c:v>Resort</c:v>
                </c:pt>
                <c:pt idx="5">
                  <c:v>Camping ou albergue</c:v>
                </c:pt>
                <c:pt idx="6">
                  <c:v>Total</c:v>
                </c:pt>
              </c:strCache>
            </c:strRef>
          </c:cat>
          <c:val>
            <c:numRef>
              <c:f>'Gasto por MH'!$E$3:$E$9</c:f>
              <c:numCache>
                <c:formatCode>_(* #,##0.00_);_(* \(#,##0.00\);_(* "-"??_);_(@_)</c:formatCode>
                <c:ptCount val="7"/>
                <c:pt idx="0">
                  <c:v>1317.8391472877299</c:v>
                </c:pt>
                <c:pt idx="1">
                  <c:v>1194.2665219061982</c:v>
                </c:pt>
                <c:pt idx="2">
                  <c:v>1349.9968691606059</c:v>
                </c:pt>
                <c:pt idx="3">
                  <c:v>1881.6299845928577</c:v>
                </c:pt>
                <c:pt idx="4">
                  <c:v>755.93213201484048</c:v>
                </c:pt>
                <c:pt idx="5">
                  <c:v>1294.3871492670996</c:v>
                </c:pt>
                <c:pt idx="6">
                  <c:v>1294.2239999999999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2F6B-4656-AB24-B493CAABE54C}"/>
            </c:ext>
          </c:extLst>
        </c:ser>
        <c:ser>
          <c:idx val="3"/>
          <c:order val="1"/>
          <c:tx>
            <c:strRef>
              <c:f>'Gasto por MH'!$F$2</c:f>
              <c:strCache>
                <c:ptCount val="1"/>
                <c:pt idx="0">
                  <c:v>2015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hade val="51000"/>
                    <a:satMod val="130000"/>
                  </a:schemeClr>
                </a:gs>
                <a:gs pos="80000">
                  <a:schemeClr val="accent1">
                    <a:lumMod val="60000"/>
                    <a:shade val="93000"/>
                    <a:satMod val="130000"/>
                  </a:schemeClr>
                </a:gs>
                <a:gs pos="100000">
                  <a:schemeClr val="accent1">
                    <a:lumMod val="60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6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0-2F6B-4656-AB24-B493CAABE54C}"/>
              </c:ext>
            </c:extLst>
          </c:dPt>
          <c:dLbls>
            <c:dLbl>
              <c:idx val="0"/>
              <c:layout>
                <c:manualLayout>
                  <c:x val="-3.7780057890734678E-4"/>
                  <c:y val="7.661621884612605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2F6B-4656-AB24-B493CAABE54C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9.3213044725684601E-4"/>
                  <c:y val="1.45985401459854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2F6B-4656-AB24-B493CAABE54C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180510971830496E-4"/>
                  <c:y val="1.48185135394661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2F6B-4656-AB24-B493CAABE54C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5.1829704305847836E-4"/>
                  <c:y val="1.45986629720065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4-2F6B-4656-AB24-B493CAABE54C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2">
                          <a:lumMod val="1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'Gasto por MH'!$A$3:$A$9</c:f>
              <c:strCache>
                <c:ptCount val="7"/>
                <c:pt idx="0">
                  <c:v>Hotel, Pousada</c:v>
                </c:pt>
                <c:pt idx="1">
                  <c:v>Casa Amigos ou Parentes</c:v>
                </c:pt>
                <c:pt idx="2">
                  <c:v>Casa alugada</c:v>
                </c:pt>
                <c:pt idx="3">
                  <c:v>Casa própria</c:v>
                </c:pt>
                <c:pt idx="4">
                  <c:v>Resort</c:v>
                </c:pt>
                <c:pt idx="5">
                  <c:v>Camping ou albergue</c:v>
                </c:pt>
                <c:pt idx="6">
                  <c:v>Total</c:v>
                </c:pt>
              </c:strCache>
            </c:strRef>
          </c:cat>
          <c:val>
            <c:numRef>
              <c:f>'Gasto por MH'!$F$3:$F$9</c:f>
              <c:numCache>
                <c:formatCode>_(* #,##0.00_);_(* \(#,##0.00\);_(* "-"??_);_(@_)</c:formatCode>
                <c:ptCount val="7"/>
                <c:pt idx="0">
                  <c:v>916.10400000000016</c:v>
                </c:pt>
                <c:pt idx="1">
                  <c:v>853.173</c:v>
                </c:pt>
                <c:pt idx="2">
                  <c:v>879.02499999999998</c:v>
                </c:pt>
                <c:pt idx="3">
                  <c:v>1392.595</c:v>
                </c:pt>
                <c:pt idx="4">
                  <c:v>574.37</c:v>
                </c:pt>
                <c:pt idx="5">
                  <c:v>886.32900000000006</c:v>
                </c:pt>
                <c:pt idx="6">
                  <c:v>900.16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5-2F6B-4656-AB24-B493CAABE5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1995690976"/>
        <c:axId val="-1995689888"/>
      </c:barChart>
      <c:catAx>
        <c:axId val="-1995690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9956898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1995689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20000"/>
                  <a:lumOff val="80000"/>
                </a:schemeClr>
              </a:solidFill>
              <a:round/>
            </a:ln>
            <a:effectLst/>
          </c:spPr>
        </c:majorGridlines>
        <c:numFmt formatCode="0.00" sourceLinked="0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995690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038665849818917"/>
          <c:y val="0.88652805517664557"/>
          <c:w val="0.31770746571010017"/>
          <c:h val="8.8138793815649694E-2"/>
        </c:manualLayout>
      </c:layout>
      <c:overlay val="0"/>
      <c:spPr>
        <a:noFill/>
        <a:ln>
          <a:solidFill>
            <a:schemeClr val="accen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pt-BR" sz="1400"/>
              <a:t>Gasto per capita/dia, por Meio de Hospedagem (US$) - 2014-2015</a:t>
            </a:r>
          </a:p>
        </c:rich>
      </c:tx>
      <c:layout>
        <c:manualLayout>
          <c:xMode val="edge"/>
          <c:yMode val="edge"/>
          <c:x val="0.22264708388076176"/>
          <c:y val="1.817956152368208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6.7523383519555794E-2"/>
          <c:y val="0.18804801995964479"/>
          <c:w val="0.93247661648044433"/>
          <c:h val="0.42926462294745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'Gasto por MH'!$E$12</c:f>
              <c:strCache>
                <c:ptCount val="1"/>
                <c:pt idx="0">
                  <c:v>2014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gradFill flip="none" rotWithShape="1">
                <a:gsLst>
                  <a:gs pos="0">
                    <a:srgbClr val="1F497D">
                      <a:lumMod val="40000"/>
                      <a:lumOff val="60000"/>
                      <a:shade val="30000"/>
                      <a:satMod val="115000"/>
                    </a:srgbClr>
                  </a:gs>
                  <a:gs pos="50000">
                    <a:srgbClr val="1F497D">
                      <a:lumMod val="40000"/>
                      <a:lumOff val="60000"/>
                      <a:shade val="67500"/>
                      <a:satMod val="115000"/>
                    </a:srgbClr>
                  </a:gs>
                  <a:gs pos="100000">
                    <a:srgbClr val="1F497D">
                      <a:lumMod val="40000"/>
                      <a:lumOff val="60000"/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64D-4C50-9F3D-83FA84D71F64}"/>
              </c:ext>
            </c:extLst>
          </c:dPt>
          <c:dPt>
            <c:idx val="1"/>
            <c:invertIfNegative val="0"/>
            <c:bubble3D val="0"/>
            <c:spPr>
              <a:gradFill flip="none" rotWithShape="1">
                <a:gsLst>
                  <a:gs pos="0">
                    <a:srgbClr val="1F497D">
                      <a:lumMod val="40000"/>
                      <a:lumOff val="60000"/>
                      <a:shade val="30000"/>
                      <a:satMod val="115000"/>
                    </a:srgbClr>
                  </a:gs>
                  <a:gs pos="50000">
                    <a:srgbClr val="1F497D">
                      <a:lumMod val="40000"/>
                      <a:lumOff val="60000"/>
                      <a:shade val="67500"/>
                      <a:satMod val="115000"/>
                    </a:srgbClr>
                  </a:gs>
                  <a:gs pos="100000">
                    <a:srgbClr val="1F497D">
                      <a:lumMod val="40000"/>
                      <a:lumOff val="60000"/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64D-4C50-9F3D-83FA84D71F64}"/>
              </c:ext>
            </c:extLst>
          </c:dPt>
          <c:dPt>
            <c:idx val="2"/>
            <c:invertIfNegative val="0"/>
            <c:bubble3D val="0"/>
            <c:spPr>
              <a:gradFill flip="none" rotWithShape="1">
                <a:gsLst>
                  <a:gs pos="0">
                    <a:srgbClr val="1F497D">
                      <a:lumMod val="40000"/>
                      <a:lumOff val="60000"/>
                      <a:shade val="30000"/>
                      <a:satMod val="115000"/>
                    </a:srgbClr>
                  </a:gs>
                  <a:gs pos="50000">
                    <a:srgbClr val="1F497D">
                      <a:lumMod val="40000"/>
                      <a:lumOff val="60000"/>
                      <a:shade val="67500"/>
                      <a:satMod val="115000"/>
                    </a:srgbClr>
                  </a:gs>
                  <a:gs pos="100000">
                    <a:srgbClr val="1F497D">
                      <a:lumMod val="40000"/>
                      <a:lumOff val="60000"/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64D-4C50-9F3D-83FA84D71F64}"/>
              </c:ext>
            </c:extLst>
          </c:dPt>
          <c:dPt>
            <c:idx val="3"/>
            <c:invertIfNegative val="0"/>
            <c:bubble3D val="0"/>
            <c:spPr>
              <a:gradFill flip="none" rotWithShape="1">
                <a:gsLst>
                  <a:gs pos="0">
                    <a:srgbClr val="1F497D">
                      <a:lumMod val="40000"/>
                      <a:lumOff val="60000"/>
                      <a:shade val="30000"/>
                      <a:satMod val="115000"/>
                    </a:srgbClr>
                  </a:gs>
                  <a:gs pos="50000">
                    <a:srgbClr val="1F497D">
                      <a:lumMod val="40000"/>
                      <a:lumOff val="60000"/>
                      <a:shade val="67500"/>
                      <a:satMod val="115000"/>
                    </a:srgbClr>
                  </a:gs>
                  <a:gs pos="100000">
                    <a:srgbClr val="1F497D">
                      <a:lumMod val="40000"/>
                      <a:lumOff val="60000"/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64D-4C50-9F3D-83FA84D71F64}"/>
              </c:ext>
            </c:extLst>
          </c:dPt>
          <c:dPt>
            <c:idx val="4"/>
            <c:invertIfNegative val="0"/>
            <c:bubble3D val="0"/>
            <c:spPr>
              <a:gradFill flip="none" rotWithShape="1">
                <a:gsLst>
                  <a:gs pos="0">
                    <a:srgbClr val="1F497D">
                      <a:lumMod val="40000"/>
                      <a:lumOff val="60000"/>
                      <a:shade val="30000"/>
                      <a:satMod val="115000"/>
                    </a:srgbClr>
                  </a:gs>
                  <a:gs pos="50000">
                    <a:srgbClr val="1F497D">
                      <a:lumMod val="40000"/>
                      <a:lumOff val="60000"/>
                      <a:shade val="67500"/>
                      <a:satMod val="115000"/>
                    </a:srgbClr>
                  </a:gs>
                  <a:gs pos="100000">
                    <a:srgbClr val="1F497D">
                      <a:lumMod val="40000"/>
                      <a:lumOff val="60000"/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64D-4C50-9F3D-83FA84D71F64}"/>
              </c:ext>
            </c:extLst>
          </c:dPt>
          <c:dPt>
            <c:idx val="5"/>
            <c:invertIfNegative val="0"/>
            <c:bubble3D val="0"/>
            <c:spPr>
              <a:gradFill flip="none" rotWithShape="1">
                <a:gsLst>
                  <a:gs pos="0">
                    <a:srgbClr val="1F497D">
                      <a:lumMod val="40000"/>
                      <a:lumOff val="60000"/>
                      <a:shade val="30000"/>
                      <a:satMod val="115000"/>
                    </a:srgbClr>
                  </a:gs>
                  <a:gs pos="50000">
                    <a:srgbClr val="1F497D">
                      <a:lumMod val="40000"/>
                      <a:lumOff val="60000"/>
                      <a:shade val="67500"/>
                      <a:satMod val="115000"/>
                    </a:srgbClr>
                  </a:gs>
                  <a:gs pos="100000">
                    <a:srgbClr val="1F497D">
                      <a:lumMod val="40000"/>
                      <a:lumOff val="60000"/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564D-4C50-9F3D-83FA84D71F64}"/>
              </c:ext>
            </c:extLst>
          </c:dPt>
          <c:dPt>
            <c:idx val="6"/>
            <c:invertIfNegative val="0"/>
            <c:bubble3D val="0"/>
            <c:spPr>
              <a:solidFill>
                <a:srgbClr val="DCE8C2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564D-4C50-9F3D-83FA84D71F64}"/>
              </c:ext>
            </c:extLst>
          </c:dPt>
          <c:dLbls>
            <c:dLbl>
              <c:idx val="0"/>
              <c:layout>
                <c:manualLayout>
                  <c:x val="1.9731455358786652E-3"/>
                  <c:y val="8.652991239723222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64D-4C50-9F3D-83FA84D71F64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1.459854014598531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64D-4C50-9F3D-83FA84D71F64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3138072218680679E-3"/>
                  <c:y val="1.0162513316635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64D-4C50-9F3D-83FA84D71F64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1.94647201946471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564D-4C50-9F3D-83FA84D71F64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2">
                          <a:lumMod val="1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'Gasto por MH'!$A$13:$A$19</c:f>
              <c:strCache>
                <c:ptCount val="7"/>
                <c:pt idx="0">
                  <c:v>Hotel, Pousada</c:v>
                </c:pt>
                <c:pt idx="1">
                  <c:v>Casa Amigos ou Parentes</c:v>
                </c:pt>
                <c:pt idx="2">
                  <c:v>Casa alugada</c:v>
                </c:pt>
                <c:pt idx="3">
                  <c:v>Casa própria</c:v>
                </c:pt>
                <c:pt idx="4">
                  <c:v>Resort</c:v>
                </c:pt>
                <c:pt idx="5">
                  <c:v>Camping ou albergue</c:v>
                </c:pt>
                <c:pt idx="6">
                  <c:v>Total</c:v>
                </c:pt>
              </c:strCache>
            </c:strRef>
          </c:cat>
          <c:val>
            <c:numRef>
              <c:f>'Gasto por MH'!$E$13:$E$19</c:f>
              <c:numCache>
                <c:formatCode>0.00</c:formatCode>
                <c:ptCount val="7"/>
                <c:pt idx="0">
                  <c:v>123.16</c:v>
                </c:pt>
                <c:pt idx="1">
                  <c:v>43.11</c:v>
                </c:pt>
                <c:pt idx="2">
                  <c:v>62.79</c:v>
                </c:pt>
                <c:pt idx="3">
                  <c:v>51.69</c:v>
                </c:pt>
                <c:pt idx="4">
                  <c:v>83.07</c:v>
                </c:pt>
                <c:pt idx="5">
                  <c:v>77.98</c:v>
                </c:pt>
                <c:pt idx="6">
                  <c:v>73.12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564D-4C50-9F3D-83FA84D71F64}"/>
            </c:ext>
          </c:extLst>
        </c:ser>
        <c:ser>
          <c:idx val="3"/>
          <c:order val="1"/>
          <c:tx>
            <c:strRef>
              <c:f>'Gasto por MH'!$F$12</c:f>
              <c:strCache>
                <c:ptCount val="1"/>
                <c:pt idx="0">
                  <c:v>2015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hade val="51000"/>
                    <a:satMod val="130000"/>
                  </a:schemeClr>
                </a:gs>
                <a:gs pos="80000">
                  <a:schemeClr val="accent1">
                    <a:lumMod val="60000"/>
                    <a:shade val="93000"/>
                    <a:satMod val="130000"/>
                  </a:schemeClr>
                </a:gs>
                <a:gs pos="100000">
                  <a:schemeClr val="accent1">
                    <a:lumMod val="60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6"/>
            <c:invertIfNegative val="0"/>
            <c:bubble3D val="0"/>
            <c:spPr>
              <a:solidFill>
                <a:srgbClr val="9BBB59">
                  <a:lumMod val="50000"/>
                </a:srgb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0-564D-4C50-9F3D-83FA84D71F64}"/>
              </c:ext>
            </c:extLst>
          </c:dPt>
          <c:dLbls>
            <c:dLbl>
              <c:idx val="0"/>
              <c:layout>
                <c:manualLayout>
                  <c:x val="-1.6940353193568944E-3"/>
                  <c:y val="1.329952301626732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564D-4C50-9F3D-83FA84D71F64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9.3213044725684601E-4"/>
                  <c:y val="1.45985401459854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564D-4C50-9F3D-83FA84D71F64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180510971830496E-4"/>
                  <c:y val="1.48185135394661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564D-4C50-9F3D-83FA84D71F64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5.1829704305847836E-4"/>
                  <c:y val="1.45986629720065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4-564D-4C50-9F3D-83FA84D71F64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2">
                          <a:lumMod val="1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'Gasto por MH'!$A$13:$A$19</c:f>
              <c:strCache>
                <c:ptCount val="7"/>
                <c:pt idx="0">
                  <c:v>Hotel, Pousada</c:v>
                </c:pt>
                <c:pt idx="1">
                  <c:v>Casa Amigos ou Parentes</c:v>
                </c:pt>
                <c:pt idx="2">
                  <c:v>Casa alugada</c:v>
                </c:pt>
                <c:pt idx="3">
                  <c:v>Casa própria</c:v>
                </c:pt>
                <c:pt idx="4">
                  <c:v>Resort</c:v>
                </c:pt>
                <c:pt idx="5">
                  <c:v>Camping ou albergue</c:v>
                </c:pt>
                <c:pt idx="6">
                  <c:v>Total</c:v>
                </c:pt>
              </c:strCache>
            </c:strRef>
          </c:cat>
          <c:val>
            <c:numRef>
              <c:f>'Gasto por MH'!$F$13:$F$19</c:f>
              <c:numCache>
                <c:formatCode>0.00</c:formatCode>
                <c:ptCount val="7"/>
                <c:pt idx="0">
                  <c:v>93.48</c:v>
                </c:pt>
                <c:pt idx="1">
                  <c:v>35.11</c:v>
                </c:pt>
                <c:pt idx="2">
                  <c:v>50.23</c:v>
                </c:pt>
                <c:pt idx="3">
                  <c:v>41.57</c:v>
                </c:pt>
                <c:pt idx="4">
                  <c:v>60.46</c:v>
                </c:pt>
                <c:pt idx="5">
                  <c:v>57.93</c:v>
                </c:pt>
                <c:pt idx="6">
                  <c:v>56.26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5-564D-4C50-9F3D-83FA84D71F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1995689344"/>
        <c:axId val="-1995688800"/>
      </c:barChart>
      <c:catAx>
        <c:axId val="-1995689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9956888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1995688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20000"/>
                  <a:lumOff val="80000"/>
                </a:schemeClr>
              </a:solidFill>
              <a:round/>
            </a:ln>
            <a:effectLst/>
          </c:spPr>
        </c:majorGridlines>
        <c:numFmt formatCode="0.00" sourceLinked="0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995689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90906410968178"/>
          <c:y val="0.88652810420918449"/>
          <c:w val="0.31770746571010017"/>
          <c:h val="8.8138793815649694E-2"/>
        </c:manualLayout>
      </c:layout>
      <c:overlay val="0"/>
      <c:spPr>
        <a:noFill/>
        <a:ln>
          <a:solidFill>
            <a:schemeClr val="accen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  <c:userShapes r:id="rId3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pt-BR" sz="1400"/>
              <a:t>Utilização de agência de viagem, por motivo - 2015 (em %)</a:t>
            </a:r>
          </a:p>
        </c:rich>
      </c:tx>
      <c:layout>
        <c:manualLayout>
          <c:xMode val="edge"/>
          <c:yMode val="edge"/>
          <c:x val="0.13341940293266855"/>
          <c:y val="1.197072051033602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5.08368828039963E-2"/>
          <c:y val="0.16419820419121597"/>
          <c:w val="0.93651129123305488"/>
          <c:h val="0.422267790008410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Agência!$I$1</c:f>
              <c:strCache>
                <c:ptCount val="1"/>
                <c:pt idx="0">
                  <c:v>Lazer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Agência!$H$3:$H$5</c:f>
              <c:strCache>
                <c:ptCount val="3"/>
                <c:pt idx="0">
                  <c:v>Pacote</c:v>
                </c:pt>
                <c:pt idx="1">
                  <c:v>Serviços avulsos</c:v>
                </c:pt>
                <c:pt idx="2">
                  <c:v>Não utilizou</c:v>
                </c:pt>
              </c:strCache>
            </c:strRef>
          </c:cat>
          <c:val>
            <c:numRef>
              <c:f>Agência!$I$3:$I$5</c:f>
              <c:numCache>
                <c:formatCode>_-* #,##0.0_-;\-* #,##0.0_-;_-* "-"??_-;_-@_-</c:formatCode>
                <c:ptCount val="3"/>
                <c:pt idx="0">
                  <c:v>11.5</c:v>
                </c:pt>
                <c:pt idx="1">
                  <c:v>9</c:v>
                </c:pt>
                <c:pt idx="2">
                  <c:v>79.5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392-4B88-BBFD-D6F2C8744315}"/>
            </c:ext>
          </c:extLst>
        </c:ser>
        <c:ser>
          <c:idx val="3"/>
          <c:order val="1"/>
          <c:tx>
            <c:strRef>
              <c:f>Agência!$J$1</c:f>
              <c:strCache>
                <c:ptCount val="1"/>
                <c:pt idx="0">
                  <c:v>Negócios,
Eventos,
Convenções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hade val="51000"/>
                    <a:satMod val="130000"/>
                  </a:schemeClr>
                </a:gs>
                <a:gs pos="80000">
                  <a:schemeClr val="accent1">
                    <a:lumMod val="60000"/>
                    <a:shade val="93000"/>
                    <a:satMod val="130000"/>
                  </a:schemeClr>
                </a:gs>
                <a:gs pos="100000">
                  <a:schemeClr val="accent1">
                    <a:lumMod val="60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Agência!$H$3:$H$5</c:f>
              <c:strCache>
                <c:ptCount val="3"/>
                <c:pt idx="0">
                  <c:v>Pacote</c:v>
                </c:pt>
                <c:pt idx="1">
                  <c:v>Serviços avulsos</c:v>
                </c:pt>
                <c:pt idx="2">
                  <c:v>Não utilizou</c:v>
                </c:pt>
              </c:strCache>
            </c:strRef>
          </c:cat>
          <c:val>
            <c:numRef>
              <c:f>Agência!$J$3:$J$5</c:f>
              <c:numCache>
                <c:formatCode>_-* #,##0.0_-;\-* #,##0.0_-;_-* "-"??_-;_-@_-</c:formatCode>
                <c:ptCount val="3"/>
                <c:pt idx="0">
                  <c:v>3</c:v>
                </c:pt>
                <c:pt idx="1">
                  <c:v>16.8</c:v>
                </c:pt>
                <c:pt idx="2">
                  <c:v>80.2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392-4B88-BBFD-D6F2C8744315}"/>
            </c:ext>
          </c:extLst>
        </c:ser>
        <c:ser>
          <c:idx val="7"/>
          <c:order val="2"/>
          <c:tx>
            <c:strRef>
              <c:f>Agência!$K$1</c:f>
              <c:strCache>
                <c:ptCount val="1"/>
                <c:pt idx="0">
                  <c:v>Outros motivos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80000"/>
                    <a:lumOff val="20000"/>
                    <a:shade val="51000"/>
                    <a:satMod val="130000"/>
                  </a:schemeClr>
                </a:gs>
                <a:gs pos="80000">
                  <a:schemeClr val="accent3">
                    <a:lumMod val="80000"/>
                    <a:lumOff val="20000"/>
                    <a:shade val="93000"/>
                    <a:satMod val="130000"/>
                  </a:schemeClr>
                </a:gs>
                <a:gs pos="100000">
                  <a:schemeClr val="accent3">
                    <a:lumMod val="80000"/>
                    <a:lumOff val="20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Agência!$H$3:$H$5</c:f>
              <c:strCache>
                <c:ptCount val="3"/>
                <c:pt idx="0">
                  <c:v>Pacote</c:v>
                </c:pt>
                <c:pt idx="1">
                  <c:v>Serviços avulsos</c:v>
                </c:pt>
                <c:pt idx="2">
                  <c:v>Não utilizou</c:v>
                </c:pt>
              </c:strCache>
            </c:strRef>
          </c:cat>
          <c:val>
            <c:numRef>
              <c:f>Agência!$K$3:$K$5</c:f>
              <c:numCache>
                <c:formatCode>_-* #,##0.0_-;\-* #,##0.0_-;_-* "-"??_-;_-@_-</c:formatCode>
                <c:ptCount val="3"/>
                <c:pt idx="0">
                  <c:v>0.7</c:v>
                </c:pt>
                <c:pt idx="1">
                  <c:v>14</c:v>
                </c:pt>
                <c:pt idx="2">
                  <c:v>85.3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392-4B88-BBFD-D6F2C8744315}"/>
            </c:ext>
          </c:extLst>
        </c:ser>
        <c:ser>
          <c:idx val="1"/>
          <c:order val="3"/>
          <c:tx>
            <c:strRef>
              <c:f>Agência!$L$1</c:f>
              <c:strCache>
                <c:ptCount val="1"/>
                <c:pt idx="0">
                  <c:v>Total 2015</c:v>
                </c:pt>
              </c:strCache>
            </c:strRef>
          </c:tx>
          <c:spPr>
            <a:solidFill>
              <a:srgbClr val="F79646">
                <a:lumMod val="60000"/>
                <a:lumOff val="40000"/>
              </a:srgbClr>
            </a:solidFill>
            <a:ln w="12700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Agência!$L$3:$L$5</c:f>
              <c:numCache>
                <c:formatCode>_-* #,##0.0_-;\-* #,##0.0_-;_-* "-"??_-;_-@_-</c:formatCode>
                <c:ptCount val="3"/>
                <c:pt idx="0">
                  <c:v>6.7</c:v>
                </c:pt>
                <c:pt idx="1">
                  <c:v>12</c:v>
                </c:pt>
                <c:pt idx="2">
                  <c:v>81.3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392-4B88-BBFD-D6F2C87443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1995686080"/>
        <c:axId val="-1995696416"/>
      </c:barChart>
      <c:catAx>
        <c:axId val="-1995686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995696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1995696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20000"/>
                  <a:lumOff val="80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995686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337827028895507E-2"/>
          <c:y val="0.72163358646972731"/>
          <c:w val="0.93919443071147501"/>
          <c:h val="0.24635460821347524"/>
        </c:manualLayout>
      </c:layout>
      <c:overlay val="0"/>
      <c:spPr>
        <a:noFill/>
        <a:ln>
          <a:solidFill>
            <a:schemeClr val="accen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pt-BR" sz="1400"/>
              <a:t>Fonte de informação (%) - 2014 e 2015</a:t>
            </a:r>
          </a:p>
        </c:rich>
      </c:tx>
      <c:overlay val="1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7912384142111125E-2"/>
          <c:y val="0.21423076313690834"/>
          <c:w val="0.88555671255841506"/>
          <c:h val="0.401368660844275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'Fonte de Info'!$E$12</c:f>
              <c:strCache>
                <c:ptCount val="1"/>
                <c:pt idx="0">
                  <c:v>2014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9731384023778109E-3"/>
                  <c:y val="1.4818147731533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01D-44B2-B46A-025D74ED7328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1.459854014598531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01D-44B2-B46A-025D74ED7328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1.94647201946472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01D-44B2-B46A-025D74ED7328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1.94647201946471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01D-44B2-B46A-025D74ED7328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'Fonte de Info'!$A$13:$A$18</c:f>
              <c:strCache>
                <c:ptCount val="6"/>
                <c:pt idx="0">
                  <c:v>Internet</c:v>
                </c:pt>
                <c:pt idx="1">
                  <c:v>Amigos e parentes</c:v>
                </c:pt>
                <c:pt idx="2">
                  <c:v>Viagem corporativa</c:v>
                </c:pt>
                <c:pt idx="3">
                  <c:v>Agência de viagens</c:v>
                </c:pt>
                <c:pt idx="4">
                  <c:v>Guias turísticos impressos</c:v>
                </c:pt>
                <c:pt idx="5">
                  <c:v>Outros</c:v>
                </c:pt>
              </c:strCache>
            </c:strRef>
          </c:cat>
          <c:val>
            <c:numRef>
              <c:f>'Fonte de Info'!$E$13:$E$18</c:f>
              <c:numCache>
                <c:formatCode>0.0</c:formatCode>
                <c:ptCount val="6"/>
                <c:pt idx="0">
                  <c:v>42.5</c:v>
                </c:pt>
                <c:pt idx="1">
                  <c:v>28.1</c:v>
                </c:pt>
                <c:pt idx="2">
                  <c:v>15.8</c:v>
                </c:pt>
                <c:pt idx="3">
                  <c:v>6.1</c:v>
                </c:pt>
                <c:pt idx="4">
                  <c:v>4.2</c:v>
                </c:pt>
                <c:pt idx="5">
                  <c:v>3.3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01D-44B2-B46A-025D74ED7328}"/>
            </c:ext>
          </c:extLst>
        </c:ser>
        <c:ser>
          <c:idx val="3"/>
          <c:order val="1"/>
          <c:tx>
            <c:strRef>
              <c:f>'Fonte de Info'!$F$12</c:f>
              <c:strCache>
                <c:ptCount val="1"/>
                <c:pt idx="0">
                  <c:v>2015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hade val="51000"/>
                    <a:satMod val="130000"/>
                  </a:schemeClr>
                </a:gs>
                <a:gs pos="80000">
                  <a:schemeClr val="accent1">
                    <a:lumMod val="60000"/>
                    <a:shade val="93000"/>
                    <a:satMod val="130000"/>
                  </a:schemeClr>
                </a:gs>
                <a:gs pos="100000">
                  <a:schemeClr val="accent1">
                    <a:lumMod val="60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0869472166876545E-2"/>
                  <c:y val="-1.407214670875312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01D-44B2-B46A-025D74ED7328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9.3213044725684601E-4"/>
                  <c:y val="1.45985401459854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501D-44B2-B46A-025D74ED7328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180510971830496E-4"/>
                  <c:y val="1.48185135394661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501D-44B2-B46A-025D74ED7328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5.1829704305847836E-4"/>
                  <c:y val="1.45986629720065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501D-44B2-B46A-025D74ED7328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'Fonte de Info'!$A$13:$A$18</c:f>
              <c:strCache>
                <c:ptCount val="6"/>
                <c:pt idx="0">
                  <c:v>Internet</c:v>
                </c:pt>
                <c:pt idx="1">
                  <c:v>Amigos e parentes</c:v>
                </c:pt>
                <c:pt idx="2">
                  <c:v>Viagem corporativa</c:v>
                </c:pt>
                <c:pt idx="3">
                  <c:v>Agência de viagens</c:v>
                </c:pt>
                <c:pt idx="4">
                  <c:v>Guias turísticos impressos</c:v>
                </c:pt>
                <c:pt idx="5">
                  <c:v>Outros</c:v>
                </c:pt>
              </c:strCache>
            </c:strRef>
          </c:cat>
          <c:val>
            <c:numRef>
              <c:f>'Fonte de Info'!$F$13:$F$18</c:f>
              <c:numCache>
                <c:formatCode>0.0</c:formatCode>
                <c:ptCount val="6"/>
                <c:pt idx="0">
                  <c:v>44</c:v>
                </c:pt>
                <c:pt idx="1">
                  <c:v>29.5</c:v>
                </c:pt>
                <c:pt idx="2">
                  <c:v>14.8</c:v>
                </c:pt>
                <c:pt idx="3">
                  <c:v>6.1</c:v>
                </c:pt>
                <c:pt idx="4">
                  <c:v>2.9</c:v>
                </c:pt>
                <c:pt idx="5">
                  <c:v>2.7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501D-44B2-B46A-025D74ED73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1995694784"/>
        <c:axId val="-1995695872"/>
      </c:barChart>
      <c:catAx>
        <c:axId val="-1995694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9956958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1995695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20000"/>
                  <a:lumOff val="80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995694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932555395129431"/>
          <c:y val="0.88652807827659119"/>
          <c:w val="0.34749460258708453"/>
          <c:h val="6.5960081215162017E-2"/>
        </c:manualLayout>
      </c:layout>
      <c:overlay val="0"/>
      <c:spPr>
        <a:noFill/>
        <a:ln>
          <a:solidFill>
            <a:schemeClr val="accen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pt-BR" sz="1600"/>
              <a:t>Internet para Consultas - 2014 e 2015 (%)</a:t>
            </a:r>
          </a:p>
        </c:rich>
      </c:tx>
      <c:layout>
        <c:manualLayout>
          <c:xMode val="edge"/>
          <c:yMode val="edge"/>
          <c:x val="0.20857914189297766"/>
          <c:y val="5.1510449241175191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4.3976537345787256E-2"/>
          <c:y val="0.12580043732869026"/>
          <c:w val="0.94337169392287512"/>
          <c:h val="0.572374752599827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Internet!$E$2</c:f>
              <c:strCache>
                <c:ptCount val="1"/>
                <c:pt idx="0">
                  <c:v>2014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9731384023778109E-3"/>
                  <c:y val="1.4818147731533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6B61-48BA-BD2C-711CD2438975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1.459854014598531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6B61-48BA-BD2C-711CD2438975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1.94647201946472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6B61-48BA-BD2C-711CD2438975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1.94647201946471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6B61-48BA-BD2C-711CD2438975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Internet!$A$3:$A$8</c:f>
              <c:strCache>
                <c:ptCount val="6"/>
                <c:pt idx="0">
                  <c:v>Hospedagem</c:v>
                </c:pt>
                <c:pt idx="1">
                  <c:v>Transporte internacional</c:v>
                </c:pt>
                <c:pt idx="2">
                  <c:v>Atrativos e passeios</c:v>
                </c:pt>
                <c:pt idx="3">
                  <c:v>Outros serviços</c:v>
                </c:pt>
                <c:pt idx="4">
                  <c:v>Pacote turístico</c:v>
                </c:pt>
                <c:pt idx="5">
                  <c:v>Locação de veículos</c:v>
                </c:pt>
              </c:strCache>
            </c:strRef>
          </c:cat>
          <c:val>
            <c:numRef>
              <c:f>Internet!$E$3:$E$8</c:f>
              <c:numCache>
                <c:formatCode>_-* #,##0.0_-;\-* #,##0.0_-;_-* "-"??_-;_-@_-</c:formatCode>
                <c:ptCount val="6"/>
                <c:pt idx="0">
                  <c:v>37.9</c:v>
                </c:pt>
                <c:pt idx="1">
                  <c:v>43.3</c:v>
                </c:pt>
                <c:pt idx="2">
                  <c:v>20</c:v>
                </c:pt>
                <c:pt idx="3">
                  <c:v>20.200000000000003</c:v>
                </c:pt>
                <c:pt idx="4">
                  <c:v>7.0999999999999943</c:v>
                </c:pt>
                <c:pt idx="5">
                  <c:v>4.4000000000000057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B61-48BA-BD2C-711CD2438975}"/>
            </c:ext>
          </c:extLst>
        </c:ser>
        <c:ser>
          <c:idx val="3"/>
          <c:order val="1"/>
          <c:tx>
            <c:strRef>
              <c:f>Internet!$F$2</c:f>
              <c:strCache>
                <c:ptCount val="1"/>
                <c:pt idx="0">
                  <c:v>2015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hade val="51000"/>
                    <a:satMod val="130000"/>
                  </a:schemeClr>
                </a:gs>
                <a:gs pos="80000">
                  <a:schemeClr val="accent1">
                    <a:lumMod val="60000"/>
                    <a:shade val="93000"/>
                    <a:satMod val="130000"/>
                  </a:schemeClr>
                </a:gs>
                <a:gs pos="100000">
                  <a:schemeClr val="accent1">
                    <a:lumMod val="60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3.0097817908201663E-3"/>
                  <c:y val="1.94647201946472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6B61-48BA-BD2C-711CD2438975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9.3213044725684601E-4"/>
                  <c:y val="1.45985401459854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6B61-48BA-BD2C-711CD2438975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180510971830496E-4"/>
                  <c:y val="1.48185135394661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6B61-48BA-BD2C-711CD2438975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5.1829704305847836E-4"/>
                  <c:y val="1.45986629720065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6B61-48BA-BD2C-711CD2438975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Internet!$A$3:$A$8</c:f>
              <c:strCache>
                <c:ptCount val="6"/>
                <c:pt idx="0">
                  <c:v>Hospedagem</c:v>
                </c:pt>
                <c:pt idx="1">
                  <c:v>Transporte internacional</c:v>
                </c:pt>
                <c:pt idx="2">
                  <c:v>Atrativos e passeios</c:v>
                </c:pt>
                <c:pt idx="3">
                  <c:v>Outros serviços</c:v>
                </c:pt>
                <c:pt idx="4">
                  <c:v>Pacote turístico</c:v>
                </c:pt>
                <c:pt idx="5">
                  <c:v>Locação de veículos</c:v>
                </c:pt>
              </c:strCache>
            </c:strRef>
          </c:cat>
          <c:val>
            <c:numRef>
              <c:f>Internet!$F$3:$F$8</c:f>
              <c:numCache>
                <c:formatCode>_-* #,##0.0_-;\-* #,##0.0_-;_-* "-"??_-;_-@_-</c:formatCode>
                <c:ptCount val="6"/>
                <c:pt idx="0">
                  <c:v>43.7</c:v>
                </c:pt>
                <c:pt idx="1">
                  <c:v>46.7</c:v>
                </c:pt>
                <c:pt idx="2">
                  <c:v>24.5</c:v>
                </c:pt>
                <c:pt idx="3">
                  <c:v>19.8</c:v>
                </c:pt>
                <c:pt idx="4">
                  <c:v>8.5</c:v>
                </c:pt>
                <c:pt idx="5">
                  <c:v>6.5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6B61-48BA-BD2C-711CD24389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1994107696"/>
        <c:axId val="-1994104976"/>
      </c:barChart>
      <c:catAx>
        <c:axId val="-1994107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9941049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1994104976"/>
        <c:scaling>
          <c:orientation val="minMax"/>
          <c:max val="6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20000"/>
                  <a:lumOff val="80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99410769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992492754273641"/>
          <c:y val="0.91522038169340747"/>
          <c:w val="0.62198446772494498"/>
          <c:h val="7.7169868318274396E-2"/>
        </c:manualLayout>
      </c:layout>
      <c:overlay val="0"/>
      <c:spPr>
        <a:noFill/>
        <a:ln>
          <a:solidFill>
            <a:schemeClr val="accen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pt-BR" sz="1600"/>
              <a:t>Internet para Compras  - 2014 e 2015 (%)</a:t>
            </a:r>
          </a:p>
        </c:rich>
      </c:tx>
      <c:layout>
        <c:manualLayout>
          <c:xMode val="edge"/>
          <c:yMode val="edge"/>
          <c:x val="0.20857914189297766"/>
          <c:y val="5.1510449241175191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4.3976601255549454E-2"/>
          <c:y val="0.13222637780552302"/>
          <c:w val="0.94337169392287512"/>
          <c:h val="0.577773173090205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Internet!$L$2</c:f>
              <c:strCache>
                <c:ptCount val="1"/>
                <c:pt idx="0">
                  <c:v>2014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9731384023778109E-3"/>
                  <c:y val="1.4818147731533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97F0-408F-828B-8CEFDA223BC3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1.459854014598531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7F0-408F-828B-8CEFDA223BC3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1.94647201946472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97F0-408F-828B-8CEFDA223BC3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1.94647201946471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97F0-408F-828B-8CEFDA223BC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Internet!$H$3:$H$8</c:f>
              <c:strCache>
                <c:ptCount val="6"/>
                <c:pt idx="0">
                  <c:v>Transporte internacional</c:v>
                </c:pt>
                <c:pt idx="1">
                  <c:v>Hospedagem</c:v>
                </c:pt>
                <c:pt idx="2">
                  <c:v>Pacote turístico</c:v>
                </c:pt>
                <c:pt idx="3">
                  <c:v>Atrativos e passeios</c:v>
                </c:pt>
                <c:pt idx="4">
                  <c:v>Locação de veículos</c:v>
                </c:pt>
                <c:pt idx="5">
                  <c:v>Outros serviços</c:v>
                </c:pt>
              </c:strCache>
            </c:strRef>
          </c:cat>
          <c:val>
            <c:numRef>
              <c:f>Internet!$L$3:$L$8</c:f>
              <c:numCache>
                <c:formatCode>_-* #,##0.0_-;\-* #,##0.0_-;_-* "-"??_-;_-@_-</c:formatCode>
                <c:ptCount val="6"/>
                <c:pt idx="0">
                  <c:v>35.4</c:v>
                </c:pt>
                <c:pt idx="1">
                  <c:v>15.9</c:v>
                </c:pt>
                <c:pt idx="2">
                  <c:v>2.5</c:v>
                </c:pt>
                <c:pt idx="3">
                  <c:v>1.9</c:v>
                </c:pt>
                <c:pt idx="4">
                  <c:v>1.7</c:v>
                </c:pt>
                <c:pt idx="5">
                  <c:v>0.4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7F0-408F-828B-8CEFDA223BC3}"/>
            </c:ext>
          </c:extLst>
        </c:ser>
        <c:ser>
          <c:idx val="3"/>
          <c:order val="1"/>
          <c:tx>
            <c:strRef>
              <c:f>Internet!$M$2</c:f>
              <c:strCache>
                <c:ptCount val="1"/>
                <c:pt idx="0">
                  <c:v>2015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hade val="51000"/>
                    <a:satMod val="130000"/>
                  </a:schemeClr>
                </a:gs>
                <a:gs pos="80000">
                  <a:schemeClr val="accent1">
                    <a:lumMod val="60000"/>
                    <a:shade val="93000"/>
                    <a:satMod val="130000"/>
                  </a:schemeClr>
                </a:gs>
                <a:gs pos="100000">
                  <a:schemeClr val="accent1">
                    <a:lumMod val="60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3.0097817908201663E-3"/>
                  <c:y val="1.94647201946472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97F0-408F-828B-8CEFDA223BC3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9.3213044725684601E-4"/>
                  <c:y val="1.45985401459854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97F0-408F-828B-8CEFDA223BC3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180510971830496E-4"/>
                  <c:y val="1.48185135394661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97F0-408F-828B-8CEFDA223BC3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5.1829704305847836E-4"/>
                  <c:y val="1.45986629720065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97F0-408F-828B-8CEFDA223BC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Internet!$H$3:$H$8</c:f>
              <c:strCache>
                <c:ptCount val="6"/>
                <c:pt idx="0">
                  <c:v>Transporte internacional</c:v>
                </c:pt>
                <c:pt idx="1">
                  <c:v>Hospedagem</c:v>
                </c:pt>
                <c:pt idx="2">
                  <c:v>Pacote turístico</c:v>
                </c:pt>
                <c:pt idx="3">
                  <c:v>Atrativos e passeios</c:v>
                </c:pt>
                <c:pt idx="4">
                  <c:v>Locação de veículos</c:v>
                </c:pt>
                <c:pt idx="5">
                  <c:v>Outros serviços</c:v>
                </c:pt>
              </c:strCache>
            </c:strRef>
          </c:cat>
          <c:val>
            <c:numRef>
              <c:f>Internet!$M$3:$M$8</c:f>
              <c:numCache>
                <c:formatCode>_-* #,##0.0_-;\-* #,##0.0_-;_-* "-"??_-;_-@_-</c:formatCode>
                <c:ptCount val="6"/>
                <c:pt idx="0">
                  <c:v>39.6</c:v>
                </c:pt>
                <c:pt idx="1">
                  <c:v>20.100000000000001</c:v>
                </c:pt>
                <c:pt idx="2">
                  <c:v>3.1</c:v>
                </c:pt>
                <c:pt idx="3">
                  <c:v>2.7</c:v>
                </c:pt>
                <c:pt idx="4">
                  <c:v>2.4</c:v>
                </c:pt>
                <c:pt idx="5">
                  <c:v>0.3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97F0-408F-828B-8CEFDA223B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1994101168"/>
        <c:axId val="-1994095184"/>
      </c:barChart>
      <c:catAx>
        <c:axId val="-1994101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9940951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1994095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20000"/>
                  <a:lumOff val="80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99410116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62294085213018"/>
          <c:y val="0.92283028807000145"/>
          <c:w val="0.39495741603728096"/>
          <c:h val="7.7169868318274396E-2"/>
        </c:manualLayout>
      </c:layout>
      <c:overlay val="0"/>
      <c:spPr>
        <a:noFill/>
        <a:ln>
          <a:solidFill>
            <a:schemeClr val="accen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pt-BR" dirty="0">
                <a:solidFill>
                  <a:schemeClr val="tx1"/>
                </a:solidFill>
              </a:rPr>
              <a:t>Distribuição </a:t>
            </a:r>
            <a:r>
              <a:rPr lang="pt-BR" dirty="0" smtClean="0">
                <a:solidFill>
                  <a:schemeClr val="tx1"/>
                </a:solidFill>
              </a:rPr>
              <a:t>mensal de</a:t>
            </a:r>
            <a:r>
              <a:rPr lang="pt-BR" baseline="0" dirty="0" smtClean="0">
                <a:solidFill>
                  <a:schemeClr val="tx1"/>
                </a:solidFill>
              </a:rPr>
              <a:t> chegadas de turistas internacionais ao Brasil  </a:t>
            </a:r>
            <a:r>
              <a:rPr lang="pt-BR" dirty="0" smtClean="0"/>
              <a:t>2015 </a:t>
            </a:r>
            <a:r>
              <a:rPr lang="pt-BR" dirty="0"/>
              <a:t>(%)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'Índice de sazonalidade'!$S$33:$S$44</c:f>
              <c:strCache>
                <c:ptCount val="12"/>
                <c:pt idx="0">
                  <c:v>Jan</c:v>
                </c:pt>
                <c:pt idx="1">
                  <c:v>Fev</c:v>
                </c:pt>
                <c:pt idx="2">
                  <c:v>Mar</c:v>
                </c:pt>
                <c:pt idx="3">
                  <c:v>Abr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Set</c:v>
                </c:pt>
                <c:pt idx="9">
                  <c:v>Out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'Índice de sazonalidade'!$T$33:$T$44</c:f>
              <c:numCache>
                <c:formatCode>_-* #,##0.0_-;\-* #,##0.0_-;_-* "-"??_-;_-@_-</c:formatCode>
                <c:ptCount val="12"/>
                <c:pt idx="0">
                  <c:v>14.511251319808723</c:v>
                </c:pt>
                <c:pt idx="1">
                  <c:v>11.410267755054919</c:v>
                </c:pt>
                <c:pt idx="2">
                  <c:v>9.8311913499839356</c:v>
                </c:pt>
                <c:pt idx="3">
                  <c:v>6.5666767842751428</c:v>
                </c:pt>
                <c:pt idx="4">
                  <c:v>5.9122673306862623</c:v>
                </c:pt>
                <c:pt idx="5">
                  <c:v>5.5528860716053918</c:v>
                </c:pt>
                <c:pt idx="6">
                  <c:v>7.2095730971839105</c:v>
                </c:pt>
                <c:pt idx="7">
                  <c:v>5.8089027976931851</c:v>
                </c:pt>
                <c:pt idx="8">
                  <c:v>3.8589002762202265</c:v>
                </c:pt>
                <c:pt idx="9">
                  <c:v>7.7942217989107876</c:v>
                </c:pt>
                <c:pt idx="10">
                  <c:v>9.102025773576802</c:v>
                </c:pt>
                <c:pt idx="11">
                  <c:v>12.441835645000712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F80-4B01-9809-BB3E7A4D8A8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33616656"/>
        <c:axId val="-133616112"/>
      </c:barChart>
      <c:catAx>
        <c:axId val="-133616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pt-BR"/>
          </a:p>
        </c:txPr>
        <c:crossAx val="-133616112"/>
        <c:crosses val="autoZero"/>
        <c:auto val="1"/>
        <c:lblAlgn val="ctr"/>
        <c:lblOffset val="100"/>
        <c:noMultiLvlLbl val="0"/>
      </c:catAx>
      <c:valAx>
        <c:axId val="-133616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pt-BR"/>
          </a:p>
        </c:txPr>
        <c:crossAx val="-133616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 sz="1400"/>
            </a:pPr>
            <a:r>
              <a:rPr lang="pt-BR" sz="1400" dirty="0" smtClean="0"/>
              <a:t>Nível de Satisfação, por Via de Acesso - 2015 (%)</a:t>
            </a:r>
          </a:p>
        </c:rich>
      </c:tx>
      <c:layout>
        <c:manualLayout>
          <c:xMode val="edge"/>
          <c:yMode val="edge"/>
          <c:x val="0.15966398085230815"/>
          <c:y val="2.648076674598958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6290117040702566E-2"/>
          <c:y val="0.22510290982728831"/>
          <c:w val="0.91370988295929723"/>
          <c:h val="0.407592418058309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Satisfação!$I$13</c:f>
              <c:strCache>
                <c:ptCount val="1"/>
                <c:pt idx="0">
                  <c:v>Terrestre</c:v>
                </c:pt>
              </c:strCache>
            </c:strRef>
          </c:tx>
          <c:spPr>
            <a:solidFill>
              <a:srgbClr val="CC66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2.286146392504958E-6"/>
                  <c:y val="8.8077775324815288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65DC-43DC-8C12-A9CA18B57F09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4.0944995081069355E-17"/>
                  <c:y val="1.875209524043139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65DC-43DC-8C12-A9CA18B57F09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1.94647201946472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65DC-43DC-8C12-A9CA18B57F09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1.94647201946471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65DC-43DC-8C12-A9CA18B57F0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Satisfação!$H$14:$H$17</c:f>
              <c:strCache>
                <c:ptCount val="4"/>
                <c:pt idx="0">
                  <c:v>Superou</c:v>
                </c:pt>
                <c:pt idx="1">
                  <c:v>Atendeu plenamente</c:v>
                </c:pt>
                <c:pt idx="2">
                  <c:v>Atendeu em parte</c:v>
                </c:pt>
                <c:pt idx="3">
                  <c:v>Decepcionou</c:v>
                </c:pt>
              </c:strCache>
            </c:strRef>
          </c:cat>
          <c:val>
            <c:numRef>
              <c:f>Satisfação!$I$14:$I$17</c:f>
              <c:numCache>
                <c:formatCode>0.0</c:formatCode>
                <c:ptCount val="4"/>
                <c:pt idx="0">
                  <c:v>46.7</c:v>
                </c:pt>
                <c:pt idx="1">
                  <c:v>47.6</c:v>
                </c:pt>
                <c:pt idx="2">
                  <c:v>5.0999999999999996</c:v>
                </c:pt>
                <c:pt idx="3">
                  <c:v>0.6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5DC-43DC-8C12-A9CA18B57F09}"/>
            </c:ext>
          </c:extLst>
        </c:ser>
        <c:ser>
          <c:idx val="3"/>
          <c:order val="1"/>
          <c:tx>
            <c:strRef>
              <c:f>Satisfação!$J$13</c:f>
              <c:strCache>
                <c:ptCount val="1"/>
                <c:pt idx="0">
                  <c:v>Aéreo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hade val="51000"/>
                    <a:satMod val="130000"/>
                  </a:schemeClr>
                </a:gs>
                <a:gs pos="80000">
                  <a:schemeClr val="accent1">
                    <a:lumMod val="60000"/>
                    <a:shade val="93000"/>
                    <a:satMod val="130000"/>
                  </a:schemeClr>
                </a:gs>
                <a:gs pos="100000">
                  <a:schemeClr val="accent1">
                    <a:lumMod val="60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7.7641048637764492E-4"/>
                  <c:y val="1.115739037293235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65DC-43DC-8C12-A9CA18B57F09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4227633985075419E-3"/>
                  <c:y val="4.45944074042312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65DC-43DC-8C12-A9CA18B57F09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180510971830496E-4"/>
                  <c:y val="1.946427428278782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65DC-43DC-8C12-A9CA18B57F09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5.1825180143939299E-4"/>
                  <c:y val="-1.032338247438696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65DC-43DC-8C12-A9CA18B57F0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Satisfação!$H$14:$H$17</c:f>
              <c:strCache>
                <c:ptCount val="4"/>
                <c:pt idx="0">
                  <c:v>Superou</c:v>
                </c:pt>
                <c:pt idx="1">
                  <c:v>Atendeu plenamente</c:v>
                </c:pt>
                <c:pt idx="2">
                  <c:v>Atendeu em parte</c:v>
                </c:pt>
                <c:pt idx="3">
                  <c:v>Decepcionou</c:v>
                </c:pt>
              </c:strCache>
            </c:strRef>
          </c:cat>
          <c:val>
            <c:numRef>
              <c:f>Satisfação!$J$14:$J$17</c:f>
              <c:numCache>
                <c:formatCode>0.0</c:formatCode>
                <c:ptCount val="4"/>
                <c:pt idx="0">
                  <c:v>30.7</c:v>
                </c:pt>
                <c:pt idx="1">
                  <c:v>52.7</c:v>
                </c:pt>
                <c:pt idx="2">
                  <c:v>14.2</c:v>
                </c:pt>
                <c:pt idx="3">
                  <c:v>2.4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65DC-43DC-8C12-A9CA18B57F09}"/>
            </c:ext>
          </c:extLst>
        </c:ser>
        <c:ser>
          <c:idx val="1"/>
          <c:order val="2"/>
          <c:tx>
            <c:strRef>
              <c:f>Satisfação!$K$13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Satisfação!$H$14:$H$17</c:f>
              <c:strCache>
                <c:ptCount val="4"/>
                <c:pt idx="0">
                  <c:v>Superou</c:v>
                </c:pt>
                <c:pt idx="1">
                  <c:v>Atendeu plenamente</c:v>
                </c:pt>
                <c:pt idx="2">
                  <c:v>Atendeu em parte</c:v>
                </c:pt>
                <c:pt idx="3">
                  <c:v>Decepcionou</c:v>
                </c:pt>
              </c:strCache>
            </c:strRef>
          </c:cat>
          <c:val>
            <c:numRef>
              <c:f>Satisfação!$K$14:$K$17</c:f>
              <c:numCache>
                <c:formatCode>0.0</c:formatCode>
                <c:ptCount val="4"/>
                <c:pt idx="0">
                  <c:v>35.299999999999997</c:v>
                </c:pt>
                <c:pt idx="1">
                  <c:v>51.2</c:v>
                </c:pt>
                <c:pt idx="2">
                  <c:v>11.6</c:v>
                </c:pt>
                <c:pt idx="3">
                  <c:v>1.9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65DC-43DC-8C12-A9CA18B57F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1994103888"/>
        <c:axId val="-1994097360"/>
      </c:barChart>
      <c:catAx>
        <c:axId val="-1994103888"/>
        <c:scaling>
          <c:orientation val="minMax"/>
        </c:scaling>
        <c:delete val="0"/>
        <c:axPos val="b"/>
        <c:numFmt formatCode="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0"/>
          <a:lstStyle/>
          <a:p>
            <a:pPr>
              <a:defRPr/>
            </a:pPr>
            <a:endParaRPr lang="pt-BR"/>
          </a:p>
        </c:txPr>
        <c:crossAx val="-19940973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1994097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20000"/>
                  <a:lumOff val="80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0"/>
          <a:lstStyle/>
          <a:p>
            <a:pPr>
              <a:defRPr/>
            </a:pPr>
            <a:endParaRPr lang="pt-BR"/>
          </a:p>
        </c:txPr>
        <c:crossAx val="-1994103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719580937157702"/>
          <c:y val="0.85810516916235446"/>
          <c:w val="0.67752257028752705"/>
          <c:h val="9.6722838060053259E-2"/>
        </c:manualLayout>
      </c:layout>
      <c:overlay val="0"/>
      <c:spPr>
        <a:noFill/>
        <a:ln>
          <a:solidFill>
            <a:schemeClr val="accent1"/>
          </a:solidFill>
        </a:ln>
        <a:effectLst/>
      </c:spPr>
      <c:txPr>
        <a:bodyPr rot="0" vert="horz"/>
        <a:lstStyle/>
        <a:p>
          <a:pPr>
            <a:defRPr/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 sz="1200">
          <a:solidFill>
            <a:schemeClr val="accent1">
              <a:lumMod val="75000"/>
            </a:schemeClr>
          </a:solidFill>
        </a:defRPr>
      </a:pPr>
      <a:endParaRPr lang="pt-BR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 sz="1400"/>
            </a:pPr>
            <a:r>
              <a:rPr lang="pt-BR" sz="1400" dirty="0"/>
              <a:t>Intenção de Retornar</a:t>
            </a:r>
            <a:r>
              <a:rPr lang="pt-BR" sz="1400" baseline="0" dirty="0"/>
              <a:t> ao Brasil, por Motivo, 2015 (%)</a:t>
            </a:r>
            <a:endParaRPr lang="pt-BR" sz="1400" dirty="0"/>
          </a:p>
        </c:rich>
      </c:tx>
      <c:layout>
        <c:manualLayout>
          <c:xMode val="edge"/>
          <c:yMode val="edge"/>
          <c:x val="0.1351345184505558"/>
          <c:y val="8.7644538207726219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4.3976537345787256E-2"/>
          <c:y val="0.23037713466121465"/>
          <c:w val="0.94337169392287512"/>
          <c:h val="0.404380024376381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Retorno!$H$9</c:f>
              <c:strCache>
                <c:ptCount val="1"/>
                <c:pt idx="0">
                  <c:v>Voltar ao Brasil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tx2">
                      <a:lumMod val="60000"/>
                      <a:lumOff val="40000"/>
                    </a:schemeClr>
                  </a:gs>
                  <a:gs pos="80000">
                    <a:schemeClr val="tx2">
                      <a:lumMod val="40000"/>
                      <a:lumOff val="60000"/>
                    </a:schemeClr>
                  </a:gs>
                  <a:gs pos="100000">
                    <a:schemeClr val="tx2">
                      <a:lumMod val="20000"/>
                      <a:lumOff val="8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tx2">
                      <a:lumMod val="60000"/>
                      <a:lumOff val="40000"/>
                    </a:schemeClr>
                  </a:gs>
                  <a:gs pos="80000">
                    <a:schemeClr val="tx2">
                      <a:lumMod val="20000"/>
                      <a:lumOff val="80000"/>
                    </a:schemeClr>
                  </a:gs>
                  <a:gs pos="100000">
                    <a:schemeClr val="tx2">
                      <a:lumMod val="20000"/>
                      <a:lumOff val="8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tx2">
                      <a:lumMod val="60000"/>
                      <a:lumOff val="40000"/>
                    </a:schemeClr>
                  </a:gs>
                  <a:gs pos="81000">
                    <a:schemeClr val="tx2">
                      <a:lumMod val="40000"/>
                      <a:lumOff val="60000"/>
                    </a:schemeClr>
                  </a:gs>
                  <a:gs pos="100000">
                    <a:schemeClr val="tx2">
                      <a:lumMod val="20000"/>
                      <a:lumOff val="8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3"/>
            <c:invertIfNegative val="0"/>
            <c:bubble3D val="0"/>
            <c:spPr>
              <a:solidFill>
                <a:srgbClr val="B7CE88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36F-4147-B79E-9DC9DA1A6733}"/>
              </c:ext>
            </c:extLst>
          </c:dPt>
          <c:dLbls>
            <c:dLbl>
              <c:idx val="0"/>
              <c:layout>
                <c:manualLayout>
                  <c:x val="1.9731384023778109E-3"/>
                  <c:y val="1.4818147731533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36F-4147-B79E-9DC9DA1A6733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1.459854014598531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36F-4147-B79E-9DC9DA1A6733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1.94647201946472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036F-4147-B79E-9DC9DA1A6733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1.94647201946471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36F-4147-B79E-9DC9DA1A673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Retorno!$I$8:$L$8</c:f>
              <c:strCache>
                <c:ptCount val="4"/>
                <c:pt idx="0">
                  <c:v>Lazer</c:v>
                </c:pt>
                <c:pt idx="1">
                  <c:v>Negócios, Eventos, Convenções</c:v>
                </c:pt>
                <c:pt idx="2">
                  <c:v>Outros Motivos</c:v>
                </c:pt>
                <c:pt idx="3">
                  <c:v>Total</c:v>
                </c:pt>
              </c:strCache>
            </c:strRef>
          </c:cat>
          <c:val>
            <c:numRef>
              <c:f>Retorno!$I$9:$L$9</c:f>
              <c:numCache>
                <c:formatCode>_-* #,##0.0_-;\-* #,##0.0_-;_-* "-"??_-;_-@_-</c:formatCode>
                <c:ptCount val="4"/>
                <c:pt idx="0">
                  <c:v>96.9</c:v>
                </c:pt>
                <c:pt idx="1">
                  <c:v>91.5</c:v>
                </c:pt>
                <c:pt idx="2">
                  <c:v>95.9</c:v>
                </c:pt>
                <c:pt idx="3">
                  <c:v>95.5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036F-4147-B79E-9DC9DA1A6733}"/>
            </c:ext>
          </c:extLst>
        </c:ser>
        <c:ser>
          <c:idx val="3"/>
          <c:order val="1"/>
          <c:tx>
            <c:strRef>
              <c:f>Retorno!$H$10</c:f>
              <c:strCache>
                <c:ptCount val="1"/>
                <c:pt idx="0">
                  <c:v>Não voltar ao Brasil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hade val="51000"/>
                    <a:satMod val="130000"/>
                  </a:schemeClr>
                </a:gs>
                <a:gs pos="80000">
                  <a:schemeClr val="accent1">
                    <a:lumMod val="60000"/>
                    <a:shade val="93000"/>
                    <a:satMod val="130000"/>
                  </a:schemeClr>
                </a:gs>
                <a:gs pos="100000">
                  <a:schemeClr val="accent1">
                    <a:lumMod val="60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3"/>
            <c:invertIfNegative val="0"/>
            <c:bubble3D val="0"/>
            <c:spPr>
              <a:gradFill>
                <a:gsLst>
                  <a:gs pos="0">
                    <a:srgbClr val="003300"/>
                  </a:gs>
                  <a:gs pos="80000">
                    <a:srgbClr val="003300"/>
                  </a:gs>
                  <a:gs pos="100000">
                    <a:srgbClr val="006600"/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36F-4147-B79E-9DC9DA1A6733}"/>
              </c:ext>
            </c:extLst>
          </c:dPt>
          <c:dLbls>
            <c:dLbl>
              <c:idx val="0"/>
              <c:layout>
                <c:manualLayout>
                  <c:x val="-3.0097817908201663E-3"/>
                  <c:y val="1.94647201946472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036F-4147-B79E-9DC9DA1A6733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9.3213044725684601E-4"/>
                  <c:y val="1.45985401459854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036F-4147-B79E-9DC9DA1A6733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180510971830496E-4"/>
                  <c:y val="1.48185135394661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036F-4147-B79E-9DC9DA1A6733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5.1829704305847836E-4"/>
                  <c:y val="1.45986629720065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036F-4147-B79E-9DC9DA1A673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Retorno!$I$8:$L$8</c:f>
              <c:strCache>
                <c:ptCount val="4"/>
                <c:pt idx="0">
                  <c:v>Lazer</c:v>
                </c:pt>
                <c:pt idx="1">
                  <c:v>Negócios, Eventos, Convenções</c:v>
                </c:pt>
                <c:pt idx="2">
                  <c:v>Outros Motivos</c:v>
                </c:pt>
                <c:pt idx="3">
                  <c:v>Total</c:v>
                </c:pt>
              </c:strCache>
            </c:strRef>
          </c:cat>
          <c:val>
            <c:numRef>
              <c:f>Retorno!$I$10:$L$10</c:f>
              <c:numCache>
                <c:formatCode>_-* #,##0.0_-;\-* #,##0.0_-;_-* "-"??_-;_-@_-</c:formatCode>
                <c:ptCount val="4"/>
                <c:pt idx="0">
                  <c:v>3.1</c:v>
                </c:pt>
                <c:pt idx="1">
                  <c:v>8.5</c:v>
                </c:pt>
                <c:pt idx="2">
                  <c:v>4.0999999999999996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036F-4147-B79E-9DC9DA1A67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1994100624"/>
        <c:axId val="-1994104432"/>
      </c:barChart>
      <c:catAx>
        <c:axId val="-1994100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0"/>
          <a:lstStyle/>
          <a:p>
            <a:pPr>
              <a:defRPr/>
            </a:pPr>
            <a:endParaRPr lang="pt-BR"/>
          </a:p>
        </c:txPr>
        <c:crossAx val="-1994104432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-1994104432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20000"/>
                  <a:lumOff val="80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0"/>
          <a:lstStyle/>
          <a:p>
            <a:pPr>
              <a:defRPr/>
            </a:pPr>
            <a:endParaRPr lang="pt-BR"/>
          </a:p>
        </c:txPr>
        <c:crossAx val="-1994100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184988559363375"/>
          <c:y val="0.88136475214228394"/>
          <c:w val="0.70989706046651535"/>
          <c:h val="0.10586204008687033"/>
        </c:manualLayout>
      </c:layout>
      <c:overlay val="0"/>
      <c:spPr>
        <a:noFill/>
        <a:ln>
          <a:solidFill>
            <a:schemeClr val="accent1"/>
          </a:solidFill>
        </a:ln>
        <a:effectLst/>
      </c:spPr>
      <c:txPr>
        <a:bodyPr rot="0" vert="horz"/>
        <a:lstStyle/>
        <a:p>
          <a:pPr>
            <a:defRPr/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 sz="1200">
          <a:solidFill>
            <a:schemeClr val="accent1">
              <a:lumMod val="75000"/>
            </a:schemeClr>
          </a:solidFill>
        </a:defRPr>
      </a:pPr>
      <a:endParaRPr lang="pt-BR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 sz="1400"/>
            </a:pPr>
            <a:r>
              <a:rPr lang="pt-BR" sz="1400" b="1" i="0" u="none" strike="noStrike" baseline="0" dirty="0">
                <a:effectLst/>
              </a:rPr>
              <a:t>Frequência de Visita ao Brasil, por </a:t>
            </a:r>
            <a:r>
              <a:rPr lang="pt-BR" sz="1400" b="1" i="0" u="none" strike="noStrike" baseline="0" dirty="0" smtClean="0">
                <a:effectLst/>
              </a:rPr>
              <a:t>Motivo - </a:t>
            </a:r>
            <a:r>
              <a:rPr lang="pt-BR" sz="1400" dirty="0" smtClean="0"/>
              <a:t>2015 </a:t>
            </a:r>
            <a:r>
              <a:rPr lang="pt-BR" sz="1400" dirty="0"/>
              <a:t>(%)</a:t>
            </a:r>
          </a:p>
        </c:rich>
      </c:tx>
      <c:layout>
        <c:manualLayout>
          <c:xMode val="edge"/>
          <c:yMode val="edge"/>
          <c:x val="0.17829438154930249"/>
          <c:y val="3.6011672693004758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4.3976537345787256E-2"/>
          <c:y val="0.1684198201611703"/>
          <c:w val="0.94337169392287512"/>
          <c:h val="0.466337338876426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Freqüência!$H$10</c:f>
              <c:strCache>
                <c:ptCount val="1"/>
                <c:pt idx="0">
                  <c:v>Fez outras visitas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3"/>
            <c:invertIfNegative val="0"/>
            <c:bubble3D val="0"/>
            <c:spPr>
              <a:solidFill>
                <a:srgbClr val="B7CE88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008-40C1-AD2E-61C53D287E19}"/>
              </c:ext>
            </c:extLst>
          </c:dPt>
          <c:dLbls>
            <c:dLbl>
              <c:idx val="0"/>
              <c:layout>
                <c:manualLayout>
                  <c:x val="1.9731384023778109E-3"/>
                  <c:y val="1.4818147731533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008-40C1-AD2E-61C53D287E19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1.459854014598531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008-40C1-AD2E-61C53D287E19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1.94647201946472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008-40C1-AD2E-61C53D287E19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1.94647201946471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008-40C1-AD2E-61C53D287E1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Retorno!$I$8:$L$8</c:f>
              <c:strCache>
                <c:ptCount val="4"/>
                <c:pt idx="0">
                  <c:v>Lazer</c:v>
                </c:pt>
                <c:pt idx="1">
                  <c:v>Negócios, Eventos, Convenções</c:v>
                </c:pt>
                <c:pt idx="2">
                  <c:v>Outros Motivos</c:v>
                </c:pt>
                <c:pt idx="3">
                  <c:v>Total</c:v>
                </c:pt>
              </c:strCache>
            </c:strRef>
          </c:cat>
          <c:val>
            <c:numRef>
              <c:f>Freqüência!$I$10:$L$10</c:f>
              <c:numCache>
                <c:formatCode>0.0</c:formatCode>
                <c:ptCount val="4"/>
                <c:pt idx="0">
                  <c:v>65.099999999999994</c:v>
                </c:pt>
                <c:pt idx="1">
                  <c:v>71.8</c:v>
                </c:pt>
                <c:pt idx="2">
                  <c:v>79</c:v>
                </c:pt>
                <c:pt idx="3">
                  <c:v>70.400000000000006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008-40C1-AD2E-61C53D287E19}"/>
            </c:ext>
          </c:extLst>
        </c:ser>
        <c:ser>
          <c:idx val="3"/>
          <c:order val="1"/>
          <c:tx>
            <c:strRef>
              <c:f>Freqüência!$H$11</c:f>
              <c:strCache>
                <c:ptCount val="1"/>
                <c:pt idx="0">
                  <c:v>Primeira visita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hade val="51000"/>
                    <a:satMod val="130000"/>
                  </a:schemeClr>
                </a:gs>
                <a:gs pos="80000">
                  <a:schemeClr val="accent1">
                    <a:lumMod val="60000"/>
                    <a:shade val="93000"/>
                    <a:satMod val="130000"/>
                  </a:schemeClr>
                </a:gs>
                <a:gs pos="100000">
                  <a:schemeClr val="accent1">
                    <a:lumMod val="60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3"/>
            <c:invertIfNegative val="0"/>
            <c:bubble3D val="0"/>
            <c:spPr>
              <a:solidFill>
                <a:srgbClr val="32641E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008-40C1-AD2E-61C53D287E19}"/>
              </c:ext>
            </c:extLst>
          </c:dPt>
          <c:dLbls>
            <c:dLbl>
              <c:idx val="0"/>
              <c:layout>
                <c:manualLayout>
                  <c:x val="-3.0097817908201663E-3"/>
                  <c:y val="1.94647201946472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3008-40C1-AD2E-61C53D287E19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9.3213044725684601E-4"/>
                  <c:y val="1.45985401459854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3008-40C1-AD2E-61C53D287E19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180510971830496E-4"/>
                  <c:y val="1.48185135394661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3008-40C1-AD2E-61C53D287E19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5.1829704305847836E-4"/>
                  <c:y val="1.45986629720065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3008-40C1-AD2E-61C53D287E1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Retorno!$I$8:$L$8</c:f>
              <c:strCache>
                <c:ptCount val="4"/>
                <c:pt idx="0">
                  <c:v>Lazer</c:v>
                </c:pt>
                <c:pt idx="1">
                  <c:v>Negócios, Eventos, Convenções</c:v>
                </c:pt>
                <c:pt idx="2">
                  <c:v>Outros Motivos</c:v>
                </c:pt>
                <c:pt idx="3">
                  <c:v>Total</c:v>
                </c:pt>
              </c:strCache>
            </c:strRef>
          </c:cat>
          <c:val>
            <c:numRef>
              <c:f>Freqüência!$I$11:$L$11</c:f>
              <c:numCache>
                <c:formatCode>0.0</c:formatCode>
                <c:ptCount val="4"/>
                <c:pt idx="0">
                  <c:v>34.9</c:v>
                </c:pt>
                <c:pt idx="1">
                  <c:v>28.2</c:v>
                </c:pt>
                <c:pt idx="2">
                  <c:v>21</c:v>
                </c:pt>
                <c:pt idx="3">
                  <c:v>29.6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3008-40C1-AD2E-61C53D287E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1994093552"/>
        <c:axId val="-1994108784"/>
      </c:barChart>
      <c:catAx>
        <c:axId val="-1994093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0"/>
          <a:lstStyle/>
          <a:p>
            <a:pPr>
              <a:defRPr/>
            </a:pPr>
            <a:endParaRPr lang="pt-BR"/>
          </a:p>
        </c:txPr>
        <c:crossAx val="-1994108784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-199410878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20000"/>
                  <a:lumOff val="80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0"/>
          <a:lstStyle/>
          <a:p>
            <a:pPr>
              <a:defRPr/>
            </a:pPr>
            <a:endParaRPr lang="pt-BR"/>
          </a:p>
        </c:txPr>
        <c:crossAx val="-1994093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975744974659244"/>
          <c:y val="0.84005987580892094"/>
          <c:w val="0.70989706046651535"/>
          <c:h val="0.10586204008687033"/>
        </c:manualLayout>
      </c:layout>
      <c:overlay val="0"/>
      <c:spPr>
        <a:noFill/>
        <a:ln>
          <a:solidFill>
            <a:schemeClr val="accent1"/>
          </a:solidFill>
        </a:ln>
        <a:effectLst/>
      </c:spPr>
      <c:txPr>
        <a:bodyPr rot="0" vert="horz"/>
        <a:lstStyle/>
        <a:p>
          <a:pPr>
            <a:defRPr/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 sz="1200">
          <a:solidFill>
            <a:schemeClr val="accent1">
              <a:lumMod val="75000"/>
            </a:schemeClr>
          </a:solidFill>
        </a:defRPr>
      </a:pPr>
      <a:endParaRPr lang="pt-BR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7177762914511472"/>
          <c:y val="5.0019929265548796E-2"/>
          <c:w val="0.6857477229483977"/>
          <c:h val="0.889413409451604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Avaliação!$W$31</c:f>
              <c:strCache>
                <c:ptCount val="1"/>
                <c:pt idx="0">
                  <c:v>2014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Avaliação!$U$32:$V$47</c:f>
              <c:multiLvlStrCache>
                <c:ptCount val="16"/>
                <c:lvl>
                  <c:pt idx="0">
                    <c:v>Táxi</c:v>
                  </c:pt>
                  <c:pt idx="1">
                    <c:v>Segurança pública</c:v>
                  </c:pt>
                  <c:pt idx="2">
                    <c:v>Limpeza pública</c:v>
                  </c:pt>
                  <c:pt idx="3">
                    <c:v>Transporte urbano</c:v>
                  </c:pt>
                  <c:pt idx="4">
                    <c:v>Aeroportos</c:v>
                  </c:pt>
                  <c:pt idx="5">
                    <c:v>Rodovias</c:v>
                  </c:pt>
                  <c:pt idx="6">
                    <c:v>Telefonia e internet</c:v>
                  </c:pt>
                  <c:pt idx="7">
                    <c:v>Restaurantes</c:v>
                  </c:pt>
                  <c:pt idx="8">
                    <c:v>Alojamento</c:v>
                  </c:pt>
                  <c:pt idx="9">
                    <c:v>Diversão noturna</c:v>
                  </c:pt>
                  <c:pt idx="10">
                    <c:v>Sinalização turística</c:v>
                  </c:pt>
                  <c:pt idx="11">
                    <c:v>Hospitalidade</c:v>
                  </c:pt>
                  <c:pt idx="12">
                    <c:v>Gastronomia</c:v>
                  </c:pt>
                  <c:pt idx="13">
                    <c:v>Guias de turismo</c:v>
                  </c:pt>
                  <c:pt idx="14">
                    <c:v>Informações turísticas</c:v>
                  </c:pt>
                  <c:pt idx="15">
                    <c:v>Preços</c:v>
                  </c:pt>
                </c:lvl>
                <c:lvl>
                  <c:pt idx="0">
                    <c:v>Infraestrutura  e Serviços</c:v>
                  </c:pt>
                  <c:pt idx="7">
                    <c:v>Infraestrutura Turística </c:v>
                  </c:pt>
                  <c:pt idx="11">
                    <c:v>Serviços turísticos </c:v>
                  </c:pt>
                </c:lvl>
              </c:multiLvlStrCache>
            </c:multiLvlStrRef>
          </c:cat>
          <c:val>
            <c:numRef>
              <c:f>Avaliação!$W$32:$W$47</c:f>
              <c:numCache>
                <c:formatCode>General</c:formatCode>
                <c:ptCount val="16"/>
                <c:pt idx="0">
                  <c:v>89.4</c:v>
                </c:pt>
                <c:pt idx="1">
                  <c:v>82.2</c:v>
                </c:pt>
                <c:pt idx="2">
                  <c:v>79.900000000000006</c:v>
                </c:pt>
                <c:pt idx="3">
                  <c:v>79.400000000000006</c:v>
                </c:pt>
                <c:pt idx="4">
                  <c:v>74.3</c:v>
                </c:pt>
                <c:pt idx="5">
                  <c:v>69.900000000000006</c:v>
                </c:pt>
                <c:pt idx="6">
                  <c:v>62.6</c:v>
                </c:pt>
                <c:pt idx="7">
                  <c:v>93.6</c:v>
                </c:pt>
                <c:pt idx="8">
                  <c:v>92.4</c:v>
                </c:pt>
                <c:pt idx="9">
                  <c:v>91.5</c:v>
                </c:pt>
                <c:pt idx="10">
                  <c:v>76.900000000000006</c:v>
                </c:pt>
                <c:pt idx="11">
                  <c:v>97.2</c:v>
                </c:pt>
                <c:pt idx="12">
                  <c:v>94.4</c:v>
                </c:pt>
                <c:pt idx="13">
                  <c:v>89.6</c:v>
                </c:pt>
                <c:pt idx="14">
                  <c:v>87.3</c:v>
                </c:pt>
                <c:pt idx="15">
                  <c:v>56.4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486-4593-BC46-2B0E0B180AA9}"/>
            </c:ext>
          </c:extLst>
        </c:ser>
        <c:ser>
          <c:idx val="1"/>
          <c:order val="1"/>
          <c:tx>
            <c:strRef>
              <c:f>Avaliação!$X$31</c:f>
              <c:strCache>
                <c:ptCount val="1"/>
                <c:pt idx="0">
                  <c:v>2015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accent3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Avaliação!$U$32:$V$47</c:f>
              <c:multiLvlStrCache>
                <c:ptCount val="16"/>
                <c:lvl>
                  <c:pt idx="0">
                    <c:v>Táxi</c:v>
                  </c:pt>
                  <c:pt idx="1">
                    <c:v>Segurança pública</c:v>
                  </c:pt>
                  <c:pt idx="2">
                    <c:v>Limpeza pública</c:v>
                  </c:pt>
                  <c:pt idx="3">
                    <c:v>Transporte urbano</c:v>
                  </c:pt>
                  <c:pt idx="4">
                    <c:v>Aeroportos</c:v>
                  </c:pt>
                  <c:pt idx="5">
                    <c:v>Rodovias</c:v>
                  </c:pt>
                  <c:pt idx="6">
                    <c:v>Telefonia e internet</c:v>
                  </c:pt>
                  <c:pt idx="7">
                    <c:v>Restaurantes</c:v>
                  </c:pt>
                  <c:pt idx="8">
                    <c:v>Alojamento</c:v>
                  </c:pt>
                  <c:pt idx="9">
                    <c:v>Diversão noturna</c:v>
                  </c:pt>
                  <c:pt idx="10">
                    <c:v>Sinalização turística</c:v>
                  </c:pt>
                  <c:pt idx="11">
                    <c:v>Hospitalidade</c:v>
                  </c:pt>
                  <c:pt idx="12">
                    <c:v>Gastronomia</c:v>
                  </c:pt>
                  <c:pt idx="13">
                    <c:v>Guias de turismo</c:v>
                  </c:pt>
                  <c:pt idx="14">
                    <c:v>Informações turísticas</c:v>
                  </c:pt>
                  <c:pt idx="15">
                    <c:v>Preços</c:v>
                  </c:pt>
                </c:lvl>
                <c:lvl>
                  <c:pt idx="0">
                    <c:v>Infraestrutura  e Serviços</c:v>
                  </c:pt>
                  <c:pt idx="7">
                    <c:v>Infraestrutura Turística </c:v>
                  </c:pt>
                  <c:pt idx="11">
                    <c:v>Serviços turísticos </c:v>
                  </c:pt>
                </c:lvl>
              </c:multiLvlStrCache>
            </c:multiLvlStrRef>
          </c:cat>
          <c:val>
            <c:numRef>
              <c:f>Avaliação!$X$32:$X$47</c:f>
              <c:numCache>
                <c:formatCode>General</c:formatCode>
                <c:ptCount val="16"/>
                <c:pt idx="0">
                  <c:v>90.7</c:v>
                </c:pt>
                <c:pt idx="1">
                  <c:v>82.2</c:v>
                </c:pt>
                <c:pt idx="2">
                  <c:v>80.400000000000006</c:v>
                </c:pt>
                <c:pt idx="3">
                  <c:v>79.900000000000006</c:v>
                </c:pt>
                <c:pt idx="4">
                  <c:v>86.5</c:v>
                </c:pt>
                <c:pt idx="5">
                  <c:v>71.099999999999994</c:v>
                </c:pt>
                <c:pt idx="6">
                  <c:v>65.400000000000006</c:v>
                </c:pt>
                <c:pt idx="7">
                  <c:v>94.7</c:v>
                </c:pt>
                <c:pt idx="8">
                  <c:v>95.6</c:v>
                </c:pt>
                <c:pt idx="9">
                  <c:v>91.2</c:v>
                </c:pt>
                <c:pt idx="10">
                  <c:v>79.099999999999994</c:v>
                </c:pt>
                <c:pt idx="11">
                  <c:v>97.7</c:v>
                </c:pt>
                <c:pt idx="12">
                  <c:v>95.7</c:v>
                </c:pt>
                <c:pt idx="13">
                  <c:v>89.6</c:v>
                </c:pt>
                <c:pt idx="14">
                  <c:v>88.9</c:v>
                </c:pt>
                <c:pt idx="15">
                  <c:v>69.400000000000006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486-4593-BC46-2B0E0B180A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4"/>
        <c:overlap val="-7"/>
        <c:axId val="-1994095728"/>
        <c:axId val="-1994094096"/>
      </c:barChart>
      <c:catAx>
        <c:axId val="-199409572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994094096"/>
        <c:crosses val="autoZero"/>
        <c:auto val="1"/>
        <c:lblAlgn val="ctr"/>
        <c:lblOffset val="100"/>
        <c:noMultiLvlLbl val="0"/>
      </c:catAx>
      <c:valAx>
        <c:axId val="-1994094096"/>
        <c:scaling>
          <c:orientation val="minMax"/>
          <c:max val="100"/>
          <c:min val="50"/>
        </c:scaling>
        <c:delete val="0"/>
        <c:axPos val="t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994095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614597601951364"/>
          <c:y val="0.95235672792773385"/>
          <c:w val="0.28233135221146249"/>
          <c:h val="3.677903580454308E-2"/>
        </c:manualLayout>
      </c:layout>
      <c:overlay val="0"/>
      <c:spPr>
        <a:noFill/>
        <a:ln>
          <a:solidFill>
            <a:schemeClr val="accen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pt-BR" sz="1400"/>
              <a:t>Conhecimento da Marca Brasil (em %)</a:t>
            </a:r>
          </a:p>
        </c:rich>
      </c:tx>
      <c:layout>
        <c:manualLayout>
          <c:xMode val="edge"/>
          <c:yMode val="edge"/>
          <c:x val="0.26647132061726181"/>
          <c:y val="3.427733455313538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3400243151474577E-2"/>
          <c:y val="0.25470934893276592"/>
          <c:w val="0.87294594246558166"/>
          <c:h val="0.621712258268433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'Marca Brasil'!$A$1</c:f>
              <c:strCache>
                <c:ptCount val="1"/>
                <c:pt idx="0">
                  <c:v>Conhecimento da Marca Brasil (%)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('Marca Brasil'!$B$1:$E$1,'Marca Brasil'!$F$1)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'Marca Brasil'!$B$2:$F$2</c:f>
              <c:numCache>
                <c:formatCode>_-* #,##0.0_-;\-* #,##0.0_-;_-* "-"??_-;_-@_-</c:formatCode>
                <c:ptCount val="5"/>
                <c:pt idx="0">
                  <c:v>29.3</c:v>
                </c:pt>
                <c:pt idx="1">
                  <c:v>29.5</c:v>
                </c:pt>
                <c:pt idx="2">
                  <c:v>31</c:v>
                </c:pt>
                <c:pt idx="3" formatCode="0.0">
                  <c:v>32.700000000000003</c:v>
                </c:pt>
                <c:pt idx="4" formatCode="0.0">
                  <c:v>33.700000000000003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3B0-4470-A286-EC6FEA0794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1994100080"/>
        <c:axId val="-1994099536"/>
      </c:barChart>
      <c:catAx>
        <c:axId val="-1994100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9940995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1994099536"/>
        <c:scaling>
          <c:orientation val="minMax"/>
          <c:max val="35"/>
          <c:min val="25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20000"/>
                  <a:lumOff val="80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994100080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pt-BR" sz="1400"/>
              <a:t>Grau de instrução - 2015 (em %)</a:t>
            </a:r>
          </a:p>
        </c:rich>
      </c:tx>
      <c:layout>
        <c:manualLayout>
          <c:xMode val="edge"/>
          <c:yMode val="edge"/>
          <c:x val="0.3226552085899681"/>
          <c:y val="5.050332586684425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1273321466272697E-2"/>
          <c:y val="0.31276343968035353"/>
          <c:w val="0.906074879956143"/>
          <c:h val="0.448372917076566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Instrução!$F$1</c:f>
              <c:strCache>
                <c:ptCount val="1"/>
                <c:pt idx="0">
                  <c:v>2015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Instrução!$A$2:$A$6</c:f>
              <c:strCache>
                <c:ptCount val="5"/>
                <c:pt idx="0">
                  <c:v>Sem educação formal</c:v>
                </c:pt>
                <c:pt idx="1">
                  <c:v>Fundamental</c:v>
                </c:pt>
                <c:pt idx="2">
                  <c:v>Médio</c:v>
                </c:pt>
                <c:pt idx="3">
                  <c:v>Superior</c:v>
                </c:pt>
                <c:pt idx="4">
                  <c:v>Pós-graduação</c:v>
                </c:pt>
              </c:strCache>
            </c:strRef>
          </c:cat>
          <c:val>
            <c:numRef>
              <c:f>Instrução!$F$2:$F$6</c:f>
              <c:numCache>
                <c:formatCode>0.0</c:formatCode>
                <c:ptCount val="5"/>
                <c:pt idx="0">
                  <c:v>0.2</c:v>
                </c:pt>
                <c:pt idx="1">
                  <c:v>3.2</c:v>
                </c:pt>
                <c:pt idx="2">
                  <c:v>26.2</c:v>
                </c:pt>
                <c:pt idx="3">
                  <c:v>46.2</c:v>
                </c:pt>
                <c:pt idx="4">
                  <c:v>24.2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DE8-4180-BE45-155367BC6A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1994048112"/>
        <c:axId val="-1994049200"/>
      </c:barChart>
      <c:catAx>
        <c:axId val="-1994048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9940492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1994049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20000"/>
                  <a:lumOff val="80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994048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pt-BR" sz="1400" dirty="0"/>
              <a:t>Gênero </a:t>
            </a:r>
            <a:r>
              <a:rPr lang="pt-BR" sz="1400" dirty="0" smtClean="0"/>
              <a:t>- 2015 </a:t>
            </a:r>
            <a:r>
              <a:rPr lang="pt-BR" sz="1400" dirty="0"/>
              <a:t>(em %)</a:t>
            </a:r>
          </a:p>
        </c:rich>
      </c:tx>
      <c:layout>
        <c:manualLayout>
          <c:xMode val="edge"/>
          <c:yMode val="edge"/>
          <c:x val="0.33551485248893242"/>
          <c:y val="3.678160919540229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30132945828123414"/>
          <c:y val="0.19901384740700515"/>
          <c:w val="0.44398409426289526"/>
          <c:h val="0.7134365100914109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D65-4010-A941-EC17A2545C80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D65-4010-A941-EC17A2545C80}"/>
              </c:ext>
            </c:extLst>
          </c:dPt>
          <c:dLbls>
            <c:dLbl>
              <c:idx val="0"/>
              <c:layout>
                <c:manualLayout>
                  <c:x val="4.8854268752886579E-2"/>
                  <c:y val="6.768069508552809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D65-4010-A941-EC17A2545C80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8321336442386764E-2"/>
                  <c:y val="-0.1312469906778893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D65-4010-A941-EC17A2545C80}"/>
                </c:ex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Gênero!$A$2:$A$3</c:f>
              <c:strCache>
                <c:ptCount val="2"/>
                <c:pt idx="0">
                  <c:v>Masculino</c:v>
                </c:pt>
                <c:pt idx="1">
                  <c:v>Feminino</c:v>
                </c:pt>
              </c:strCache>
            </c:strRef>
          </c:cat>
          <c:val>
            <c:numRef>
              <c:f>Gênero!$F$2:$F$3</c:f>
              <c:numCache>
                <c:formatCode>_-* #,##0.0_-;\-* #,##0.0_-;_-* "-"??_-;_-@_-</c:formatCode>
                <c:ptCount val="2"/>
                <c:pt idx="0">
                  <c:v>61.2</c:v>
                </c:pt>
                <c:pt idx="1">
                  <c:v>38.799999999999997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D65-4010-A941-EC17A2545C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pt-BR" sz="1400"/>
              <a:t>Renda média mensal - 2014  e 2015 (em US$)</a:t>
            </a:r>
          </a:p>
        </c:rich>
      </c:tx>
      <c:layout>
        <c:manualLayout>
          <c:xMode val="edge"/>
          <c:yMode val="edge"/>
          <c:x val="0.26246287234391935"/>
          <c:y val="2.341740785943937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1696200203619167"/>
          <c:y val="0.25276571741663217"/>
          <c:w val="0.82379454169266642"/>
          <c:h val="0.437093395676123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Renda!$E$1</c:f>
              <c:strCache>
                <c:ptCount val="1"/>
                <c:pt idx="0">
                  <c:v>2014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Renda!$A$2:$A$3</c:f>
              <c:strCache>
                <c:ptCount val="2"/>
                <c:pt idx="0">
                  <c:v>Familiar</c:v>
                </c:pt>
                <c:pt idx="1">
                  <c:v>Individual</c:v>
                </c:pt>
              </c:strCache>
            </c:strRef>
          </c:cat>
          <c:val>
            <c:numRef>
              <c:f>Renda!$E$2:$E$3</c:f>
              <c:numCache>
                <c:formatCode>#,##0.00</c:formatCode>
                <c:ptCount val="2"/>
                <c:pt idx="0">
                  <c:v>4697.34</c:v>
                </c:pt>
                <c:pt idx="1">
                  <c:v>3486.54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BEF-4264-93CA-8D87FC012B57}"/>
            </c:ext>
          </c:extLst>
        </c:ser>
        <c:ser>
          <c:idx val="3"/>
          <c:order val="1"/>
          <c:tx>
            <c:strRef>
              <c:f>Renda!$F$1</c:f>
              <c:strCache>
                <c:ptCount val="1"/>
                <c:pt idx="0">
                  <c:v>2015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hade val="51000"/>
                    <a:satMod val="130000"/>
                  </a:schemeClr>
                </a:gs>
                <a:gs pos="80000">
                  <a:schemeClr val="accent1">
                    <a:lumMod val="60000"/>
                    <a:shade val="93000"/>
                    <a:satMod val="130000"/>
                  </a:schemeClr>
                </a:gs>
                <a:gs pos="100000">
                  <a:schemeClr val="accent1">
                    <a:lumMod val="60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4.071,98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2.941,29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Renda!$A$2:$A$3</c:f>
              <c:strCache>
                <c:ptCount val="2"/>
                <c:pt idx="0">
                  <c:v>Familiar</c:v>
                </c:pt>
                <c:pt idx="1">
                  <c:v>Individual</c:v>
                </c:pt>
              </c:strCache>
            </c:strRef>
          </c:cat>
          <c:val>
            <c:numRef>
              <c:f>Renda!$F$2:$F$3</c:f>
              <c:numCache>
                <c:formatCode>#,##0.00</c:formatCode>
                <c:ptCount val="2"/>
                <c:pt idx="0">
                  <c:v>4109.7</c:v>
                </c:pt>
                <c:pt idx="1">
                  <c:v>2973.3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BEF-4264-93CA-8D87FC012B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9"/>
        <c:overlap val="-25"/>
        <c:axId val="-1994041040"/>
        <c:axId val="-1994044304"/>
      </c:barChart>
      <c:catAx>
        <c:axId val="-1994041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9940443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1994044304"/>
        <c:scaling>
          <c:orientation val="minMax"/>
          <c:min val="250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20000"/>
                  <a:lumOff val="80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994041040"/>
        <c:crosses val="autoZero"/>
        <c:crossBetween val="between"/>
        <c:majorUnit val="50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1389851883477288"/>
          <c:y val="0.86708357637889555"/>
          <c:w val="0.40574087818975985"/>
          <c:h val="0.10292086924457886"/>
        </c:manualLayout>
      </c:layout>
      <c:overlay val="0"/>
      <c:spPr>
        <a:noFill/>
        <a:ln>
          <a:solidFill>
            <a:schemeClr val="accen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pt-BR" sz="1400"/>
              <a:t>Composição do grupo turístico - 2014 e 2015 (%)</a:t>
            </a:r>
          </a:p>
        </c:rich>
      </c:tx>
      <c:layout>
        <c:manualLayout>
          <c:xMode val="edge"/>
          <c:yMode val="edge"/>
          <c:x val="0.29322986757373509"/>
          <c:y val="2.9719987795527869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6.6768512910245187E-2"/>
          <c:y val="0.22937418871115309"/>
          <c:w val="0.92057967113085226"/>
          <c:h val="0.47171858375668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Acomp!$E$1</c:f>
              <c:strCache>
                <c:ptCount val="1"/>
                <c:pt idx="0">
                  <c:v>2014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Acomp!$A$2:$A$6</c:f>
              <c:strCache>
                <c:ptCount val="5"/>
                <c:pt idx="0">
                  <c:v>Sozinho</c:v>
                </c:pt>
                <c:pt idx="1">
                  <c:v>Família</c:v>
                </c:pt>
                <c:pt idx="2">
                  <c:v>Amigos</c:v>
                </c:pt>
                <c:pt idx="3">
                  <c:v>Casal sem filhos</c:v>
                </c:pt>
                <c:pt idx="4">
                  <c:v>Outros</c:v>
                </c:pt>
              </c:strCache>
            </c:strRef>
          </c:cat>
          <c:val>
            <c:numRef>
              <c:f>Acomp!$E$2:$E$6</c:f>
              <c:numCache>
                <c:formatCode>0.0</c:formatCode>
                <c:ptCount val="5"/>
                <c:pt idx="0">
                  <c:v>37.4</c:v>
                </c:pt>
                <c:pt idx="1">
                  <c:v>23.6</c:v>
                </c:pt>
                <c:pt idx="2">
                  <c:v>16.5</c:v>
                </c:pt>
                <c:pt idx="3">
                  <c:v>15.2</c:v>
                </c:pt>
                <c:pt idx="4">
                  <c:v>7.3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C61-40BF-BFF7-509D90E43C4A}"/>
            </c:ext>
          </c:extLst>
        </c:ser>
        <c:ser>
          <c:idx val="3"/>
          <c:order val="1"/>
          <c:tx>
            <c:strRef>
              <c:f>Acomp!$F$1</c:f>
              <c:strCache>
                <c:ptCount val="1"/>
                <c:pt idx="0">
                  <c:v>2015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hade val="51000"/>
                    <a:satMod val="130000"/>
                  </a:schemeClr>
                </a:gs>
                <a:gs pos="80000">
                  <a:schemeClr val="accent1">
                    <a:lumMod val="60000"/>
                    <a:shade val="93000"/>
                    <a:satMod val="130000"/>
                  </a:schemeClr>
                </a:gs>
                <a:gs pos="100000">
                  <a:schemeClr val="accent1">
                    <a:lumMod val="60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Acomp!$A$2:$A$6</c:f>
              <c:strCache>
                <c:ptCount val="5"/>
                <c:pt idx="0">
                  <c:v>Sozinho</c:v>
                </c:pt>
                <c:pt idx="1">
                  <c:v>Família</c:v>
                </c:pt>
                <c:pt idx="2">
                  <c:v>Amigos</c:v>
                </c:pt>
                <c:pt idx="3">
                  <c:v>Casal sem filhos</c:v>
                </c:pt>
                <c:pt idx="4">
                  <c:v>Outros</c:v>
                </c:pt>
              </c:strCache>
            </c:strRef>
          </c:cat>
          <c:val>
            <c:numRef>
              <c:f>Acomp!$F$2:$F$6</c:f>
              <c:numCache>
                <c:formatCode>0.0</c:formatCode>
                <c:ptCount val="5"/>
                <c:pt idx="0">
                  <c:v>36.6</c:v>
                </c:pt>
                <c:pt idx="1">
                  <c:v>29.1</c:v>
                </c:pt>
                <c:pt idx="2">
                  <c:v>10.199999999999999</c:v>
                </c:pt>
                <c:pt idx="3">
                  <c:v>18.2</c:v>
                </c:pt>
                <c:pt idx="4">
                  <c:v>5.9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C61-40BF-BFF7-509D90E43C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1994040496"/>
        <c:axId val="-1994038864"/>
      </c:barChart>
      <c:catAx>
        <c:axId val="-1994040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9940388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1994038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20000"/>
                  <a:lumOff val="80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99404049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95319031515422"/>
          <c:y val="0.871858445391548"/>
          <c:w val="0.42808769977051297"/>
          <c:h val="8.415554860016207E-2"/>
        </c:manualLayout>
      </c:layout>
      <c:overlay val="0"/>
      <c:spPr>
        <a:noFill/>
        <a:ln>
          <a:solidFill>
            <a:schemeClr val="accen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 sz="1400"/>
            </a:pPr>
            <a:r>
              <a:rPr lang="pt-BR" sz="1400"/>
              <a:t>Principal Motivação de Viagens a Lazer e Via de Acesso 2015 (%)</a:t>
            </a:r>
          </a:p>
        </c:rich>
      </c:tx>
      <c:layout>
        <c:manualLayout>
          <c:xMode val="edge"/>
          <c:yMode val="edge"/>
          <c:x val="0.11021116294202367"/>
          <c:y val="1.8420037018368406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4.3976537345787256E-2"/>
          <c:y val="0.22510290982728831"/>
          <c:w val="0.94337169392287512"/>
          <c:h val="0.461046859101885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'Motivo a Lazer'!$K$23</c:f>
              <c:strCache>
                <c:ptCount val="1"/>
                <c:pt idx="0">
                  <c:v>Terrestre</c:v>
                </c:pt>
              </c:strCache>
            </c:strRef>
          </c:tx>
          <c:spPr>
            <a:solidFill>
              <a:srgbClr val="CC66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2.286146392504958E-6"/>
                  <c:y val="8.8077775324815288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381-499D-983D-5A5F7C231968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4.0944995081069355E-17"/>
                  <c:y val="1.875209524043139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381-499D-983D-5A5F7C231968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1.94647201946472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381-499D-983D-5A5F7C231968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1.94647201946471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381-499D-983D-5A5F7C231968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'Motivo a Lazer'!$J$24:$J$27</c:f>
              <c:strCache>
                <c:ptCount val="4"/>
                <c:pt idx="0">
                  <c:v>Sol e Praia</c:v>
                </c:pt>
                <c:pt idx="1">
                  <c:v>Natureza,Ecoturismo Aventura</c:v>
                </c:pt>
                <c:pt idx="2">
                  <c:v>Culturais</c:v>
                </c:pt>
                <c:pt idx="3">
                  <c:v>Outros</c:v>
                </c:pt>
              </c:strCache>
            </c:strRef>
          </c:cat>
          <c:val>
            <c:numRef>
              <c:f>'Motivo a Lazer'!$K$24:$K$27</c:f>
              <c:numCache>
                <c:formatCode>###0.0</c:formatCode>
                <c:ptCount val="4"/>
                <c:pt idx="0">
                  <c:v>79.5</c:v>
                </c:pt>
                <c:pt idx="1">
                  <c:v>14.4</c:v>
                </c:pt>
                <c:pt idx="2">
                  <c:v>4.9000000000000004</c:v>
                </c:pt>
                <c:pt idx="3">
                  <c:v>1.2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381-499D-983D-5A5F7C231968}"/>
            </c:ext>
          </c:extLst>
        </c:ser>
        <c:ser>
          <c:idx val="3"/>
          <c:order val="1"/>
          <c:tx>
            <c:strRef>
              <c:f>'Motivo a Lazer'!$L$23</c:f>
              <c:strCache>
                <c:ptCount val="1"/>
                <c:pt idx="0">
                  <c:v>Aéreo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hade val="51000"/>
                    <a:satMod val="130000"/>
                  </a:schemeClr>
                </a:gs>
                <a:gs pos="80000">
                  <a:schemeClr val="accent1">
                    <a:lumMod val="60000"/>
                    <a:shade val="93000"/>
                    <a:satMod val="130000"/>
                  </a:schemeClr>
                </a:gs>
                <a:gs pos="100000">
                  <a:schemeClr val="accent1">
                    <a:lumMod val="60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7.7641048637764492E-4"/>
                  <c:y val="1.115739037293235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C381-499D-983D-5A5F7C231968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9.3222015589759853E-4"/>
                  <c:y val="-1.032370953630796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C381-499D-983D-5A5F7C231968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180510971830496E-4"/>
                  <c:y val="1.946427428278782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C381-499D-983D-5A5F7C231968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5.1825180143939299E-4"/>
                  <c:y val="-1.032338247438696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C381-499D-983D-5A5F7C231968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'Motivo a Lazer'!$J$24:$J$27</c:f>
              <c:strCache>
                <c:ptCount val="4"/>
                <c:pt idx="0">
                  <c:v>Sol e Praia</c:v>
                </c:pt>
                <c:pt idx="1">
                  <c:v>Natureza,Ecoturismo Aventura</c:v>
                </c:pt>
                <c:pt idx="2">
                  <c:v>Culturais</c:v>
                </c:pt>
                <c:pt idx="3">
                  <c:v>Outros</c:v>
                </c:pt>
              </c:strCache>
            </c:strRef>
          </c:cat>
          <c:val>
            <c:numRef>
              <c:f>'Motivo a Lazer'!$L$24:$L$27</c:f>
              <c:numCache>
                <c:formatCode>###0.0</c:formatCode>
                <c:ptCount val="4"/>
                <c:pt idx="0">
                  <c:v>61.1</c:v>
                </c:pt>
                <c:pt idx="1">
                  <c:v>16.8</c:v>
                </c:pt>
                <c:pt idx="2">
                  <c:v>18.100000000000001</c:v>
                </c:pt>
                <c:pt idx="3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C381-499D-983D-5A5F7C231968}"/>
            </c:ext>
          </c:extLst>
        </c:ser>
        <c:ser>
          <c:idx val="7"/>
          <c:order val="2"/>
          <c:tx>
            <c:strRef>
              <c:f>'Motivo a Lazer'!$M$23</c:f>
              <c:strCache>
                <c:ptCount val="1"/>
                <c:pt idx="0">
                  <c:v>Total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80000"/>
                    <a:lumOff val="20000"/>
                    <a:shade val="51000"/>
                    <a:satMod val="130000"/>
                  </a:schemeClr>
                </a:gs>
                <a:gs pos="80000">
                  <a:schemeClr val="accent3">
                    <a:lumMod val="80000"/>
                    <a:lumOff val="20000"/>
                    <a:shade val="93000"/>
                    <a:satMod val="130000"/>
                  </a:schemeClr>
                </a:gs>
                <a:gs pos="100000">
                  <a:schemeClr val="accent3">
                    <a:lumMod val="80000"/>
                    <a:lumOff val="20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2.2333891680625362E-3"/>
                  <c:y val="1.595309932052885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C381-499D-983D-5A5F7C231968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3.0096237970253727E-3"/>
                  <c:y val="1.700427633461705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C381-499D-983D-5A5F7C231968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3.66145820557477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C381-499D-983D-5A5F7C231968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4.4667783361250707E-3"/>
                  <c:y val="1.186973123686642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C381-499D-983D-5A5F7C231968}"/>
                </c:ex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'Motivo a Lazer'!$J$24:$J$27</c:f>
              <c:strCache>
                <c:ptCount val="4"/>
                <c:pt idx="0">
                  <c:v>Sol e Praia</c:v>
                </c:pt>
                <c:pt idx="1">
                  <c:v>Natureza,Ecoturismo Aventura</c:v>
                </c:pt>
                <c:pt idx="2">
                  <c:v>Culturais</c:v>
                </c:pt>
                <c:pt idx="3">
                  <c:v>Outros</c:v>
                </c:pt>
              </c:strCache>
            </c:strRef>
          </c:cat>
          <c:val>
            <c:numRef>
              <c:f>'Motivo a Lazer'!$M$24:$M$27</c:f>
              <c:numCache>
                <c:formatCode>###0.0</c:formatCode>
                <c:ptCount val="4"/>
                <c:pt idx="0">
                  <c:v>69.400000000000006</c:v>
                </c:pt>
                <c:pt idx="1">
                  <c:v>15.7</c:v>
                </c:pt>
                <c:pt idx="2">
                  <c:v>12.1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C381-499D-983D-5A5F7C2319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133612304"/>
        <c:axId val="-133611760"/>
      </c:barChart>
      <c:catAx>
        <c:axId val="-133612304"/>
        <c:scaling>
          <c:orientation val="minMax"/>
        </c:scaling>
        <c:delete val="0"/>
        <c:axPos val="b"/>
        <c:numFmt formatCode="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0"/>
          <a:lstStyle/>
          <a:p>
            <a:pPr>
              <a:defRPr sz="1150"/>
            </a:pPr>
            <a:endParaRPr lang="pt-BR"/>
          </a:p>
        </c:txPr>
        <c:crossAx val="-1336117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133611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20000"/>
                  <a:lumOff val="80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0"/>
          <a:lstStyle/>
          <a:p>
            <a:pPr>
              <a:defRPr/>
            </a:pPr>
            <a:endParaRPr lang="pt-BR"/>
          </a:p>
        </c:txPr>
        <c:crossAx val="-133612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417220771013455"/>
          <c:y val="0.90056150392594314"/>
          <c:w val="0.5263061517719273"/>
          <c:h val="7.4597251546323171E-2"/>
        </c:manualLayout>
      </c:layout>
      <c:overlay val="0"/>
      <c:spPr>
        <a:noFill/>
        <a:ln>
          <a:solidFill>
            <a:schemeClr val="accent1"/>
          </a:solidFill>
        </a:ln>
        <a:effectLst/>
      </c:spPr>
      <c:txPr>
        <a:bodyPr rot="0" vert="horz"/>
        <a:lstStyle/>
        <a:p>
          <a:pPr>
            <a:defRPr/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 sz="1200">
          <a:solidFill>
            <a:schemeClr val="accent1">
              <a:lumMod val="75000"/>
            </a:schemeClr>
          </a:solidFill>
        </a:defRPr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 sz="1400"/>
            </a:pPr>
            <a:r>
              <a:rPr lang="pt-BR" sz="1400"/>
              <a:t>Hospedagem Utilizada, por  Via de Acesso - 2015 (%)</a:t>
            </a:r>
          </a:p>
        </c:rich>
      </c:tx>
      <c:layout>
        <c:manualLayout>
          <c:xMode val="edge"/>
          <c:yMode val="edge"/>
          <c:x val="0.1351345184505558"/>
          <c:y val="8.7644538207726219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8273306694158832E-2"/>
          <c:y val="0.21230852157344496"/>
          <c:w val="0.90172669330584121"/>
          <c:h val="0.44939036110345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Hospedagem!$H$3</c:f>
              <c:strCache>
                <c:ptCount val="1"/>
                <c:pt idx="0">
                  <c:v>Terrestre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9731384023778109E-3"/>
                  <c:y val="1.4818147731533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90B-4638-A318-0ED84C35565F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1.459854014598531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90B-4638-A318-0ED84C35565F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1.94647201946472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90B-4638-A318-0ED84C35565F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1.94647201946471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90B-4638-A318-0ED84C35565F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Hospedagem!$G$4:$G$9</c:f>
              <c:strCache>
                <c:ptCount val="6"/>
                <c:pt idx="0">
                  <c:v>Hotel, flat, pousada ou resort</c:v>
                </c:pt>
                <c:pt idx="1">
                  <c:v>Casa de amigos e parentes</c:v>
                </c:pt>
                <c:pt idx="2">
                  <c:v>Casa alugada</c:v>
                </c:pt>
                <c:pt idx="3">
                  <c:v>Camping ou albergue</c:v>
                </c:pt>
                <c:pt idx="4">
                  <c:v>Casa própria</c:v>
                </c:pt>
                <c:pt idx="5">
                  <c:v>Outros</c:v>
                </c:pt>
              </c:strCache>
            </c:strRef>
          </c:cat>
          <c:val>
            <c:numRef>
              <c:f>Hospedagem!$H$4:$H$9</c:f>
              <c:numCache>
                <c:formatCode>_-* #,##0.0_-;\-* #,##0.0_-;_-* "-"??_-;_-@_-</c:formatCode>
                <c:ptCount val="6"/>
                <c:pt idx="0">
                  <c:v>37.700000000000003</c:v>
                </c:pt>
                <c:pt idx="1">
                  <c:v>14.9</c:v>
                </c:pt>
                <c:pt idx="2">
                  <c:v>36.4</c:v>
                </c:pt>
                <c:pt idx="3">
                  <c:v>8</c:v>
                </c:pt>
                <c:pt idx="4">
                  <c:v>1.4</c:v>
                </c:pt>
                <c:pt idx="5">
                  <c:v>1.6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90B-4638-A318-0ED84C35565F}"/>
            </c:ext>
          </c:extLst>
        </c:ser>
        <c:ser>
          <c:idx val="3"/>
          <c:order val="1"/>
          <c:tx>
            <c:strRef>
              <c:f>Hospedagem!$I$3</c:f>
              <c:strCache>
                <c:ptCount val="1"/>
                <c:pt idx="0">
                  <c:v>Aéreo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hade val="51000"/>
                    <a:satMod val="130000"/>
                  </a:schemeClr>
                </a:gs>
                <a:gs pos="80000">
                  <a:schemeClr val="accent1">
                    <a:lumMod val="60000"/>
                    <a:shade val="93000"/>
                    <a:satMod val="130000"/>
                  </a:schemeClr>
                </a:gs>
                <a:gs pos="100000">
                  <a:schemeClr val="accent1">
                    <a:lumMod val="60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3.0097817908201663E-3"/>
                  <c:y val="1.94647201946472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490B-4638-A318-0ED84C35565F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9.3213044725684601E-4"/>
                  <c:y val="1.45985401459854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490B-4638-A318-0ED84C35565F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180510971830496E-4"/>
                  <c:y val="1.48185135394661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490B-4638-A318-0ED84C35565F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5.1829704305847836E-4"/>
                  <c:y val="1.45986629720065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490B-4638-A318-0ED84C35565F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Hospedagem!$G$4:$G$9</c:f>
              <c:strCache>
                <c:ptCount val="6"/>
                <c:pt idx="0">
                  <c:v>Hotel, flat, pousada ou resort</c:v>
                </c:pt>
                <c:pt idx="1">
                  <c:v>Casa de amigos e parentes</c:v>
                </c:pt>
                <c:pt idx="2">
                  <c:v>Casa alugada</c:v>
                </c:pt>
                <c:pt idx="3">
                  <c:v>Camping ou albergue</c:v>
                </c:pt>
                <c:pt idx="4">
                  <c:v>Casa própria</c:v>
                </c:pt>
                <c:pt idx="5">
                  <c:v>Outros</c:v>
                </c:pt>
              </c:strCache>
            </c:strRef>
          </c:cat>
          <c:val>
            <c:numRef>
              <c:f>Hospedagem!$I$4:$I$9</c:f>
              <c:numCache>
                <c:formatCode>_-* #,##0.0_-;\-* #,##0.0_-;_-* "-"??_-;_-@_-</c:formatCode>
                <c:ptCount val="6"/>
                <c:pt idx="0">
                  <c:v>54.1</c:v>
                </c:pt>
                <c:pt idx="1">
                  <c:v>32</c:v>
                </c:pt>
                <c:pt idx="2">
                  <c:v>5</c:v>
                </c:pt>
                <c:pt idx="3">
                  <c:v>3.9</c:v>
                </c:pt>
                <c:pt idx="4">
                  <c:v>3.3</c:v>
                </c:pt>
                <c:pt idx="5">
                  <c:v>1.7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490B-4638-A318-0ED84C35565F}"/>
            </c:ext>
          </c:extLst>
        </c:ser>
        <c:ser>
          <c:idx val="7"/>
          <c:order val="2"/>
          <c:tx>
            <c:strRef>
              <c:f>Hospedagem!$J$3</c:f>
              <c:strCache>
                <c:ptCount val="1"/>
                <c:pt idx="0">
                  <c:v>Total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80000"/>
                    <a:lumOff val="20000"/>
                    <a:shade val="51000"/>
                    <a:satMod val="130000"/>
                  </a:schemeClr>
                </a:gs>
                <a:gs pos="80000">
                  <a:schemeClr val="accent3">
                    <a:lumMod val="80000"/>
                    <a:lumOff val="20000"/>
                    <a:shade val="93000"/>
                    <a:satMod val="130000"/>
                  </a:schemeClr>
                </a:gs>
                <a:gs pos="100000">
                  <a:schemeClr val="accent3">
                    <a:lumMod val="80000"/>
                    <a:lumOff val="20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4.9828708908725792E-3"/>
                  <c:y val="-6.6138074204139126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490B-4638-A318-0ED84C35565F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8452126654458449E-3"/>
                  <c:y val="7.34519328346837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490B-4638-A318-0ED84C35565F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9617601932569209E-7"/>
                  <c:y val="2.322880371660859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490B-4638-A318-0ED84C35565F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1.503946153072337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490B-4638-A318-0ED84C35565F}"/>
                </c:ex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Hospedagem!$G$4:$G$9</c:f>
              <c:strCache>
                <c:ptCount val="6"/>
                <c:pt idx="0">
                  <c:v>Hotel, flat, pousada ou resort</c:v>
                </c:pt>
                <c:pt idx="1">
                  <c:v>Casa de amigos e parentes</c:v>
                </c:pt>
                <c:pt idx="2">
                  <c:v>Casa alugada</c:v>
                </c:pt>
                <c:pt idx="3">
                  <c:v>Camping ou albergue</c:v>
                </c:pt>
                <c:pt idx="4">
                  <c:v>Casa própria</c:v>
                </c:pt>
                <c:pt idx="5">
                  <c:v>Outros</c:v>
                </c:pt>
              </c:strCache>
            </c:strRef>
          </c:cat>
          <c:val>
            <c:numRef>
              <c:f>Hospedagem!$J$4:$J$9</c:f>
              <c:numCache>
                <c:formatCode>_-* #,##0.0_-;\-* #,##0.0_-;_-* "-"??_-;_-@_-</c:formatCode>
                <c:ptCount val="6"/>
                <c:pt idx="0">
                  <c:v>49.6</c:v>
                </c:pt>
                <c:pt idx="1">
                  <c:v>27.3</c:v>
                </c:pt>
                <c:pt idx="2">
                  <c:v>13.7</c:v>
                </c:pt>
                <c:pt idx="3">
                  <c:v>5</c:v>
                </c:pt>
                <c:pt idx="4">
                  <c:v>2.8</c:v>
                </c:pt>
                <c:pt idx="5">
                  <c:v>1.6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490B-4638-A318-0ED84C3556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1997216384"/>
        <c:axId val="-1997225088"/>
      </c:barChart>
      <c:catAx>
        <c:axId val="-1997216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0"/>
          <a:lstStyle/>
          <a:p>
            <a:pPr>
              <a:defRPr/>
            </a:pPr>
            <a:endParaRPr lang="pt-BR"/>
          </a:p>
        </c:txPr>
        <c:crossAx val="-1997225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1997225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20000"/>
                  <a:lumOff val="80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0"/>
          <a:lstStyle/>
          <a:p>
            <a:pPr>
              <a:defRPr/>
            </a:pPr>
            <a:endParaRPr lang="pt-BR"/>
          </a:p>
        </c:txPr>
        <c:crossAx val="-1997216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129808681306056"/>
          <c:y val="0.88652804351186787"/>
          <c:w val="0.65705468521577204"/>
          <c:h val="8.8138793815649694E-2"/>
        </c:manualLayout>
      </c:layout>
      <c:overlay val="0"/>
      <c:spPr>
        <a:noFill/>
        <a:ln>
          <a:solidFill>
            <a:schemeClr val="accent1"/>
          </a:solidFill>
        </a:ln>
        <a:effectLst/>
      </c:spPr>
      <c:txPr>
        <a:bodyPr rot="0" vert="horz"/>
        <a:lstStyle/>
        <a:p>
          <a:pPr>
            <a:defRPr/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 sz="1200">
          <a:solidFill>
            <a:schemeClr val="accent1">
              <a:lumMod val="75000"/>
            </a:schemeClr>
          </a:solidFill>
        </a:defRPr>
      </a:pPr>
      <a:endParaRPr lang="pt-BR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 sz="1400"/>
            </a:pPr>
            <a:r>
              <a:rPr lang="pt-BR" sz="1400" dirty="0" smtClean="0"/>
              <a:t>Meio</a:t>
            </a:r>
            <a:r>
              <a:rPr lang="pt-BR" sz="1400" baseline="0" dirty="0" smtClean="0"/>
              <a:t> de </a:t>
            </a:r>
            <a:r>
              <a:rPr lang="pt-BR" sz="1400" dirty="0" smtClean="0"/>
              <a:t>Hospedagem</a:t>
            </a:r>
            <a:r>
              <a:rPr lang="pt-BR" sz="1400" dirty="0"/>
              <a:t>, por </a:t>
            </a:r>
            <a:r>
              <a:rPr lang="pt-BR" sz="1400" dirty="0" smtClean="0"/>
              <a:t>motivo da viagem - </a:t>
            </a:r>
            <a:r>
              <a:rPr lang="pt-BR" sz="1400" dirty="0"/>
              <a:t>2015 (em %)</a:t>
            </a:r>
          </a:p>
        </c:rich>
      </c:tx>
      <c:layout>
        <c:manualLayout>
          <c:xMode val="edge"/>
          <c:yMode val="edge"/>
          <c:x val="0.21059769079912896"/>
          <c:y val="8.7644881564522097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4.3976537345787256E-2"/>
          <c:y val="0.11678870433166656"/>
          <c:w val="0.94337169392287512"/>
          <c:h val="0.607481003497768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Hospedagem!$B$3</c:f>
              <c:strCache>
                <c:ptCount val="1"/>
                <c:pt idx="0">
                  <c:v>Lazer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9731384023778109E-3"/>
                  <c:y val="1.4818147731533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958-4D46-AC86-78D35E72C166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1.459854014598531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958-4D46-AC86-78D35E72C166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1.94647201946472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958-4D46-AC86-78D35E72C166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1.94647201946471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958-4D46-AC86-78D35E72C166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Hospedagem!$A$4:$A$6</c:f>
              <c:strCache>
                <c:ptCount val="3"/>
                <c:pt idx="0">
                  <c:v>Hotel, Pousada, Resort</c:v>
                </c:pt>
                <c:pt idx="1">
                  <c:v>Casa Amigos/Parentes</c:v>
                </c:pt>
                <c:pt idx="2">
                  <c:v>Casa alugada</c:v>
                </c:pt>
              </c:strCache>
            </c:strRef>
          </c:cat>
          <c:val>
            <c:numRef>
              <c:f>Hospedagem!$B$4:$B$6</c:f>
              <c:numCache>
                <c:formatCode>_-* #,##0.0_-;\-* #,##0.0_-;_-* "-"??_-;_-@_-</c:formatCode>
                <c:ptCount val="3"/>
                <c:pt idx="0">
                  <c:v>56.300000000000004</c:v>
                </c:pt>
                <c:pt idx="1">
                  <c:v>9.5</c:v>
                </c:pt>
                <c:pt idx="2">
                  <c:v>23.2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958-4D46-AC86-78D35E72C166}"/>
            </c:ext>
          </c:extLst>
        </c:ser>
        <c:ser>
          <c:idx val="3"/>
          <c:order val="1"/>
          <c:tx>
            <c:strRef>
              <c:f>Hospedagem!$C$3</c:f>
              <c:strCache>
                <c:ptCount val="1"/>
                <c:pt idx="0">
                  <c:v>Negócios, eventos e convenções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hade val="51000"/>
                    <a:satMod val="130000"/>
                  </a:schemeClr>
                </a:gs>
                <a:gs pos="80000">
                  <a:schemeClr val="accent1">
                    <a:lumMod val="60000"/>
                    <a:shade val="93000"/>
                    <a:satMod val="130000"/>
                  </a:schemeClr>
                </a:gs>
                <a:gs pos="100000">
                  <a:schemeClr val="accent1">
                    <a:lumMod val="60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3.0097817908201663E-3"/>
                  <c:y val="1.94647201946472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C958-4D46-AC86-78D35E72C166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9.3213044725684601E-4"/>
                  <c:y val="1.45985401459854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C958-4D46-AC86-78D35E72C166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180510971830496E-4"/>
                  <c:y val="1.48185135394661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C958-4D46-AC86-78D35E72C166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5.1829704305847836E-4"/>
                  <c:y val="1.45986629720065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C958-4D46-AC86-78D35E72C166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Hospedagem!$A$4:$A$6</c:f>
              <c:strCache>
                <c:ptCount val="3"/>
                <c:pt idx="0">
                  <c:v>Hotel, Pousada, Resort</c:v>
                </c:pt>
                <c:pt idx="1">
                  <c:v>Casa Amigos/Parentes</c:v>
                </c:pt>
                <c:pt idx="2">
                  <c:v>Casa alugada</c:v>
                </c:pt>
              </c:strCache>
            </c:strRef>
          </c:cat>
          <c:val>
            <c:numRef>
              <c:f>Hospedagem!$C$4:$C$6</c:f>
              <c:numCache>
                <c:formatCode>_-* #,##0.0_-;\-* #,##0.0_-;_-* "-"??_-;_-@_-</c:formatCode>
                <c:ptCount val="3"/>
                <c:pt idx="0">
                  <c:v>82.5</c:v>
                </c:pt>
                <c:pt idx="1">
                  <c:v>7.3</c:v>
                </c:pt>
                <c:pt idx="2">
                  <c:v>3.8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C958-4D46-AC86-78D35E72C166}"/>
            </c:ext>
          </c:extLst>
        </c:ser>
        <c:ser>
          <c:idx val="7"/>
          <c:order val="2"/>
          <c:tx>
            <c:strRef>
              <c:f>Hospedagem!$D$3</c:f>
              <c:strCache>
                <c:ptCount val="1"/>
                <c:pt idx="0">
                  <c:v>Outros motivos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80000"/>
                    <a:lumOff val="20000"/>
                    <a:shade val="51000"/>
                    <a:satMod val="130000"/>
                  </a:schemeClr>
                </a:gs>
                <a:gs pos="80000">
                  <a:schemeClr val="accent3">
                    <a:lumMod val="80000"/>
                    <a:lumOff val="20000"/>
                    <a:shade val="93000"/>
                    <a:satMod val="130000"/>
                  </a:schemeClr>
                </a:gs>
                <a:gs pos="100000">
                  <a:schemeClr val="accent3">
                    <a:lumMod val="80000"/>
                    <a:lumOff val="20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4.9828708908725792E-3"/>
                  <c:y val="-6.6138074204139126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C958-4D46-AC86-78D35E72C166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4.4647700238334264E-3"/>
                  <c:y val="-1.305568511253166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C958-4D46-AC86-78D35E72C166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9617601932569209E-7"/>
                  <c:y val="2.322880371660859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C958-4D46-AC86-78D35E72C166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1.503946153072337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C958-4D46-AC86-78D35E72C166}"/>
                </c:ex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Hospedagem!$A$4:$A$6</c:f>
              <c:strCache>
                <c:ptCount val="3"/>
                <c:pt idx="0">
                  <c:v>Hotel, Pousada, Resort</c:v>
                </c:pt>
                <c:pt idx="1">
                  <c:v>Casa Amigos/Parentes</c:v>
                </c:pt>
                <c:pt idx="2">
                  <c:v>Casa alugada</c:v>
                </c:pt>
              </c:strCache>
            </c:strRef>
          </c:cat>
          <c:val>
            <c:numRef>
              <c:f>Hospedagem!$D$4:$D$6</c:f>
              <c:numCache>
                <c:formatCode>_-* #,##0.0_-;\-* #,##0.0_-;_-* "-"??_-;_-@_-</c:formatCode>
                <c:ptCount val="3"/>
                <c:pt idx="0">
                  <c:v>14.299999999999999</c:v>
                </c:pt>
                <c:pt idx="1">
                  <c:v>73.400000000000006</c:v>
                </c:pt>
                <c:pt idx="2">
                  <c:v>3.5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C958-4D46-AC86-78D35E72C1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1997215840"/>
        <c:axId val="-1997228352"/>
      </c:barChart>
      <c:catAx>
        <c:axId val="-1997215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0"/>
          <a:lstStyle/>
          <a:p>
            <a:pPr>
              <a:defRPr/>
            </a:pPr>
            <a:endParaRPr lang="pt-BR"/>
          </a:p>
        </c:txPr>
        <c:crossAx val="-19972283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1997228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20000"/>
                  <a:lumOff val="80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0"/>
          <a:lstStyle/>
          <a:p>
            <a:pPr>
              <a:defRPr/>
            </a:pPr>
            <a:endParaRPr lang="pt-BR"/>
          </a:p>
        </c:txPr>
        <c:crossAx val="-1997215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9677332153554321E-2"/>
          <c:y val="0.88295342438763535"/>
          <c:w val="0.80959323203196909"/>
          <c:h val="7.3571866703273564E-2"/>
        </c:manualLayout>
      </c:layout>
      <c:overlay val="0"/>
      <c:spPr>
        <a:noFill/>
        <a:ln>
          <a:solidFill>
            <a:schemeClr val="accent1"/>
          </a:solidFill>
        </a:ln>
        <a:effectLst/>
      </c:spPr>
      <c:txPr>
        <a:bodyPr rot="0" vert="horz"/>
        <a:lstStyle/>
        <a:p>
          <a:pPr>
            <a:defRPr/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 sz="1200">
          <a:solidFill>
            <a:schemeClr val="accent1">
              <a:lumMod val="75000"/>
            </a:schemeClr>
          </a:solidFill>
        </a:defRPr>
      </a:pPr>
      <a:endParaRPr lang="pt-B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 sz="1400">
                <a:solidFill>
                  <a:schemeClr val="accent1">
                    <a:lumMod val="75000"/>
                  </a:schemeClr>
                </a:solidFill>
              </a:defRPr>
            </a:pPr>
            <a:r>
              <a:rPr lang="pt-BR" sz="1400" dirty="0">
                <a:solidFill>
                  <a:schemeClr val="accent1">
                    <a:lumMod val="75000"/>
                  </a:schemeClr>
                </a:solidFill>
              </a:rPr>
              <a:t>Via de acesso </a:t>
            </a:r>
            <a:r>
              <a:rPr lang="pt-BR" sz="1400" dirty="0" smtClean="0">
                <a:solidFill>
                  <a:schemeClr val="accent1">
                    <a:lumMod val="75000"/>
                  </a:schemeClr>
                </a:solidFill>
              </a:rPr>
              <a:t>utilizada</a:t>
            </a:r>
            <a:r>
              <a:rPr lang="pt-BR" sz="1400" baseline="0" dirty="0" smtClean="0">
                <a:solidFill>
                  <a:schemeClr val="accent1">
                    <a:lumMod val="75000"/>
                  </a:schemeClr>
                </a:solidFill>
              </a:rPr>
              <a:t> para chegar</a:t>
            </a:r>
            <a:r>
              <a:rPr lang="pt-BR" sz="1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BR" sz="1400" dirty="0">
                <a:solidFill>
                  <a:schemeClr val="accent1">
                    <a:lumMod val="75000"/>
                  </a:schemeClr>
                </a:solidFill>
              </a:rPr>
              <a:t>ao Brasil, por destinos visitados - Lazer - 2015 (%)</a:t>
            </a:r>
          </a:p>
        </c:rich>
      </c:tx>
      <c:layout>
        <c:manualLayout>
          <c:xMode val="edge"/>
          <c:yMode val="edge"/>
          <c:x val="0.16313216298593902"/>
          <c:y val="1.8421696296025505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4.3976537345787256E-2"/>
          <c:y val="0.22510290982728831"/>
          <c:w val="0.88466015805826681"/>
          <c:h val="0.3883213273879885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'Via de acesso por destino'!$S$3</c:f>
              <c:strCache>
                <c:ptCount val="1"/>
                <c:pt idx="0">
                  <c:v>Aéreo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2.286146392504958E-6"/>
                  <c:y val="8.8077775324815288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CFC-4E4E-8F17-F8FC40A6ACA0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4.4100287609273939E-17"/>
                  <c:y val="-5.17940614149505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CFC-4E4E-8F17-F8FC40A6ACA0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1.94647201946472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CFC-4E4E-8F17-F8FC40A6ACA0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1.94647201946471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CFC-4E4E-8F17-F8FC40A6ACA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'Via de acesso por destino'!$R$4:$R$8</c:f>
              <c:strCache>
                <c:ptCount val="5"/>
                <c:pt idx="0">
                  <c:v>Rio de Janeiro - RJ</c:v>
                </c:pt>
                <c:pt idx="1">
                  <c:v>Florianópolis - SC</c:v>
                </c:pt>
                <c:pt idx="2">
                  <c:v>Foz do Iguaçu - PR</c:v>
                </c:pt>
                <c:pt idx="3">
                  <c:v>São Paulo - SP</c:v>
                </c:pt>
                <c:pt idx="4">
                  <c:v>Armação dos Búzios - RJ</c:v>
                </c:pt>
              </c:strCache>
            </c:strRef>
          </c:cat>
          <c:val>
            <c:numRef>
              <c:f>'Via de acesso por destino'!$S$4:$S$8</c:f>
              <c:numCache>
                <c:formatCode>###0.0</c:formatCode>
                <c:ptCount val="5"/>
                <c:pt idx="0" formatCode="0.0">
                  <c:v>85.239103424283087</c:v>
                </c:pt>
                <c:pt idx="1">
                  <c:v>16.613029561484101</c:v>
                </c:pt>
                <c:pt idx="2">
                  <c:v>40.85489838484839</c:v>
                </c:pt>
                <c:pt idx="3">
                  <c:v>73.441177456666779</c:v>
                </c:pt>
                <c:pt idx="4">
                  <c:v>96.469647601560865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CFC-4E4E-8F17-F8FC40A6ACA0}"/>
            </c:ext>
          </c:extLst>
        </c:ser>
        <c:ser>
          <c:idx val="3"/>
          <c:order val="1"/>
          <c:tx>
            <c:strRef>
              <c:f>'Via de acesso por destino'!$T$3</c:f>
              <c:strCache>
                <c:ptCount val="1"/>
                <c:pt idx="0">
                  <c:v>Terrestre</c:v>
                </c:pt>
              </c:strCache>
            </c:strRef>
          </c:tx>
          <c:spPr>
            <a:solidFill>
              <a:srgbClr val="CC66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7.7641048637764492E-4"/>
                  <c:y val="1.11573903729323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CFC-4E4E-8F17-F8FC40A6ACA0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9.3222015589759853E-4"/>
                  <c:y val="-1.0323709536307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5CFC-4E4E-8F17-F8FC40A6ACA0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180510971830496E-4"/>
                  <c:y val="1.94642742827878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5CFC-4E4E-8F17-F8FC40A6ACA0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5.1825180143939299E-4"/>
                  <c:y val="-1.03233824743869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5CFC-4E4E-8F17-F8FC40A6ACA0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7640115043709575E-16"/>
                  <c:y val="3.82905962290546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5CFC-4E4E-8F17-F8FC40A6ACA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'Via de acesso por destino'!$R$4:$R$8</c:f>
              <c:strCache>
                <c:ptCount val="5"/>
                <c:pt idx="0">
                  <c:v>Rio de Janeiro - RJ</c:v>
                </c:pt>
                <c:pt idx="1">
                  <c:v>Florianópolis - SC</c:v>
                </c:pt>
                <c:pt idx="2">
                  <c:v>Foz do Iguaçu - PR</c:v>
                </c:pt>
                <c:pt idx="3">
                  <c:v>São Paulo - SP</c:v>
                </c:pt>
                <c:pt idx="4">
                  <c:v>Armação dos Búzios - RJ</c:v>
                </c:pt>
              </c:strCache>
            </c:strRef>
          </c:cat>
          <c:val>
            <c:numRef>
              <c:f>'Via de acesso por destino'!$T$4:$T$8</c:f>
              <c:numCache>
                <c:formatCode>###0.0</c:formatCode>
                <c:ptCount val="5"/>
                <c:pt idx="0" formatCode="0.0">
                  <c:v>14.760896575716911</c:v>
                </c:pt>
                <c:pt idx="1">
                  <c:v>83.386970438515888</c:v>
                </c:pt>
                <c:pt idx="2">
                  <c:v>59.14510161515161</c:v>
                </c:pt>
                <c:pt idx="3">
                  <c:v>26.558822543333221</c:v>
                </c:pt>
                <c:pt idx="4">
                  <c:v>3.5303523984391307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5CFC-4E4E-8F17-F8FC40A6AC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-1997219104"/>
        <c:axId val="-1997220736"/>
      </c:barChart>
      <c:catAx>
        <c:axId val="-1997219104"/>
        <c:scaling>
          <c:orientation val="minMax"/>
        </c:scaling>
        <c:delete val="0"/>
        <c:axPos val="b"/>
        <c:numFmt formatCode="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0"/>
          <a:lstStyle/>
          <a:p>
            <a:pPr>
              <a:defRPr/>
            </a:pPr>
            <a:endParaRPr lang="pt-BR"/>
          </a:p>
        </c:txPr>
        <c:crossAx val="-1997220736"/>
        <c:crosses val="autoZero"/>
        <c:auto val="1"/>
        <c:lblAlgn val="ctr"/>
        <c:lblOffset val="100"/>
        <c:noMultiLvlLbl val="0"/>
      </c:catAx>
      <c:valAx>
        <c:axId val="-1997220736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20000"/>
                  <a:lumOff val="80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0"/>
          <a:lstStyle/>
          <a:p>
            <a:pPr>
              <a:defRPr/>
            </a:pPr>
            <a:endParaRPr lang="pt-BR"/>
          </a:p>
        </c:txPr>
        <c:crossAx val="-1997219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65669035293013"/>
          <c:y val="0.86705738652359454"/>
          <c:w val="0.69827724671621105"/>
          <c:h val="9.6722838060053259E-2"/>
        </c:manualLayout>
      </c:layout>
      <c:overlay val="0"/>
      <c:spPr>
        <a:noFill/>
        <a:ln>
          <a:solidFill>
            <a:schemeClr val="accent1"/>
          </a:solidFill>
        </a:ln>
        <a:effectLst/>
      </c:spPr>
      <c:txPr>
        <a:bodyPr rot="0" vert="horz"/>
        <a:lstStyle/>
        <a:p>
          <a:pPr>
            <a:defRPr/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 sz="1200">
          <a:solidFill>
            <a:schemeClr val="accent1">
              <a:lumMod val="75000"/>
            </a:schemeClr>
          </a:solidFill>
        </a:defRPr>
      </a:pPr>
      <a:endParaRPr lang="pt-B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 sz="1400">
                <a:solidFill>
                  <a:schemeClr val="accent1">
                    <a:lumMod val="75000"/>
                  </a:schemeClr>
                </a:solidFill>
              </a:defRPr>
            </a:pPr>
            <a:r>
              <a:rPr lang="pt-BR" sz="1400" dirty="0">
                <a:solidFill>
                  <a:schemeClr val="accent1">
                    <a:lumMod val="75000"/>
                  </a:schemeClr>
                </a:solidFill>
              </a:rPr>
              <a:t>Via de acesso utilizada</a:t>
            </a:r>
            <a:r>
              <a:rPr lang="pt-BR" sz="1400" baseline="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BR" sz="1400" baseline="0" dirty="0" smtClean="0">
                <a:solidFill>
                  <a:schemeClr val="accent1">
                    <a:lumMod val="75000"/>
                  </a:schemeClr>
                </a:solidFill>
              </a:rPr>
              <a:t>para chegar ao </a:t>
            </a:r>
            <a:r>
              <a:rPr lang="pt-BR" sz="1400" baseline="0" dirty="0">
                <a:solidFill>
                  <a:schemeClr val="accent1">
                    <a:lumMod val="75000"/>
                  </a:schemeClr>
                </a:solidFill>
              </a:rPr>
              <a:t>Brasil</a:t>
            </a:r>
            <a:r>
              <a:rPr lang="pt-BR" sz="1400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pt-BR" sz="1400" baseline="0" dirty="0">
                <a:solidFill>
                  <a:schemeClr val="accent1">
                    <a:lumMod val="75000"/>
                  </a:schemeClr>
                </a:solidFill>
              </a:rPr>
              <a:t> por destinos visitados - Negócios, </a:t>
            </a:r>
            <a:r>
              <a:rPr lang="pt-BR" sz="1400" baseline="0" dirty="0" smtClean="0">
                <a:solidFill>
                  <a:schemeClr val="accent1">
                    <a:lumMod val="75000"/>
                  </a:schemeClr>
                </a:solidFill>
              </a:rPr>
              <a:t>eventos e convenções - </a:t>
            </a:r>
            <a:r>
              <a:rPr lang="pt-BR" sz="1400" baseline="0" dirty="0">
                <a:solidFill>
                  <a:schemeClr val="accent1">
                    <a:lumMod val="75000"/>
                  </a:schemeClr>
                </a:solidFill>
              </a:rPr>
              <a:t>2015 (%)</a:t>
            </a:r>
            <a:endParaRPr lang="pt-BR" sz="1400" dirty="0">
              <a:solidFill>
                <a:schemeClr val="accent1">
                  <a:lumMod val="75000"/>
                </a:schemeClr>
              </a:solidFill>
            </a:endParaRPr>
          </a:p>
        </c:rich>
      </c:tx>
      <c:layout>
        <c:manualLayout>
          <c:xMode val="edge"/>
          <c:yMode val="edge"/>
          <c:x val="0.16313211844088507"/>
          <c:y val="1.8421456117861349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4.3976537345787256E-2"/>
          <c:y val="0.22510290982728831"/>
          <c:w val="0.88073635514393966"/>
          <c:h val="0.3769006540808448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'Via de acesso por destino'!$S$3</c:f>
              <c:strCache>
                <c:ptCount val="1"/>
                <c:pt idx="0">
                  <c:v>Aéreo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2.286146392504958E-6"/>
                  <c:y val="8.8077775324815288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214-4F48-A602-15FF11EA898C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4.4100287609273939E-17"/>
                  <c:y val="-5.17940614149505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214-4F48-A602-15FF11EA898C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1.94647201946472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214-4F48-A602-15FF11EA898C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1.94647201946471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214-4F48-A602-15FF11EA898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'Via de acesso por destino'!$R$22:$R$26</c:f>
              <c:strCache>
                <c:ptCount val="5"/>
                <c:pt idx="0">
                  <c:v>São Paulo - SP</c:v>
                </c:pt>
                <c:pt idx="1">
                  <c:v>Rio de Janeiro - RJ</c:v>
                </c:pt>
                <c:pt idx="2">
                  <c:v>Curitiba - PR</c:v>
                </c:pt>
                <c:pt idx="3">
                  <c:v>Porto Alegre - RS</c:v>
                </c:pt>
                <c:pt idx="4">
                  <c:v>Belo Horizonte - MG</c:v>
                </c:pt>
              </c:strCache>
            </c:strRef>
          </c:cat>
          <c:val>
            <c:numRef>
              <c:f>'Via de acesso por destino'!$S$22:$S$26</c:f>
              <c:numCache>
                <c:formatCode>###0.0</c:formatCode>
                <c:ptCount val="5"/>
                <c:pt idx="0" formatCode="0.0">
                  <c:v>97.150957160930474</c:v>
                </c:pt>
                <c:pt idx="1">
                  <c:v>97.637157234588742</c:v>
                </c:pt>
                <c:pt idx="2">
                  <c:v>90.58211642328466</c:v>
                </c:pt>
                <c:pt idx="3">
                  <c:v>95.614897459932777</c:v>
                </c:pt>
                <c:pt idx="4">
                  <c:v>98.057241536937809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3214-4F48-A602-15FF11EA898C}"/>
            </c:ext>
          </c:extLst>
        </c:ser>
        <c:ser>
          <c:idx val="3"/>
          <c:order val="1"/>
          <c:tx>
            <c:strRef>
              <c:f>'Via de acesso por destino'!$T$3</c:f>
              <c:strCache>
                <c:ptCount val="1"/>
                <c:pt idx="0">
                  <c:v>Terrestre</c:v>
                </c:pt>
              </c:strCache>
            </c:strRef>
          </c:tx>
          <c:spPr>
            <a:solidFill>
              <a:srgbClr val="CC66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7.7633461446350563E-4"/>
                  <c:y val="3.97084221170781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3214-4F48-A602-15FF11EA898C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9.3213571254964489E-4"/>
                  <c:y val="4.10694606249805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3214-4F48-A602-15FF11EA898C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180510971830496E-4"/>
                  <c:y val="1.94642742827878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3214-4F48-A602-15FF11EA898C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7796696482544551E-3"/>
                  <c:y val="4.10694606249806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3214-4F48-A602-15FF11EA898C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7640115043709575E-16"/>
                  <c:y val="3.82905962290546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3214-4F48-A602-15FF11EA898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'Via de acesso por destino'!$R$22:$R$26</c:f>
              <c:strCache>
                <c:ptCount val="5"/>
                <c:pt idx="0">
                  <c:v>São Paulo - SP</c:v>
                </c:pt>
                <c:pt idx="1">
                  <c:v>Rio de Janeiro - RJ</c:v>
                </c:pt>
                <c:pt idx="2">
                  <c:v>Curitiba - PR</c:v>
                </c:pt>
                <c:pt idx="3">
                  <c:v>Porto Alegre - RS</c:v>
                </c:pt>
                <c:pt idx="4">
                  <c:v>Belo Horizonte - MG</c:v>
                </c:pt>
              </c:strCache>
            </c:strRef>
          </c:cat>
          <c:val>
            <c:numRef>
              <c:f>'Via de acesso por destino'!$T$22:$T$26</c:f>
              <c:numCache>
                <c:formatCode>###0.0</c:formatCode>
                <c:ptCount val="5"/>
                <c:pt idx="0" formatCode="0.0">
                  <c:v>2.849042839069527</c:v>
                </c:pt>
                <c:pt idx="1">
                  <c:v>2.3628427654112505</c:v>
                </c:pt>
                <c:pt idx="2">
                  <c:v>9.4178835767153419</c:v>
                </c:pt>
                <c:pt idx="3">
                  <c:v>4.3851025400672174</c:v>
                </c:pt>
                <c:pt idx="4">
                  <c:v>1.9427584630621937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3214-4F48-A602-15FF11EA89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-1997218560"/>
        <c:axId val="-1997218016"/>
      </c:barChart>
      <c:catAx>
        <c:axId val="-1997218560"/>
        <c:scaling>
          <c:orientation val="minMax"/>
        </c:scaling>
        <c:delete val="0"/>
        <c:axPos val="b"/>
        <c:numFmt formatCode="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0"/>
          <a:lstStyle/>
          <a:p>
            <a:pPr>
              <a:defRPr/>
            </a:pPr>
            <a:endParaRPr lang="pt-BR"/>
          </a:p>
        </c:txPr>
        <c:crossAx val="-1997218016"/>
        <c:crosses val="autoZero"/>
        <c:auto val="1"/>
        <c:lblAlgn val="ctr"/>
        <c:lblOffset val="100"/>
        <c:noMultiLvlLbl val="0"/>
      </c:catAx>
      <c:valAx>
        <c:axId val="-1997218016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20000"/>
                  <a:lumOff val="80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0"/>
          <a:lstStyle/>
          <a:p>
            <a:pPr>
              <a:defRPr/>
            </a:pPr>
            <a:endParaRPr lang="pt-BR"/>
          </a:p>
        </c:txPr>
        <c:crossAx val="-1997218560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65669035293013"/>
          <c:y val="0.86705738652359454"/>
          <c:w val="0.69827724671621105"/>
          <c:h val="9.6722838060053259E-2"/>
        </c:manualLayout>
      </c:layout>
      <c:overlay val="0"/>
      <c:spPr>
        <a:noFill/>
        <a:ln>
          <a:solidFill>
            <a:schemeClr val="accent1"/>
          </a:solidFill>
        </a:ln>
        <a:effectLst/>
      </c:spPr>
      <c:txPr>
        <a:bodyPr rot="0" vert="horz"/>
        <a:lstStyle/>
        <a:p>
          <a:pPr>
            <a:defRPr/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 sz="1200">
          <a:solidFill>
            <a:schemeClr val="accent1">
              <a:lumMod val="75000"/>
            </a:schemeClr>
          </a:solidFill>
        </a:defRPr>
      </a:pPr>
      <a:endParaRPr lang="pt-B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Gasto per capita dia no Brasil (US$) - 2014 e 2015</a:t>
            </a:r>
          </a:p>
        </c:rich>
      </c:tx>
      <c:layout>
        <c:manualLayout>
          <c:xMode val="edge"/>
          <c:yMode val="edge"/>
          <c:x val="0.1351345184505558"/>
          <c:y val="8.7644538207726219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4.3976537345787256E-2"/>
          <c:y val="0.22483050319852346"/>
          <c:w val="0.94337169392287512"/>
          <c:h val="0.486244009656474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Gastos!$E$2</c:f>
              <c:strCache>
                <c:ptCount val="1"/>
                <c:pt idx="0">
                  <c:v>2014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9731384023778109E-3"/>
                  <c:y val="1.4818147731533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D98-4650-89B9-EB36EAA95CB0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1.459854014598531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D98-4650-89B9-EB36EAA95CB0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1.94647201946472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AD98-4650-89B9-EB36EAA95CB0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1.94647201946471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AD98-4650-89B9-EB36EAA95CB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Gastos!$A$3:$A$5</c:f>
              <c:strCache>
                <c:ptCount val="3"/>
                <c:pt idx="0">
                  <c:v>Lazer</c:v>
                </c:pt>
                <c:pt idx="1">
                  <c:v>Negócios, Eventos e Convenções</c:v>
                </c:pt>
                <c:pt idx="2">
                  <c:v>Outros Motivos</c:v>
                </c:pt>
              </c:strCache>
            </c:strRef>
          </c:cat>
          <c:val>
            <c:numRef>
              <c:f>Gastos!$E$3:$E$5</c:f>
              <c:numCache>
                <c:formatCode>0.00</c:formatCode>
                <c:ptCount val="3"/>
                <c:pt idx="0">
                  <c:v>86.98</c:v>
                </c:pt>
                <c:pt idx="1">
                  <c:v>103.06</c:v>
                </c:pt>
                <c:pt idx="2">
                  <c:v>45.49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D98-4650-89B9-EB36EAA95CB0}"/>
            </c:ext>
          </c:extLst>
        </c:ser>
        <c:ser>
          <c:idx val="3"/>
          <c:order val="1"/>
          <c:tx>
            <c:strRef>
              <c:f>Gastos!$F$2</c:f>
              <c:strCache>
                <c:ptCount val="1"/>
                <c:pt idx="0">
                  <c:v>2015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hade val="51000"/>
                    <a:satMod val="130000"/>
                  </a:schemeClr>
                </a:gs>
                <a:gs pos="80000">
                  <a:schemeClr val="accent1">
                    <a:lumMod val="60000"/>
                    <a:shade val="93000"/>
                    <a:satMod val="130000"/>
                  </a:schemeClr>
                </a:gs>
                <a:gs pos="100000">
                  <a:schemeClr val="accent1">
                    <a:lumMod val="60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3.0097817908201663E-3"/>
                  <c:y val="1.94647201946472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AD98-4650-89B9-EB36EAA95CB0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9.3213044725684601E-4"/>
                  <c:y val="1.45985401459854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AD98-4650-89B9-EB36EAA95CB0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180510971830496E-4"/>
                  <c:y val="1.48185135394661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AD98-4650-89B9-EB36EAA95CB0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5.1829704305847836E-4"/>
                  <c:y val="1.45986629720065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AD98-4650-89B9-EB36EAA95CB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Gastos!$A$3:$A$5</c:f>
              <c:strCache>
                <c:ptCount val="3"/>
                <c:pt idx="0">
                  <c:v>Lazer</c:v>
                </c:pt>
                <c:pt idx="1">
                  <c:v>Negócios, Eventos e Convenções</c:v>
                </c:pt>
                <c:pt idx="2">
                  <c:v>Outros Motivos</c:v>
                </c:pt>
              </c:strCache>
            </c:strRef>
          </c:cat>
          <c:val>
            <c:numRef>
              <c:f>Gastos!$F$3:$F$5</c:f>
              <c:numCache>
                <c:formatCode>0.00</c:formatCode>
                <c:ptCount val="3"/>
                <c:pt idx="0">
                  <c:v>67.12</c:v>
                </c:pt>
                <c:pt idx="1">
                  <c:v>82.48</c:v>
                </c:pt>
                <c:pt idx="2">
                  <c:v>38.090000000000003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AD98-4650-89B9-EB36EAA95C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1997217472"/>
        <c:axId val="-1997227264"/>
      </c:barChart>
      <c:catAx>
        <c:axId val="-1997217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9972272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1997227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20000"/>
                  <a:lumOff val="80000"/>
                </a:schemeClr>
              </a:solidFill>
              <a:round/>
            </a:ln>
            <a:effectLst/>
          </c:spPr>
        </c:majorGridlines>
        <c:numFmt formatCode="0.00" sourceLinked="0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997217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6402355640503881"/>
          <c:y val="0.88652804351186787"/>
          <c:w val="0.31770746571010017"/>
          <c:h val="8.8138793815649694E-2"/>
        </c:manualLayout>
      </c:layout>
      <c:overlay val="0"/>
      <c:spPr>
        <a:noFill/>
        <a:ln>
          <a:solidFill>
            <a:schemeClr val="accen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pt-BR" sz="1400"/>
              <a:t>Gasto per capita no Brasil (US$) - 2014 e 2015</a:t>
            </a:r>
          </a:p>
        </c:rich>
      </c:tx>
      <c:layout>
        <c:manualLayout>
          <c:xMode val="edge"/>
          <c:yMode val="edge"/>
          <c:x val="0.17714765024197063"/>
          <c:y val="2.323114232914385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5.4154062729234773E-2"/>
          <c:y val="0.16018830047731999"/>
          <c:w val="0.94337169392287512"/>
          <c:h val="0.52819628023782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Gastos!$E$9</c:f>
              <c:strCache>
                <c:ptCount val="1"/>
                <c:pt idx="0">
                  <c:v>2014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9731384023778109E-3"/>
                  <c:y val="1.4818147731533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6A9-4C77-8E14-1B9C21525199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1.459854014598531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D6A9-4C77-8E14-1B9C21525199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1.94647201946472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D6A9-4C77-8E14-1B9C21525199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1.94647201946471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6A9-4C77-8E14-1B9C2152519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Gastos!$A$10:$A$12</c:f>
              <c:strCache>
                <c:ptCount val="3"/>
                <c:pt idx="0">
                  <c:v>Lazer</c:v>
                </c:pt>
                <c:pt idx="1">
                  <c:v>Negócios, Eventos e Convenções</c:v>
                </c:pt>
                <c:pt idx="2">
                  <c:v>Outros Motivos</c:v>
                </c:pt>
              </c:strCache>
            </c:strRef>
          </c:cat>
          <c:val>
            <c:numRef>
              <c:f>Gastos!$E$10:$E$12</c:f>
              <c:numCache>
                <c:formatCode>_(* #,##0.00_);_(* \(#,##0.00\);_(* "-"??_);_(@_)</c:formatCode>
                <c:ptCount val="3"/>
                <c:pt idx="0">
                  <c:v>1165.5320000000002</c:v>
                </c:pt>
                <c:pt idx="1">
                  <c:v>1618.0419999999999</c:v>
                </c:pt>
                <c:pt idx="2">
                  <c:v>1378.347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6A9-4C77-8E14-1B9C21525199}"/>
            </c:ext>
          </c:extLst>
        </c:ser>
        <c:ser>
          <c:idx val="3"/>
          <c:order val="1"/>
          <c:tx>
            <c:strRef>
              <c:f>Gastos!$F$9</c:f>
              <c:strCache>
                <c:ptCount val="1"/>
                <c:pt idx="0">
                  <c:v>2015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hade val="51000"/>
                    <a:satMod val="130000"/>
                  </a:schemeClr>
                </a:gs>
                <a:gs pos="80000">
                  <a:schemeClr val="accent1">
                    <a:lumMod val="60000"/>
                    <a:shade val="93000"/>
                    <a:satMod val="130000"/>
                  </a:schemeClr>
                </a:gs>
                <a:gs pos="100000">
                  <a:schemeClr val="accent1">
                    <a:lumMod val="60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3.0097817908201663E-3"/>
                  <c:y val="1.94647201946472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D6A9-4C77-8E14-1B9C21525199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9.3213044725684601E-4"/>
                  <c:y val="1.45985401459854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D6A9-4C77-8E14-1B9C21525199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180510971830496E-4"/>
                  <c:y val="1.48185135394661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D6A9-4C77-8E14-1B9C21525199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5.1829704305847836E-4"/>
                  <c:y val="1.45986629720065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D6A9-4C77-8E14-1B9C2152519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Gastos!$A$10:$A$12</c:f>
              <c:strCache>
                <c:ptCount val="3"/>
                <c:pt idx="0">
                  <c:v>Lazer</c:v>
                </c:pt>
                <c:pt idx="1">
                  <c:v>Negócios, Eventos e Convenções</c:v>
                </c:pt>
                <c:pt idx="2">
                  <c:v>Outros Motivos</c:v>
                </c:pt>
              </c:strCache>
            </c:strRef>
          </c:cat>
          <c:val>
            <c:numRef>
              <c:f>Gastos!$F$10:$F$12</c:f>
              <c:numCache>
                <c:formatCode>_(* #,##0.00_);_(* \(#,##0.00\);_(* "-"??_);_(@_)</c:formatCode>
                <c:ptCount val="3"/>
                <c:pt idx="0">
                  <c:v>778.59199999999998</c:v>
                </c:pt>
                <c:pt idx="1">
                  <c:v>1212.4559999999999</c:v>
                </c:pt>
                <c:pt idx="2">
                  <c:v>967.48599999999999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D6A9-4C77-8E14-1B9C215251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1997227808"/>
        <c:axId val="-1997222368"/>
      </c:barChart>
      <c:catAx>
        <c:axId val="-1997227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9972223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1997222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20000"/>
                  <a:lumOff val="80000"/>
                </a:schemeClr>
              </a:solidFill>
              <a:round/>
            </a:ln>
            <a:effectLst/>
          </c:spPr>
        </c:majorGridlines>
        <c:numFmt formatCode="0.00" sourceLinked="0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997227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6402355640503881"/>
          <c:y val="0.88652804351186787"/>
          <c:w val="0.37051181102362213"/>
          <c:h val="6.0322138016930184E-2"/>
        </c:manualLayout>
      </c:layout>
      <c:overlay val="0"/>
      <c:spPr>
        <a:noFill/>
        <a:ln>
          <a:solidFill>
            <a:schemeClr val="accen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0.53187</cdr:x>
      <cdr:y>0.91953</cdr:y>
    </cdr:from>
    <cdr:to>
      <cdr:x>0.54043</cdr:x>
      <cdr:y>0.9449</cdr:y>
    </cdr:to>
    <cdr:sp macro="" textlink="">
      <cdr:nvSpPr>
        <cdr:cNvPr id="2" name="Retângulo 1"/>
        <cdr:cNvSpPr/>
      </cdr:nvSpPr>
      <cdr:spPr>
        <a:xfrm xmlns:a="http://schemas.openxmlformats.org/drawingml/2006/main">
          <a:off x="4563750" y="2238517"/>
          <a:ext cx="73449" cy="61761"/>
        </a:xfrm>
        <a:prstGeom xmlns:a="http://schemas.openxmlformats.org/drawingml/2006/main" prst="rect">
          <a:avLst/>
        </a:prstGeom>
        <a:solidFill xmlns:a="http://schemas.openxmlformats.org/drawingml/2006/main">
          <a:srgbClr val="32641E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t-BR"/>
        </a:p>
      </cdr:txBody>
    </cdr:sp>
  </cdr:relSizeAnchor>
  <cdr:relSizeAnchor xmlns:cdr="http://schemas.openxmlformats.org/drawingml/2006/chartDrawing">
    <cdr:from>
      <cdr:x>0.40945</cdr:x>
      <cdr:y>0.92109</cdr:y>
    </cdr:from>
    <cdr:to>
      <cdr:x>0.418</cdr:x>
      <cdr:y>0.94646</cdr:y>
    </cdr:to>
    <cdr:sp macro="" textlink="">
      <cdr:nvSpPr>
        <cdr:cNvPr id="5" name="Retângulo 4"/>
        <cdr:cNvSpPr/>
      </cdr:nvSpPr>
      <cdr:spPr>
        <a:xfrm xmlns:a="http://schemas.openxmlformats.org/drawingml/2006/main">
          <a:off x="3513289" y="2242327"/>
          <a:ext cx="73364" cy="61761"/>
        </a:xfrm>
        <a:prstGeom xmlns:a="http://schemas.openxmlformats.org/drawingml/2006/main" prst="rect">
          <a:avLst/>
        </a:prstGeom>
        <a:solidFill xmlns:a="http://schemas.openxmlformats.org/drawingml/2006/main">
          <a:srgbClr val="DCE8C2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t-BR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0.53025</cdr:x>
      <cdr:y>0.91895</cdr:y>
    </cdr:from>
    <cdr:to>
      <cdr:x>0.53881</cdr:x>
      <cdr:y>0.95162</cdr:y>
    </cdr:to>
    <cdr:sp macro="" textlink="">
      <cdr:nvSpPr>
        <cdr:cNvPr id="4" name="Retângulo 3"/>
        <cdr:cNvSpPr/>
      </cdr:nvSpPr>
      <cdr:spPr>
        <a:xfrm xmlns:a="http://schemas.openxmlformats.org/drawingml/2006/main">
          <a:off x="4549780" y="1737013"/>
          <a:ext cx="73449" cy="61761"/>
        </a:xfrm>
        <a:prstGeom xmlns:a="http://schemas.openxmlformats.org/drawingml/2006/main" prst="rect">
          <a:avLst/>
        </a:prstGeom>
        <a:solidFill xmlns:a="http://schemas.openxmlformats.org/drawingml/2006/main">
          <a:srgbClr val="32641E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pt-BR"/>
        </a:p>
      </cdr:txBody>
    </cdr:sp>
  </cdr:relSizeAnchor>
  <cdr:relSizeAnchor xmlns:cdr="http://schemas.openxmlformats.org/drawingml/2006/chartDrawing">
    <cdr:from>
      <cdr:x>0.40901</cdr:x>
      <cdr:y>0.91693</cdr:y>
    </cdr:from>
    <cdr:to>
      <cdr:x>0.41756</cdr:x>
      <cdr:y>0.94961</cdr:y>
    </cdr:to>
    <cdr:sp macro="" textlink="">
      <cdr:nvSpPr>
        <cdr:cNvPr id="5" name="Retângulo 4"/>
        <cdr:cNvSpPr/>
      </cdr:nvSpPr>
      <cdr:spPr>
        <a:xfrm xmlns:a="http://schemas.openxmlformats.org/drawingml/2006/main">
          <a:off x="3509479" y="1733203"/>
          <a:ext cx="73364" cy="61761"/>
        </a:xfrm>
        <a:prstGeom xmlns:a="http://schemas.openxmlformats.org/drawingml/2006/main" prst="rect">
          <a:avLst/>
        </a:prstGeom>
        <a:solidFill xmlns:a="http://schemas.openxmlformats.org/drawingml/2006/main">
          <a:srgbClr val="DCE8C2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pt-BR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23292" cy="46095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88100" tIns="44049" rIns="88100" bIns="44049" numCol="1" anchor="t" anchorCtr="0" compatLnSpc="1">
            <a:prstTxWarp prst="textNoShape">
              <a:avLst/>
            </a:prstTxWarp>
          </a:bodyPr>
          <a:lstStyle>
            <a:lvl1pPr defTabSz="881483" eaLnBrk="0" hangingPunct="0">
              <a:defRPr sz="11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it-IT"/>
              <a:t>pippo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8346" y="1"/>
            <a:ext cx="2923292" cy="46095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88100" tIns="44049" rIns="88100" bIns="44049" numCol="1" anchor="t" anchorCtr="0" compatLnSpc="1">
            <a:prstTxWarp prst="textNoShape">
              <a:avLst/>
            </a:prstTxWarp>
          </a:bodyPr>
          <a:lstStyle>
            <a:lvl1pPr algn="r" defTabSz="881483" eaLnBrk="0" hangingPunct="0">
              <a:defRPr sz="11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92766"/>
            <a:ext cx="2923292" cy="45937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88100" tIns="44049" rIns="88100" bIns="44049" numCol="1" anchor="b" anchorCtr="0" compatLnSpc="1">
            <a:prstTxWarp prst="textNoShape">
              <a:avLst/>
            </a:prstTxWarp>
          </a:bodyPr>
          <a:lstStyle>
            <a:lvl1pPr defTabSz="881483" eaLnBrk="0" hangingPunct="0">
              <a:defRPr sz="11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8346" y="9392766"/>
            <a:ext cx="2923292" cy="45937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88100" tIns="44049" rIns="88100" bIns="44049" numCol="1" anchor="b" anchorCtr="0" compatLnSpc="1">
            <a:prstTxWarp prst="textNoShape">
              <a:avLst/>
            </a:prstTxWarp>
          </a:bodyPr>
          <a:lstStyle>
            <a:lvl1pPr algn="r" defTabSz="881483" eaLnBrk="0" hangingPunct="0">
              <a:defRPr sz="11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C2D25EAA-F9CD-4425-A424-63EFC139F013}" type="slidenum">
              <a:rPr lang="it-IT"/>
              <a:pPr>
                <a:defRPr/>
              </a:pPr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8814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90211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31788"/>
            <a:ext cx="1588" cy="15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6678" y="4661653"/>
            <a:ext cx="5763015" cy="438539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0607" tIns="45303" rIns="90607" bIns="45303" anchor="ctr"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882852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01675" y="739775"/>
            <a:ext cx="5348288" cy="37036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6678" y="4661653"/>
            <a:ext cx="5763015" cy="438539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0607" tIns="45303" rIns="90607" bIns="45303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74193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01675" y="739775"/>
            <a:ext cx="5348288" cy="37036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6678" y="4661653"/>
            <a:ext cx="5763015" cy="438539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0607" tIns="45303" rIns="90607" bIns="45303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99083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01675" y="739775"/>
            <a:ext cx="5348288" cy="37036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4848" y="4690068"/>
            <a:ext cx="5401942" cy="444222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607" tIns="45303" rIns="90607" bIns="45303"/>
          <a:lstStyle/>
          <a:p>
            <a:r>
              <a:rPr lang="pt-BR"/>
              <a:t>Troca de VPA para VAP – Visitar Amigos e Parentes – Padronizar entradas no texto e tabelas para podermos usar siglas</a:t>
            </a:r>
          </a:p>
        </p:txBody>
      </p:sp>
    </p:spTree>
    <p:extLst>
      <p:ext uri="{BB962C8B-B14F-4D97-AF65-F5344CB8AC3E}">
        <p14:creationId xmlns:p14="http://schemas.microsoft.com/office/powerpoint/2010/main" val="33650240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01675" y="739775"/>
            <a:ext cx="5348288" cy="37036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4848" y="4690068"/>
            <a:ext cx="5401942" cy="444222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607" tIns="45303" rIns="90607" bIns="45303"/>
          <a:lstStyle/>
          <a:p>
            <a:r>
              <a:rPr lang="pt-BR"/>
              <a:t>Troca de VPA para VAP – Visitar Amigos e Parentes – Padronizar entradas no texto e tabelas para podermos usar siglas</a:t>
            </a:r>
          </a:p>
        </p:txBody>
      </p:sp>
    </p:spTree>
    <p:extLst>
      <p:ext uri="{BB962C8B-B14F-4D97-AF65-F5344CB8AC3E}">
        <p14:creationId xmlns:p14="http://schemas.microsoft.com/office/powerpoint/2010/main" val="33650240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01675" y="739775"/>
            <a:ext cx="5348288" cy="37036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6678" y="4661653"/>
            <a:ext cx="5763015" cy="438539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0607" tIns="45303" rIns="90607" bIns="45303" anchor="ctr"/>
          <a:lstStyle/>
          <a:p>
            <a:r>
              <a:rPr lang="pt-BR"/>
              <a:t>Região Metropolitana de Fortaleza e Baía de Todos os Santos no lugar de Fortaleza e Salvador respectivamente.</a:t>
            </a:r>
          </a:p>
        </p:txBody>
      </p:sp>
    </p:spTree>
    <p:extLst>
      <p:ext uri="{BB962C8B-B14F-4D97-AF65-F5344CB8AC3E}">
        <p14:creationId xmlns:p14="http://schemas.microsoft.com/office/powerpoint/2010/main" val="24223430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01675" y="739775"/>
            <a:ext cx="5348288" cy="37036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6678" y="4661653"/>
            <a:ext cx="5763015" cy="438539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0607" tIns="45303" rIns="90607" bIns="45303" anchor="ctr"/>
          <a:lstStyle/>
          <a:p>
            <a:r>
              <a:rPr lang="pt-BR"/>
              <a:t>Região Metropolitana de Fortaleza e Baía de Todos os Santos no lugar de Fortaleza e Salvador respectivamente.</a:t>
            </a:r>
          </a:p>
        </p:txBody>
      </p:sp>
    </p:spTree>
    <p:extLst>
      <p:ext uri="{BB962C8B-B14F-4D97-AF65-F5344CB8AC3E}">
        <p14:creationId xmlns:p14="http://schemas.microsoft.com/office/powerpoint/2010/main" val="24223430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01675" y="739775"/>
            <a:ext cx="5348288" cy="37036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6678" y="4661653"/>
            <a:ext cx="5763015" cy="438539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0607" tIns="45303" rIns="90607" bIns="45303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60489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01675" y="739775"/>
            <a:ext cx="5348288" cy="37036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Espaço Reservado para Anotações 2"/>
          <p:cNvSpPr>
            <a:spLocks noGrp="1"/>
          </p:cNvSpPr>
          <p:nvPr>
            <p:ph type="body" idx="1"/>
          </p:nvPr>
        </p:nvSpPr>
        <p:spPr bwMode="auto">
          <a:xfrm>
            <a:off x="674848" y="4690068"/>
            <a:ext cx="5401942" cy="444222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607" tIns="45303" rIns="90607" bIns="45303"/>
          <a:lstStyle/>
          <a:p>
            <a:r>
              <a:rPr lang="pt-BR" dirty="0"/>
              <a:t>Ajuste para padronização de resultados com as fichas síntese</a:t>
            </a:r>
          </a:p>
          <a:p>
            <a:r>
              <a:rPr lang="pt-BR" dirty="0"/>
              <a:t>Gasto - Usar duas casas depois da vírgula</a:t>
            </a:r>
          </a:p>
        </p:txBody>
      </p:sp>
      <p:sp>
        <p:nvSpPr>
          <p:cNvPr id="89092" name="Espaço Reservado para Número de Slide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23617" y="9376978"/>
            <a:ext cx="2926446" cy="4941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607" tIns="45303" rIns="90607" bIns="45303"/>
          <a:lstStyle/>
          <a:p>
            <a:fld id="{1CD88216-9C67-46AE-8024-6AB93B51152C}" type="slidenum">
              <a:rPr lang="pt-BR"/>
              <a:pPr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13429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01675" y="739775"/>
            <a:ext cx="5348288" cy="37036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Espaço Reservado para Anotações 2"/>
          <p:cNvSpPr>
            <a:spLocks noGrp="1"/>
          </p:cNvSpPr>
          <p:nvPr>
            <p:ph type="body" idx="1"/>
          </p:nvPr>
        </p:nvSpPr>
        <p:spPr bwMode="auto">
          <a:xfrm>
            <a:off x="674848" y="4690068"/>
            <a:ext cx="5401942" cy="444222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607" tIns="45303" rIns="90607" bIns="45303"/>
          <a:lstStyle/>
          <a:p>
            <a:r>
              <a:rPr lang="pt-BR" dirty="0"/>
              <a:t>Ajuste para padronização de resultados com as fichas síntese</a:t>
            </a:r>
          </a:p>
          <a:p>
            <a:r>
              <a:rPr lang="pt-BR" dirty="0"/>
              <a:t>Gasto - Usar duas casas depois da vírgula</a:t>
            </a:r>
          </a:p>
        </p:txBody>
      </p:sp>
      <p:sp>
        <p:nvSpPr>
          <p:cNvPr id="89092" name="Espaço Reservado para Número de Slide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23617" y="9376978"/>
            <a:ext cx="2926446" cy="4941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607" tIns="45303" rIns="90607" bIns="45303"/>
          <a:lstStyle/>
          <a:p>
            <a:fld id="{1CD88216-9C67-46AE-8024-6AB93B51152C}" type="slidenum">
              <a:rPr lang="pt-BR"/>
              <a:pPr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13429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01675" y="739775"/>
            <a:ext cx="5348288" cy="37036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6678" y="4661653"/>
            <a:ext cx="5763015" cy="438539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0607" tIns="45303" rIns="90607" bIns="45303" anchor="ctr"/>
          <a:lstStyle/>
          <a:p>
            <a:r>
              <a:rPr lang="pt-BR"/>
              <a:t>Slide deslocado da pso</a:t>
            </a:r>
          </a:p>
        </p:txBody>
      </p:sp>
    </p:spTree>
    <p:extLst>
      <p:ext uri="{BB962C8B-B14F-4D97-AF65-F5344CB8AC3E}">
        <p14:creationId xmlns:p14="http://schemas.microsoft.com/office/powerpoint/2010/main" val="2066957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01675" y="739775"/>
            <a:ext cx="5348288" cy="37036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6678" y="4661653"/>
            <a:ext cx="5763015" cy="438539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0607" tIns="45303" rIns="90607" bIns="45303" anchor="ctr"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8672097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01675" y="739775"/>
            <a:ext cx="5348288" cy="37036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Text Box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6678" y="4661653"/>
            <a:ext cx="5763015" cy="438539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0607" tIns="45303" rIns="90607" bIns="45303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63257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01675" y="739775"/>
            <a:ext cx="5348288" cy="37036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6678" y="4661653"/>
            <a:ext cx="5763015" cy="438539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0607" tIns="45303" rIns="90607" bIns="45303" anchor="ctr"/>
          <a:lstStyle/>
          <a:p>
            <a:r>
              <a:rPr lang="pt-BR" dirty="0"/>
              <a:t>* Espanha: Permanência média (Outros Motivos) aumentou de</a:t>
            </a:r>
            <a:r>
              <a:rPr lang="pt-BR" baseline="0" dirty="0"/>
              <a:t> 38,7 dias em 2011 para 47,6 dias em 2012.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410433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01675" y="739775"/>
            <a:ext cx="5348288" cy="37036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6678" y="4661653"/>
            <a:ext cx="5763015" cy="438539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0607" tIns="45303" rIns="90607" bIns="45303" anchor="ctr"/>
          <a:lstStyle/>
          <a:p>
            <a:endParaRPr lang="pt-B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33932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01675" y="739775"/>
            <a:ext cx="5348288" cy="37036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6678" y="4661653"/>
            <a:ext cx="5763015" cy="438539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0607" tIns="45303" rIns="90607" bIns="45303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736805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796925" y="331788"/>
            <a:ext cx="15232063" cy="10545762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6678" y="4661653"/>
            <a:ext cx="5763015" cy="438539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0607" tIns="45303" rIns="90607" bIns="45303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024277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796925" y="331788"/>
            <a:ext cx="15232063" cy="10545762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6678" y="4661653"/>
            <a:ext cx="5763015" cy="438539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0607" tIns="45303" rIns="90607" bIns="45303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865135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01675" y="739775"/>
            <a:ext cx="5348288" cy="37036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6678" y="4661653"/>
            <a:ext cx="5763015" cy="438539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0607" tIns="45303" rIns="90607" bIns="45303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451297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01675" y="739775"/>
            <a:ext cx="5348288" cy="37036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6678" y="4661653"/>
            <a:ext cx="5763015" cy="438539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0607" tIns="45303" rIns="90607" bIns="45303" anchor="ctr"/>
          <a:lstStyle/>
          <a:p>
            <a:r>
              <a:rPr lang="pt-BR" dirty="0"/>
              <a:t>Corrigir a palavra </a:t>
            </a:r>
            <a:r>
              <a:rPr lang="pt-BR" dirty="0" err="1"/>
              <a:t>linternet</a:t>
            </a:r>
            <a:r>
              <a:rPr lang="pt-BR" dirty="0"/>
              <a:t> do título do gráfico por internet.</a:t>
            </a:r>
          </a:p>
        </p:txBody>
      </p:sp>
    </p:spTree>
    <p:extLst>
      <p:ext uri="{BB962C8B-B14F-4D97-AF65-F5344CB8AC3E}">
        <p14:creationId xmlns:p14="http://schemas.microsoft.com/office/powerpoint/2010/main" val="99423048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796925" y="331788"/>
            <a:ext cx="15232063" cy="10545762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6678" y="4661653"/>
            <a:ext cx="5763015" cy="438539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0607" tIns="45303" rIns="90607" bIns="45303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392237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01675" y="739775"/>
            <a:ext cx="5348288" cy="37036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6678" y="4661653"/>
            <a:ext cx="5763015" cy="438539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0607" tIns="45303" rIns="90607" bIns="45303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3772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01675" y="739775"/>
            <a:ext cx="5348288" cy="37036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6678" y="4661653"/>
            <a:ext cx="5763015" cy="438539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0607" tIns="45303" rIns="90607" bIns="45303" anchor="ctr"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739933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01675" y="739775"/>
            <a:ext cx="5348288" cy="37036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6678" y="4661653"/>
            <a:ext cx="5763015" cy="438539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0607" tIns="45303" rIns="90607" bIns="45303" anchor="ctr"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7035327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796925" y="331788"/>
            <a:ext cx="15232063" cy="10545762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6678" y="4661653"/>
            <a:ext cx="5763015" cy="438539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0607" tIns="45303" rIns="90607" bIns="45303" anchor="ctr"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78723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796925" y="331788"/>
            <a:ext cx="15232063" cy="10545762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6678" y="4661653"/>
            <a:ext cx="5763015" cy="438539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0607" tIns="45303" rIns="90607" bIns="45303" anchor="ctr"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098995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01675" y="739775"/>
            <a:ext cx="5348288" cy="37036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6678" y="4661653"/>
            <a:ext cx="5763015" cy="438539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0607" tIns="45303" rIns="90607" bIns="45303" anchor="ctr"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086368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01675" y="739775"/>
            <a:ext cx="5348288" cy="37036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6678" y="4661653"/>
            <a:ext cx="5763015" cy="438539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0607" tIns="45303" rIns="90607" bIns="45303" anchor="ctr"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231555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01675" y="739775"/>
            <a:ext cx="5348288" cy="37036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6678" y="4661653"/>
            <a:ext cx="5763015" cy="438539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0607" tIns="45303" rIns="90607" bIns="45303" anchor="ctr"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4261783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01675" y="739775"/>
            <a:ext cx="5348288" cy="37036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6678" y="4661653"/>
            <a:ext cx="5763015" cy="438539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0607" tIns="45303" rIns="90607" bIns="45303" anchor="ctr"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9852492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01675" y="739775"/>
            <a:ext cx="5348288" cy="37036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6678" y="4661653"/>
            <a:ext cx="5763015" cy="438539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0607" tIns="45303" rIns="90607" bIns="45303" anchor="ctr"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5683454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01675" y="739775"/>
            <a:ext cx="5348288" cy="37036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6678" y="4661653"/>
            <a:ext cx="5763015" cy="438539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0607" tIns="45303" rIns="90607" bIns="45303" anchor="ctr"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2020264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01675" y="739775"/>
            <a:ext cx="5348288" cy="37036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6678" y="4661653"/>
            <a:ext cx="5763015" cy="438539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0607" tIns="45303" rIns="90607" bIns="45303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50556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01675" y="739775"/>
            <a:ext cx="5348288" cy="37036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6678" y="4661653"/>
            <a:ext cx="5763015" cy="438539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0607" tIns="45303" rIns="90607" bIns="45303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177686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01675" y="739775"/>
            <a:ext cx="5348288" cy="37036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6678" y="4661653"/>
            <a:ext cx="5763015" cy="438539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0607" tIns="45303" rIns="90607" bIns="45303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2784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01675" y="739775"/>
            <a:ext cx="5348288" cy="37036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6678" y="4661653"/>
            <a:ext cx="5763015" cy="438539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0607" tIns="45303" rIns="90607" bIns="45303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47852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01675" y="739775"/>
            <a:ext cx="5348288" cy="37036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6678" y="4661653"/>
            <a:ext cx="5763015" cy="438539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0607" tIns="45303" rIns="90607" bIns="45303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53085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69963" y="1233488"/>
            <a:ext cx="4811712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>
          <a:xfrm>
            <a:off x="674848" y="4751633"/>
            <a:ext cx="5401942" cy="3886552"/>
          </a:xfrm>
          <a:prstGeom prst="rect">
            <a:avLst/>
          </a:prstGeom>
        </p:spPr>
        <p:txBody>
          <a:bodyPr lIns="90607" tIns="45303" rIns="90607" bIns="45303"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52388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01675" y="739775"/>
            <a:ext cx="5348288" cy="37036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Espaço Reservado para Anotações 2"/>
          <p:cNvSpPr>
            <a:spLocks noGrp="1"/>
          </p:cNvSpPr>
          <p:nvPr>
            <p:ph type="body" idx="1"/>
          </p:nvPr>
        </p:nvSpPr>
        <p:spPr bwMode="auto">
          <a:xfrm>
            <a:off x="674848" y="4690068"/>
            <a:ext cx="5401942" cy="444222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607" tIns="45303" rIns="90607" bIns="45303"/>
          <a:lstStyle/>
          <a:p>
            <a:r>
              <a:rPr lang="pt-BR"/>
              <a:t>Min</a:t>
            </a:r>
          </a:p>
        </p:txBody>
      </p:sp>
      <p:sp>
        <p:nvSpPr>
          <p:cNvPr id="83972" name="Espaço Reservado para Número de Slide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23617" y="9376978"/>
            <a:ext cx="2926446" cy="4941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607" tIns="45303" rIns="90607" bIns="45303"/>
          <a:lstStyle/>
          <a:p>
            <a:fld id="{14B831CD-E6E0-4B56-886B-BC58DC3130D3}" type="slidenum">
              <a:rPr lang="pt-BR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21660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01675" y="739775"/>
            <a:ext cx="5348288" cy="37036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6678" y="4661653"/>
            <a:ext cx="5763015" cy="438539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0607" tIns="45303" rIns="90607" bIns="45303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0218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DB54-3A99-4D16-B6DE-26700D35FB1B}" type="datetime1">
              <a:rPr lang="pt-BR" smtClean="0"/>
              <a:t>27/03/2017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C39-7696-495B-97EC-0C08D6C99D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5370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004B-FC2C-4DDC-89CB-F45C1CC17018}" type="datetime1">
              <a:rPr lang="pt-BR" smtClean="0"/>
              <a:t>27/03/2017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C39-7696-495B-97EC-0C08D6C99D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356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 userDrawn="1"/>
        </p:nvSpPr>
        <p:spPr>
          <a:xfrm>
            <a:off x="467544" y="849486"/>
            <a:ext cx="813690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Textos</a:t>
            </a:r>
            <a:endParaRPr lang="pt-BR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tângulo 8"/>
          <p:cNvSpPr/>
          <p:nvPr userDrawn="1"/>
        </p:nvSpPr>
        <p:spPr>
          <a:xfrm>
            <a:off x="401379" y="282714"/>
            <a:ext cx="82692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Títulos</a:t>
            </a:r>
            <a:endParaRPr lang="pt-BR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329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2908" y="2047996"/>
            <a:ext cx="6855090" cy="861774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pic>
        <p:nvPicPr>
          <p:cNvPr id="4" name="Imagem 3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18" y="4560010"/>
            <a:ext cx="1436232" cy="12121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ítulo e text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5503" y="207625"/>
            <a:ext cx="8328952" cy="430887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825500" y="836615"/>
            <a:ext cx="4081066" cy="2092881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5071669" y="836613"/>
            <a:ext cx="4082785" cy="2092881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5071669" y="3471865"/>
            <a:ext cx="4082785" cy="2092881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825503" y="188915"/>
            <a:ext cx="8335831" cy="1723549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2"/>
          <p:cNvSpPr>
            <a:spLocks noChangeArrowheads="1"/>
          </p:cNvSpPr>
          <p:nvPr userDrawn="1"/>
        </p:nvSpPr>
        <p:spPr bwMode="auto">
          <a:xfrm>
            <a:off x="142875" y="2235200"/>
            <a:ext cx="9101138" cy="2374900"/>
          </a:xfrm>
          <a:prstGeom prst="rect">
            <a:avLst/>
          </a:prstGeom>
          <a:gradFill rotWithShape="1">
            <a:gsLst>
              <a:gs pos="0">
                <a:srgbClr val="003300"/>
              </a:gs>
              <a:gs pos="5000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eaLnBrk="0" hangingPunct="0"/>
            <a:endParaRPr lang="pt-BR"/>
          </a:p>
        </p:txBody>
      </p:sp>
      <p:sp>
        <p:nvSpPr>
          <p:cNvPr id="4" name="CaixaDeTexto 4"/>
          <p:cNvSpPr txBox="1">
            <a:spLocks noChangeArrowheads="1"/>
          </p:cNvSpPr>
          <p:nvPr userDrawn="1"/>
        </p:nvSpPr>
        <p:spPr bwMode="auto">
          <a:xfrm>
            <a:off x="9372600" y="2235200"/>
            <a:ext cx="395288" cy="2374900"/>
          </a:xfrm>
          <a:prstGeom prst="rect">
            <a:avLst/>
          </a:prstGeom>
          <a:gradFill rotWithShape="1">
            <a:gsLst>
              <a:gs pos="0">
                <a:srgbClr val="FFCC00"/>
              </a:gs>
              <a:gs pos="50000">
                <a:srgbClr val="FFFF00"/>
              </a:gs>
              <a:gs pos="100000">
                <a:srgbClr val="FFCC00"/>
              </a:gs>
            </a:gsLst>
            <a:lin ang="5400000" scaled="1"/>
          </a:gradFill>
          <a:ln>
            <a:noFill/>
          </a:ln>
          <a:extLst/>
        </p:spPr>
        <p:txBody>
          <a:bodyPr lIns="0" tIns="0" rIns="0" bIns="0"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5" name="Retângulo 4"/>
          <p:cNvSpPr/>
          <p:nvPr userDrawn="1"/>
        </p:nvSpPr>
        <p:spPr bwMode="auto">
          <a:xfrm>
            <a:off x="60325" y="528638"/>
            <a:ext cx="5975350" cy="487362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lIns="0" tIns="0" rIns="0" bIns="0">
            <a:spAutoFit/>
          </a:bodyPr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518" y="2683887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1320800"/>
            <a:ext cx="5943600" cy="40465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4F2C1-6B79-415F-95FC-A634BE44FFF1}" type="datetime1">
              <a:rPr lang="pt-BR" smtClean="0"/>
              <a:t>27/03/2017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C39-7696-495B-97EC-0C08D6C99D2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96575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62C0D-DEB9-4F7F-A6CD-6D5A81E4C8FA}" type="datetime1">
              <a:rPr lang="pt-BR" smtClean="0"/>
              <a:t>27/03/2017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C39-7696-495B-97EC-0C08D6C99D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6965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7DBF-D66F-4857-A236-BE7E7050AC44}" type="datetime1">
              <a:rPr lang="pt-BR" smtClean="0"/>
              <a:t>27/03/2017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C39-7696-495B-97EC-0C08D6C99D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4900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913E-572B-4F8D-96DE-89B31F0D0236}" type="datetime1">
              <a:rPr lang="pt-BR" smtClean="0"/>
              <a:t>27/03/2017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C39-7696-495B-97EC-0C08D6C99D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318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0A46-0A96-42B2-9B8A-00D210DAFB0B}" type="datetime1">
              <a:rPr lang="pt-BR" smtClean="0"/>
              <a:t>27/03/2017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C39-7696-495B-97EC-0C08D6C99D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97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43B03-A050-47FC-A6EA-9B97F1F0006B}" type="datetime1">
              <a:rPr lang="pt-BR" smtClean="0"/>
              <a:t>27/03/2017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C39-7696-495B-97EC-0C08D6C99D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6188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86923-A23F-45CF-86CE-346B373C73C9}" type="datetime1">
              <a:rPr lang="pt-BR" smtClean="0"/>
              <a:t>27/03/2017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C39-7696-495B-97EC-0C08D6C99D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4915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DCC2-D979-4C54-983E-5AB34A238982}" type="datetime1">
              <a:rPr lang="pt-BR" smtClean="0"/>
              <a:t>27/03/2017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C39-7696-495B-97EC-0C08D6C99D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0063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A4632-9D38-460F-BC9A-9512489DA780}" type="datetime1">
              <a:rPr lang="pt-BR" smtClean="0"/>
              <a:t>27/03/2017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7CC39-7696-495B-97EC-0C08D6C99D24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10" descr="base.png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32464"/>
            <a:ext cx="990600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1893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172" r:id="rId1"/>
    <p:sldLayoutId id="2147485173" r:id="rId2"/>
    <p:sldLayoutId id="2147485174" r:id="rId3"/>
    <p:sldLayoutId id="2147485175" r:id="rId4"/>
    <p:sldLayoutId id="2147485176" r:id="rId5"/>
    <p:sldLayoutId id="2147485177" r:id="rId6"/>
    <p:sldLayoutId id="2147485178" r:id="rId7"/>
    <p:sldLayoutId id="2147485179" r:id="rId8"/>
    <p:sldLayoutId id="2147485180" r:id="rId9"/>
    <p:sldLayoutId id="2147485181" r:id="rId10"/>
    <p:sldLayoutId id="2147485182" r:id="rId11"/>
    <p:sldLayoutId id="2147485183" r:id="rId12"/>
    <p:sldLayoutId id="2147485184" r:id="rId13"/>
    <p:sldLayoutId id="2147485185" r:id="rId14"/>
    <p:sldLayoutId id="2147485169" r:id="rId15"/>
    <p:sldLayoutId id="2147485163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0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1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Relationship Id="rId4" Type="http://schemas.openxmlformats.org/officeDocument/2006/relationships/chart" Target="../charts/char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emf"/><Relationship Id="rId4" Type="http://schemas.openxmlformats.org/officeDocument/2006/relationships/chart" Target="../charts/chart1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9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2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3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18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5.e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e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e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0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1.e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2.e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e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4.emf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3579813"/>
            <a:ext cx="9906000" cy="1016000"/>
          </a:xfrm>
        </p:spPr>
        <p:txBody>
          <a:bodyPr>
            <a:normAutofit/>
          </a:bodyPr>
          <a:lstStyle/>
          <a:p>
            <a:pPr marL="0" algn="ctr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800" b="1" dirty="0" smtClean="0">
                <a:solidFill>
                  <a:srgbClr val="003300"/>
                </a:solidFill>
                <a:latin typeface="Calibri" panose="020F0502020204030204" pitchFamily="34" charset="0"/>
              </a:rPr>
              <a:t>Resultados </a:t>
            </a:r>
            <a:r>
              <a:rPr lang="pt-BR" sz="2800" b="1" dirty="0">
                <a:solidFill>
                  <a:srgbClr val="003300"/>
                </a:solidFill>
                <a:latin typeface="Calibri" panose="020F0502020204030204" pitchFamily="34" charset="0"/>
              </a:rPr>
              <a:t>do Turismo Receptivo</a:t>
            </a:r>
            <a:endParaRPr lang="pt-BR" sz="1400" dirty="0">
              <a:solidFill>
                <a:srgbClr val="003300"/>
              </a:solidFill>
              <a:latin typeface="Calibri" panose="020F0502020204030204" pitchFamily="34" charset="0"/>
            </a:endParaRP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1" y="5341938"/>
            <a:ext cx="9906000" cy="303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7000"/>
              </a:lnSpc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400" dirty="0">
                <a:solidFill>
                  <a:srgbClr val="000000"/>
                </a:solidFill>
                <a:latin typeface="Calibri" panose="020F0502020204030204" pitchFamily="34" charset="0"/>
              </a:rPr>
              <a:t>Brasília, Julho de 2016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1" y="909925"/>
            <a:ext cx="9906002" cy="221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 anchor="ctr" anchorCtr="1">
            <a:spAutoFit/>
          </a:bodyPr>
          <a:lstStyle/>
          <a:p>
            <a:pPr algn="ctr">
              <a:lnSpc>
                <a:spcPct val="97000"/>
              </a:lnSpc>
              <a:spcBef>
                <a:spcPts val="120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4400" dirty="0">
                <a:solidFill>
                  <a:srgbClr val="000000"/>
                </a:solidFill>
                <a:latin typeface="Calibri" panose="020F0502020204030204" pitchFamily="34" charset="0"/>
                <a:cs typeface="+mn-cs"/>
              </a:rPr>
              <a:t>	Estudo da Demanda Turística Internacional</a:t>
            </a:r>
          </a:p>
          <a:p>
            <a:pPr algn="ctr">
              <a:lnSpc>
                <a:spcPct val="97000"/>
              </a:lnSpc>
              <a:spcBef>
                <a:spcPts val="120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4400" dirty="0">
                <a:solidFill>
                  <a:srgbClr val="000000"/>
                </a:solidFill>
                <a:latin typeface="Calibri" panose="020F0502020204030204" pitchFamily="34" charset="0"/>
                <a:cs typeface="+mn-cs"/>
              </a:rPr>
              <a:t>Brasil - 2015</a:t>
            </a:r>
            <a:endParaRPr lang="pt-BR" sz="3200" dirty="0">
              <a:solidFill>
                <a:srgbClr val="6666FF"/>
              </a:solidFill>
              <a:latin typeface="Calibri" panose="020F050202020403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3719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ítulo 1"/>
          <p:cNvSpPr>
            <a:spLocks noGrp="1"/>
          </p:cNvSpPr>
          <p:nvPr>
            <p:ph type="title"/>
          </p:nvPr>
        </p:nvSpPr>
        <p:spPr>
          <a:xfrm>
            <a:off x="0" y="384529"/>
            <a:ext cx="9904413" cy="707886"/>
          </a:xfrm>
        </p:spPr>
        <p:txBody>
          <a:bodyPr>
            <a:noAutofit/>
          </a:bodyPr>
          <a:lstStyle/>
          <a:p>
            <a:pPr algn="ctr"/>
            <a:r>
              <a:rPr lang="pt-BR" sz="2300" b="1" dirty="0">
                <a:latin typeface="Calibri" panose="020F0502020204030204" pitchFamily="34" charset="0"/>
                <a:cs typeface="Arial" charset="0"/>
              </a:rPr>
              <a:t>Chegadas de turistas ao Brasil, segundo países</a:t>
            </a:r>
            <a:br>
              <a:rPr lang="pt-BR" sz="2300" b="1" dirty="0">
                <a:latin typeface="Calibri" panose="020F0502020204030204" pitchFamily="34" charset="0"/>
                <a:cs typeface="Arial" charset="0"/>
              </a:rPr>
            </a:br>
            <a:r>
              <a:rPr lang="pt-BR" sz="2300" b="1" dirty="0">
                <a:latin typeface="Calibri" panose="020F0502020204030204" pitchFamily="34" charset="0"/>
                <a:cs typeface="Arial" charset="0"/>
              </a:rPr>
              <a:t>de residência permanente, por vias de acesso - 2015</a:t>
            </a:r>
          </a:p>
        </p:txBody>
      </p:sp>
      <p:sp>
        <p:nvSpPr>
          <p:cNvPr id="21507" name="CaixaDeTexto 4"/>
          <p:cNvSpPr txBox="1">
            <a:spLocks noChangeArrowheads="1"/>
          </p:cNvSpPr>
          <p:nvPr/>
        </p:nvSpPr>
        <p:spPr bwMode="auto">
          <a:xfrm>
            <a:off x="6587391" y="1290859"/>
            <a:ext cx="3064607" cy="4552834"/>
          </a:xfrm>
          <a:prstGeom prst="rect">
            <a:avLst/>
          </a:prstGeom>
          <a:solidFill>
            <a:srgbClr val="D9EECE"/>
          </a:solidFill>
          <a:ln w="12700">
            <a:noFill/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pPr indent="177800" algn="r">
              <a:spcAft>
                <a:spcPts val="600"/>
              </a:spcAft>
            </a:pPr>
            <a:r>
              <a:rPr lang="pt-BR" sz="1600" dirty="0">
                <a:latin typeface="Calibri" panose="020F0502020204030204" pitchFamily="34" charset="0"/>
              </a:rPr>
              <a:t>1º América do Sul: Argentina</a:t>
            </a:r>
            <a:r>
              <a:rPr lang="pt-BR" sz="1600" b="0" dirty="0">
                <a:latin typeface="Calibri" panose="020F0502020204030204" pitchFamily="34" charset="0"/>
              </a:rPr>
              <a:t> (33,0%) mantém o posto de principal emissor. Somada às participações de </a:t>
            </a:r>
            <a:r>
              <a:rPr lang="pt-BR" sz="1600" dirty="0">
                <a:latin typeface="Calibri" panose="020F0502020204030204" pitchFamily="34" charset="0"/>
              </a:rPr>
              <a:t>Chile</a:t>
            </a:r>
            <a:r>
              <a:rPr lang="pt-BR" sz="1600" b="0" dirty="0">
                <a:latin typeface="Calibri" panose="020F0502020204030204" pitchFamily="34" charset="0"/>
              </a:rPr>
              <a:t> (4,9%), </a:t>
            </a:r>
            <a:r>
              <a:rPr lang="pt-BR" sz="1600" dirty="0">
                <a:latin typeface="Calibri" panose="020F0502020204030204" pitchFamily="34" charset="0"/>
              </a:rPr>
              <a:t>Paraguai</a:t>
            </a:r>
            <a:r>
              <a:rPr lang="pt-BR" sz="1600" b="0" dirty="0">
                <a:latin typeface="Calibri" panose="020F0502020204030204" pitchFamily="34" charset="0"/>
              </a:rPr>
              <a:t> (4,8%) e </a:t>
            </a:r>
            <a:r>
              <a:rPr lang="pt-BR" sz="1600" dirty="0">
                <a:latin typeface="Calibri" panose="020F0502020204030204" pitchFamily="34" charset="0"/>
              </a:rPr>
              <a:t>Uruguai </a:t>
            </a:r>
            <a:r>
              <a:rPr lang="pt-BR" sz="1600" b="0" dirty="0" smtClean="0">
                <a:latin typeface="Calibri" panose="020F0502020204030204" pitchFamily="34" charset="0"/>
              </a:rPr>
              <a:t>(4,2%), </a:t>
            </a:r>
            <a:r>
              <a:rPr lang="pt-BR" sz="1600" b="0" dirty="0">
                <a:latin typeface="Calibri" panose="020F0502020204030204" pitchFamily="34" charset="0"/>
              </a:rPr>
              <a:t>respondem por </a:t>
            </a:r>
            <a:r>
              <a:rPr lang="pt-BR" sz="1600" b="0" dirty="0" smtClean="0">
                <a:latin typeface="Calibri" panose="020F0502020204030204" pitchFamily="34" charset="0"/>
              </a:rPr>
              <a:t>46,9% </a:t>
            </a:r>
            <a:r>
              <a:rPr lang="pt-BR" sz="1600" b="0" dirty="0">
                <a:latin typeface="Calibri" panose="020F0502020204030204" pitchFamily="34" charset="0"/>
              </a:rPr>
              <a:t>do receptivo brasileiro.</a:t>
            </a:r>
          </a:p>
          <a:p>
            <a:pPr indent="177800" algn="r">
              <a:spcAft>
                <a:spcPts val="600"/>
              </a:spcAft>
            </a:pPr>
            <a:r>
              <a:rPr lang="pt-BR" sz="1600" dirty="0">
                <a:latin typeface="Calibri" panose="020F0502020204030204" pitchFamily="34" charset="0"/>
              </a:rPr>
              <a:t>2º Europa: França</a:t>
            </a:r>
            <a:r>
              <a:rPr lang="pt-BR" sz="1600" b="0" dirty="0">
                <a:latin typeface="Calibri" panose="020F0502020204030204" pitchFamily="34" charset="0"/>
              </a:rPr>
              <a:t> e </a:t>
            </a:r>
            <a:r>
              <a:rPr lang="pt-BR" sz="1600" dirty="0">
                <a:latin typeface="Calibri" panose="020F0502020204030204" pitchFamily="34" charset="0"/>
              </a:rPr>
              <a:t>Alemanha</a:t>
            </a:r>
            <a:r>
              <a:rPr lang="pt-BR" sz="1600" b="0" dirty="0">
                <a:latin typeface="Calibri" panose="020F0502020204030204" pitchFamily="34" charset="0"/>
              </a:rPr>
              <a:t> destacam-se entre os europeus, ocupando respectivamente a </a:t>
            </a:r>
            <a:r>
              <a:rPr lang="pt-BR" sz="1600" b="0" dirty="0" smtClean="0">
                <a:latin typeface="Calibri" panose="020F0502020204030204" pitchFamily="34" charset="0"/>
              </a:rPr>
              <a:t>6ª </a:t>
            </a:r>
            <a:r>
              <a:rPr lang="pt-BR" sz="1600" b="0" dirty="0">
                <a:latin typeface="Calibri" panose="020F0502020204030204" pitchFamily="34" charset="0"/>
              </a:rPr>
              <a:t>e </a:t>
            </a:r>
            <a:r>
              <a:rPr lang="pt-BR" sz="1600" b="0" dirty="0" smtClean="0">
                <a:latin typeface="Calibri" panose="020F0502020204030204" pitchFamily="34" charset="0"/>
              </a:rPr>
              <a:t>7ª </a:t>
            </a:r>
            <a:r>
              <a:rPr lang="pt-BR" sz="1600" b="0" dirty="0">
                <a:latin typeface="Calibri" panose="020F0502020204030204" pitchFamily="34" charset="0"/>
              </a:rPr>
              <a:t>posição. Entre os 10 primeiros listam-se ainda </a:t>
            </a:r>
            <a:r>
              <a:rPr lang="pt-BR" sz="1600" dirty="0">
                <a:latin typeface="Calibri" panose="020F0502020204030204" pitchFamily="34" charset="0"/>
              </a:rPr>
              <a:t>Itália</a:t>
            </a:r>
            <a:r>
              <a:rPr lang="pt-BR" sz="1600" b="0" dirty="0">
                <a:latin typeface="Calibri" panose="020F0502020204030204" pitchFamily="34" charset="0"/>
              </a:rPr>
              <a:t>, </a:t>
            </a:r>
            <a:r>
              <a:rPr lang="pt-BR" sz="1600" dirty="0">
                <a:latin typeface="Calibri" panose="020F0502020204030204" pitchFamily="34" charset="0"/>
              </a:rPr>
              <a:t>Inglaterra</a:t>
            </a:r>
            <a:r>
              <a:rPr lang="pt-BR" sz="1600" b="0" dirty="0">
                <a:latin typeface="Calibri" panose="020F0502020204030204" pitchFamily="34" charset="0"/>
              </a:rPr>
              <a:t> e </a:t>
            </a:r>
            <a:r>
              <a:rPr lang="pt-BR" sz="1600" dirty="0">
                <a:latin typeface="Calibri" panose="020F0502020204030204" pitchFamily="34" charset="0"/>
              </a:rPr>
              <a:t>Portugal</a:t>
            </a:r>
            <a:r>
              <a:rPr lang="pt-BR" sz="1600" b="0" dirty="0">
                <a:latin typeface="Calibri" panose="020F0502020204030204" pitchFamily="34" charset="0"/>
              </a:rPr>
              <a:t>.</a:t>
            </a:r>
          </a:p>
          <a:p>
            <a:pPr indent="177800" algn="r">
              <a:spcAft>
                <a:spcPts val="600"/>
              </a:spcAft>
            </a:pPr>
            <a:r>
              <a:rPr lang="pt-BR" sz="1600" dirty="0">
                <a:latin typeface="Calibri" panose="020F0502020204030204" pitchFamily="34" charset="0"/>
              </a:rPr>
              <a:t>3º América do Norte: Estados Unidos</a:t>
            </a:r>
            <a:r>
              <a:rPr lang="pt-BR" sz="1600" b="0" dirty="0">
                <a:latin typeface="Calibri" panose="020F0502020204030204" pitchFamily="34" charset="0"/>
              </a:rPr>
              <a:t> (9,1%) continua a ser o segundo </a:t>
            </a:r>
            <a:r>
              <a:rPr lang="pt-BR" sz="1600" b="0" dirty="0" smtClean="0">
                <a:latin typeface="Calibri" panose="020F0502020204030204" pitchFamily="34" charset="0"/>
              </a:rPr>
              <a:t>principal emissor.</a:t>
            </a:r>
            <a:endParaRPr lang="pt-BR" sz="1600" b="0" dirty="0">
              <a:latin typeface="Calibri" panose="020F050202020403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59875" y="5801358"/>
            <a:ext cx="618540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b="0" dirty="0">
                <a:latin typeface="+mn-lt"/>
              </a:rPr>
              <a:t>Fonte: Anuário Estatístico de Turismo – Ministério do </a:t>
            </a:r>
            <a:r>
              <a:rPr lang="pt-BR" sz="800" b="0" dirty="0" smtClean="0">
                <a:latin typeface="+mn-lt"/>
              </a:rPr>
              <a:t>Turismo.</a:t>
            </a:r>
            <a:endParaRPr lang="pt-BR" sz="800" b="0" dirty="0">
              <a:latin typeface="+mn-lt"/>
            </a:endParaRP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C39-7696-495B-97EC-0C08D6C99D24}" type="slidenum">
              <a:rPr lang="pt-BR" smtClean="0">
                <a:solidFill>
                  <a:schemeClr val="bg1"/>
                </a:solidFill>
              </a:rPr>
              <a:t>9</a:t>
            </a:fld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708" y="1290859"/>
            <a:ext cx="6259850" cy="455283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ítulo 1"/>
          <p:cNvSpPr>
            <a:spLocks noGrp="1"/>
          </p:cNvSpPr>
          <p:nvPr>
            <p:ph type="title"/>
          </p:nvPr>
        </p:nvSpPr>
        <p:spPr>
          <a:xfrm>
            <a:off x="0" y="337897"/>
            <a:ext cx="9904413" cy="637097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BR" sz="2300" b="1" dirty="0">
                <a:latin typeface="Calibri" panose="020F0502020204030204" pitchFamily="34" charset="0"/>
                <a:cs typeface="Arial" charset="0"/>
              </a:rPr>
              <a:t>Chegadas de turistas ao Brasil, segundo países</a:t>
            </a:r>
            <a:br>
              <a:rPr lang="pt-BR" sz="2300" b="1" dirty="0">
                <a:latin typeface="Calibri" panose="020F0502020204030204" pitchFamily="34" charset="0"/>
                <a:cs typeface="Arial" charset="0"/>
              </a:rPr>
            </a:br>
            <a:r>
              <a:rPr lang="pt-BR" sz="2300" b="1" dirty="0">
                <a:latin typeface="Calibri" panose="020F0502020204030204" pitchFamily="34" charset="0"/>
                <a:cs typeface="Arial" charset="0"/>
              </a:rPr>
              <a:t>de residência permanente - 2011-2015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099452" y="5766671"/>
            <a:ext cx="618540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b="0" dirty="0"/>
              <a:t>Fonte: Anuário Estatístico de Turismo – Ministério do </a:t>
            </a:r>
            <a:r>
              <a:rPr lang="pt-BR" sz="800" b="0" dirty="0" smtClean="0"/>
              <a:t>Turismo.</a:t>
            </a:r>
            <a:endParaRPr lang="pt-BR" sz="800" b="0" dirty="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C39-7696-495B-97EC-0C08D6C99D24}" type="slidenum">
              <a:rPr lang="pt-BR" smtClean="0">
                <a:solidFill>
                  <a:schemeClr val="bg1"/>
                </a:solidFill>
              </a:rPr>
              <a:t>10</a:t>
            </a:fld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2429" y="977867"/>
            <a:ext cx="7419706" cy="4796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676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ítulo 1"/>
          <p:cNvSpPr>
            <a:spLocks noGrp="1"/>
          </p:cNvSpPr>
          <p:nvPr>
            <p:ph type="title"/>
          </p:nvPr>
        </p:nvSpPr>
        <p:spPr>
          <a:xfrm>
            <a:off x="0" y="622099"/>
            <a:ext cx="9904413" cy="318549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BR" sz="2300" b="1" dirty="0">
                <a:latin typeface="Calibri" panose="020F0502020204030204" pitchFamily="34" charset="0"/>
                <a:cs typeface="Arial" charset="0"/>
              </a:rPr>
              <a:t>Chegada de turistas ao </a:t>
            </a:r>
            <a:r>
              <a:rPr lang="pt-BR" sz="2300" b="1" dirty="0" smtClean="0">
                <a:latin typeface="Calibri" panose="020F0502020204030204" pitchFamily="34" charset="0"/>
                <a:cs typeface="Arial" charset="0"/>
              </a:rPr>
              <a:t>Brasil – BRICS</a:t>
            </a:r>
            <a:br>
              <a:rPr lang="pt-BR" sz="2300" b="1" dirty="0" smtClean="0">
                <a:latin typeface="Calibri" panose="020F0502020204030204" pitchFamily="34" charset="0"/>
                <a:cs typeface="Arial" charset="0"/>
              </a:rPr>
            </a:br>
            <a:r>
              <a:rPr lang="pt-BR" sz="2300" b="1" dirty="0" smtClean="0">
                <a:latin typeface="Calibri" panose="020F0502020204030204" pitchFamily="34" charset="0"/>
                <a:cs typeface="Arial" charset="0"/>
              </a:rPr>
              <a:t>2011-2015</a:t>
            </a:r>
            <a:endParaRPr lang="pt-BR" sz="2300" b="1" dirty="0"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269509" y="4552024"/>
            <a:ext cx="618540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b="0" dirty="0"/>
              <a:t>Fonte: Anuário Estatístico de Turismo – Ministério do </a:t>
            </a:r>
            <a:r>
              <a:rPr lang="pt-BR" sz="800" b="0" dirty="0" smtClean="0"/>
              <a:t>Turismo.</a:t>
            </a:r>
            <a:endParaRPr lang="pt-BR" sz="800" b="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179" y="1587633"/>
            <a:ext cx="7343775" cy="298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C39-7696-495B-97EC-0C08D6C99D24}" type="slidenum">
              <a:rPr lang="pt-BR" smtClean="0">
                <a:solidFill>
                  <a:schemeClr val="bg1"/>
                </a:solidFill>
              </a:rPr>
              <a:t>11</a:t>
            </a:fld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329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idx="1"/>
          </p:nvPr>
        </p:nvSpPr>
        <p:spPr>
          <a:xfrm>
            <a:off x="819150" y="2403475"/>
            <a:ext cx="8335963" cy="1846659"/>
          </a:xfrm>
        </p:spPr>
        <p:txBody>
          <a:bodyPr>
            <a:normAutofit fontScale="92500" lnSpcReduction="10000"/>
          </a:bodyPr>
          <a:lstStyle/>
          <a:p>
            <a:pPr marL="334963" indent="-334963" algn="ctr" eaLnBrk="1" hangingPunct="1">
              <a:lnSpc>
                <a:spcPct val="150000"/>
              </a:lnSpc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pt-BR" sz="4000" b="1" dirty="0">
                <a:solidFill>
                  <a:srgbClr val="003300"/>
                </a:solidFill>
                <a:latin typeface="Calibri" panose="020F0502020204030204" pitchFamily="34" charset="0"/>
              </a:rPr>
              <a:t>Resultados Gerais</a:t>
            </a:r>
          </a:p>
          <a:p>
            <a:pPr marL="334963" indent="-334963" algn="ctr" eaLnBrk="1" hangingPunct="1">
              <a:lnSpc>
                <a:spcPct val="150000"/>
              </a:lnSpc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pt-BR" sz="4000" b="1" dirty="0">
                <a:solidFill>
                  <a:srgbClr val="003300"/>
                </a:solidFill>
                <a:latin typeface="Calibri" panose="020F0502020204030204" pitchFamily="34" charset="0"/>
              </a:rPr>
              <a:t>2015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C39-7696-495B-97EC-0C08D6C99D24}" type="slidenum">
              <a:rPr lang="pt-BR" smtClean="0">
                <a:solidFill>
                  <a:schemeClr val="bg1"/>
                </a:solidFill>
              </a:rPr>
              <a:t>12</a:t>
            </a:fld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-1" y="113328"/>
            <a:ext cx="9904413" cy="43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7000"/>
              </a:lnSpc>
              <a:spcBef>
                <a:spcPts val="175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300" dirty="0">
                <a:solidFill>
                  <a:srgbClr val="003300"/>
                </a:solidFill>
                <a:latin typeface="Calibri" panose="020F0502020204030204" pitchFamily="34" charset="0"/>
                <a:cs typeface="Arial" pitchFamily="34" charset="0"/>
              </a:rPr>
              <a:t>Motivo Principal da Viagem</a:t>
            </a:r>
          </a:p>
        </p:txBody>
      </p:sp>
      <p:sp>
        <p:nvSpPr>
          <p:cNvPr id="22531" name="Espaço Reservado para Conteúdo 3"/>
          <p:cNvSpPr>
            <a:spLocks noGrp="1"/>
          </p:cNvSpPr>
          <p:nvPr>
            <p:ph/>
          </p:nvPr>
        </p:nvSpPr>
        <p:spPr>
          <a:xfrm>
            <a:off x="5322627" y="621850"/>
            <a:ext cx="4398421" cy="2449458"/>
          </a:xfrm>
          <a:solidFill>
            <a:srgbClr val="D9EECE"/>
          </a:solidFill>
          <a:ln>
            <a:noFill/>
          </a:ln>
        </p:spPr>
        <p:txBody>
          <a:bodyPr lIns="36000" tIns="36000" rIns="36000" bIns="36000" anchor="ctr">
            <a:noAutofit/>
          </a:bodyPr>
          <a:lstStyle/>
          <a:p>
            <a:pPr marL="177800" indent="-177800">
              <a:spcBef>
                <a:spcPts val="600"/>
              </a:spcBef>
              <a:spcAft>
                <a:spcPts val="1200"/>
              </a:spcAft>
            </a:pPr>
            <a:r>
              <a:rPr lang="pt-BR" sz="1600" b="1" dirty="0">
                <a:latin typeface="Calibri" panose="020F0502020204030204" pitchFamily="34" charset="0"/>
              </a:rPr>
              <a:t>Lazer</a:t>
            </a:r>
            <a:r>
              <a:rPr lang="pt-BR" sz="1600" dirty="0">
                <a:latin typeface="Calibri" panose="020F0502020204030204" pitchFamily="34" charset="0"/>
              </a:rPr>
              <a:t> responde pela maior parte das visitas (51,3%), seguido de </a:t>
            </a:r>
            <a:r>
              <a:rPr lang="pt-BR" sz="1600" b="1" dirty="0">
                <a:latin typeface="Calibri" panose="020F0502020204030204" pitchFamily="34" charset="0"/>
              </a:rPr>
              <a:t>Visitas a Amigos/Parentes </a:t>
            </a:r>
            <a:r>
              <a:rPr lang="pt-BR" sz="1600" dirty="0">
                <a:latin typeface="Calibri" panose="020F0502020204030204" pitchFamily="34" charset="0"/>
              </a:rPr>
              <a:t>(25,2%) e </a:t>
            </a:r>
            <a:r>
              <a:rPr lang="pt-BR" sz="1600" b="1" dirty="0">
                <a:latin typeface="Calibri" panose="020F0502020204030204" pitchFamily="34" charset="0"/>
              </a:rPr>
              <a:t>Negócios e Eventos </a:t>
            </a:r>
            <a:r>
              <a:rPr lang="pt-BR" sz="1600" dirty="0">
                <a:latin typeface="Calibri" panose="020F0502020204030204" pitchFamily="34" charset="0"/>
              </a:rPr>
              <a:t>(20,2%).</a:t>
            </a:r>
          </a:p>
          <a:p>
            <a:pPr marL="177800" indent="-177800">
              <a:spcBef>
                <a:spcPts val="600"/>
              </a:spcBef>
              <a:spcAft>
                <a:spcPts val="1200"/>
              </a:spcAft>
            </a:pPr>
            <a:r>
              <a:rPr lang="pt-BR" sz="1600" dirty="0">
                <a:latin typeface="Calibri" panose="020F0502020204030204" pitchFamily="34" charset="0"/>
              </a:rPr>
              <a:t>Nas viagens realizadas pela via </a:t>
            </a:r>
            <a:r>
              <a:rPr lang="pt-BR" sz="1600" b="1" dirty="0">
                <a:latin typeface="Calibri" panose="020F0502020204030204" pitchFamily="34" charset="0"/>
              </a:rPr>
              <a:t>Terrestre</a:t>
            </a:r>
            <a:r>
              <a:rPr lang="pt-BR" sz="1600" dirty="0">
                <a:latin typeface="Calibri" panose="020F0502020204030204" pitchFamily="34" charset="0"/>
              </a:rPr>
              <a:t>, predominam as viagens a </a:t>
            </a:r>
            <a:r>
              <a:rPr lang="pt-BR" sz="1600" b="1" dirty="0">
                <a:latin typeface="Calibri" panose="020F0502020204030204" pitchFamily="34" charset="0"/>
              </a:rPr>
              <a:t>Lazer</a:t>
            </a:r>
            <a:r>
              <a:rPr lang="pt-BR" sz="1600" dirty="0">
                <a:latin typeface="Calibri" panose="020F0502020204030204" pitchFamily="34" charset="0"/>
              </a:rPr>
              <a:t> (84,2%). Na via </a:t>
            </a:r>
            <a:r>
              <a:rPr lang="pt-BR" sz="1600" b="1" dirty="0">
                <a:latin typeface="Calibri" panose="020F0502020204030204" pitchFamily="34" charset="0"/>
              </a:rPr>
              <a:t>Aérea</a:t>
            </a:r>
            <a:r>
              <a:rPr lang="pt-BR" sz="1600" dirty="0">
                <a:latin typeface="Calibri" panose="020F0502020204030204" pitchFamily="34" charset="0"/>
              </a:rPr>
              <a:t>, destacam-se também as viagens a </a:t>
            </a:r>
            <a:r>
              <a:rPr lang="pt-BR" sz="1600" b="1" dirty="0">
                <a:latin typeface="Calibri" panose="020F0502020204030204" pitchFamily="34" charset="0"/>
              </a:rPr>
              <a:t>Lazer </a:t>
            </a:r>
            <a:r>
              <a:rPr lang="pt-BR" sz="1600" dirty="0">
                <a:latin typeface="Calibri" panose="020F0502020204030204" pitchFamily="34" charset="0"/>
              </a:rPr>
              <a:t>(38,8%), mas também as </a:t>
            </a:r>
            <a:r>
              <a:rPr lang="pt-BR" sz="1600" b="1" dirty="0">
                <a:latin typeface="Calibri" panose="020F0502020204030204" pitchFamily="34" charset="0"/>
              </a:rPr>
              <a:t>Visitas a amigos e parentes</a:t>
            </a:r>
            <a:r>
              <a:rPr lang="pt-BR" sz="1600" dirty="0">
                <a:latin typeface="Calibri" panose="020F0502020204030204" pitchFamily="34" charset="0"/>
              </a:rPr>
              <a:t> (30,7%) e a </a:t>
            </a:r>
            <a:r>
              <a:rPr lang="pt-BR" sz="1600" b="1" dirty="0">
                <a:latin typeface="Calibri" panose="020F0502020204030204" pitchFamily="34" charset="0"/>
              </a:rPr>
              <a:t>Negócios, eventos e convenções</a:t>
            </a:r>
            <a:r>
              <a:rPr lang="pt-BR" sz="1600" dirty="0">
                <a:latin typeface="Calibri" panose="020F0502020204030204" pitchFamily="34" charset="0"/>
              </a:rPr>
              <a:t> (26,5%). </a:t>
            </a:r>
            <a:endParaRPr lang="pt-BR" sz="1600" b="1" dirty="0">
              <a:latin typeface="Calibri" panose="020F0502020204030204" pitchFamily="34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6478" y="3342750"/>
            <a:ext cx="6629567" cy="2549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Espaço Reservado para Número de Slide 1"/>
          <p:cNvSpPr txBox="1">
            <a:spLocks/>
          </p:cNvSpPr>
          <p:nvPr/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/>
            <a:fld id="{43C7CC39-7696-495B-97EC-0C08D6C99D24}" type="slidenum">
              <a:rPr lang="pt-BR" smtClean="0">
                <a:solidFill>
                  <a:schemeClr val="bg1"/>
                </a:solidFill>
              </a:rPr>
              <a:pPr algn="r"/>
              <a:t>13</a:t>
            </a:fld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4050" y="621850"/>
            <a:ext cx="5027641" cy="244945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151786" y="3034295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1631809" y="5844006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0" y="312444"/>
            <a:ext cx="9905999" cy="43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7000"/>
              </a:lnSpc>
              <a:spcBef>
                <a:spcPts val="175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300" dirty="0">
                <a:solidFill>
                  <a:srgbClr val="003300"/>
                </a:solidFill>
                <a:latin typeface="Calibri" panose="020F0502020204030204" pitchFamily="34" charset="0"/>
                <a:cs typeface="Arial" pitchFamily="34" charset="0"/>
              </a:rPr>
              <a:t>Principal Motivação de Viagens a Lazer</a:t>
            </a:r>
          </a:p>
        </p:txBody>
      </p:sp>
      <p:sp>
        <p:nvSpPr>
          <p:cNvPr id="23555" name="Espaço Reservado para Conteúdo 3"/>
          <p:cNvSpPr>
            <a:spLocks noGrp="1"/>
          </p:cNvSpPr>
          <p:nvPr>
            <p:ph/>
          </p:nvPr>
        </p:nvSpPr>
        <p:spPr>
          <a:xfrm>
            <a:off x="5895833" y="749242"/>
            <a:ext cx="3796388" cy="2514924"/>
          </a:xfrm>
          <a:solidFill>
            <a:srgbClr val="D9EECE"/>
          </a:solidFill>
          <a:ln>
            <a:noFill/>
          </a:ln>
        </p:spPr>
        <p:txBody>
          <a:bodyPr lIns="36000" tIns="36000" rIns="36000" bIns="36000" anchor="ctr">
            <a:noAutofit/>
          </a:bodyPr>
          <a:lstStyle/>
          <a:p>
            <a:pPr marL="174625" indent="-174625">
              <a:spcBef>
                <a:spcPts val="600"/>
              </a:spcBef>
              <a:spcAft>
                <a:spcPts val="600"/>
              </a:spcAft>
            </a:pPr>
            <a:r>
              <a:rPr lang="pt-BR" sz="1600" b="1" dirty="0">
                <a:latin typeface="Calibri" panose="020F0502020204030204" pitchFamily="34" charset="0"/>
              </a:rPr>
              <a:t>Sol e Praia</a:t>
            </a:r>
            <a:r>
              <a:rPr lang="pt-BR" sz="1600" dirty="0">
                <a:latin typeface="Calibri" panose="020F0502020204030204" pitchFamily="34" charset="0"/>
              </a:rPr>
              <a:t> (69,4%) predomina como principal motivação de viagem para quem visitou o Brasil a </a:t>
            </a:r>
            <a:r>
              <a:rPr lang="pt-BR" sz="1600" b="1" dirty="0">
                <a:latin typeface="Calibri" panose="020F0502020204030204" pitchFamily="34" charset="0"/>
              </a:rPr>
              <a:t>Lazer, </a:t>
            </a:r>
            <a:r>
              <a:rPr lang="pt-BR" sz="1600" dirty="0">
                <a:latin typeface="Calibri" panose="020F0502020204030204" pitchFamily="34" charset="0"/>
              </a:rPr>
              <a:t>considerando as duas vias de acesso (Aérea e Terrestre).</a:t>
            </a:r>
          </a:p>
          <a:p>
            <a:pPr marL="174625" indent="-174625">
              <a:spcBef>
                <a:spcPts val="600"/>
              </a:spcBef>
              <a:spcAft>
                <a:spcPts val="600"/>
              </a:spcAft>
            </a:pPr>
            <a:r>
              <a:rPr lang="pt-BR" sz="1600" dirty="0">
                <a:latin typeface="Calibri" panose="020F0502020204030204" pitchFamily="34" charset="0"/>
              </a:rPr>
              <a:t>A motivação </a:t>
            </a:r>
            <a:r>
              <a:rPr lang="pt-BR" sz="1600" b="1" dirty="0">
                <a:latin typeface="Calibri" panose="020F0502020204030204" pitchFamily="34" charset="0"/>
              </a:rPr>
              <a:t>Natureza, ecoturismo ou aventura</a:t>
            </a:r>
            <a:r>
              <a:rPr lang="pt-BR" sz="1600" dirty="0">
                <a:latin typeface="Calibri" panose="020F0502020204030204" pitchFamily="34" charset="0"/>
              </a:rPr>
              <a:t> alcançou 15,7% das viagens a </a:t>
            </a:r>
            <a:r>
              <a:rPr lang="pt-BR" sz="1600" b="1" dirty="0">
                <a:latin typeface="Calibri" panose="020F0502020204030204" pitchFamily="34" charset="0"/>
              </a:rPr>
              <a:t>Lazer, </a:t>
            </a:r>
            <a:r>
              <a:rPr lang="pt-BR" sz="1600" dirty="0">
                <a:latin typeface="Calibri" panose="020F0502020204030204" pitchFamily="34" charset="0"/>
              </a:rPr>
              <a:t>com maior destaque para a via Aérea (16,8%).</a:t>
            </a:r>
          </a:p>
        </p:txBody>
      </p:sp>
      <p:graphicFrame>
        <p:nvGraphicFramePr>
          <p:cNvPr id="6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5836334"/>
              </p:ext>
            </p:extLst>
          </p:nvPr>
        </p:nvGraphicFramePr>
        <p:xfrm>
          <a:off x="163774" y="750300"/>
          <a:ext cx="5677468" cy="2524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Espaço Reservado para Número de Slide 1"/>
          <p:cNvSpPr txBox="1">
            <a:spLocks/>
          </p:cNvSpPr>
          <p:nvPr/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/>
            <a:fld id="{43C7CC39-7696-495B-97EC-0C08D6C99D24}" type="slidenum">
              <a:rPr lang="pt-BR" smtClean="0">
                <a:solidFill>
                  <a:schemeClr val="bg1"/>
                </a:solidFill>
              </a:rPr>
              <a:pPr algn="r"/>
              <a:t>14</a:t>
            </a:fld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43559" y="3478368"/>
            <a:ext cx="6282268" cy="2372880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75315" y="3255512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857484" y="5841539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40473"/>
            <a:ext cx="9994777" cy="353943"/>
          </a:xfrm>
        </p:spPr>
        <p:txBody>
          <a:bodyPr>
            <a:noAutofit/>
          </a:bodyPr>
          <a:lstStyle/>
          <a:p>
            <a:pPr eaLnBrk="1" hangingPunct="1"/>
            <a:r>
              <a:rPr lang="pt-BR" sz="2300" b="1" dirty="0">
                <a:latin typeface="Calibri" panose="020F0502020204030204" pitchFamily="34" charset="0"/>
                <a:cs typeface="Arial" charset="0"/>
              </a:rPr>
              <a:t>Tipo de Meio de Hospedagem</a:t>
            </a:r>
          </a:p>
        </p:txBody>
      </p:sp>
      <p:sp>
        <p:nvSpPr>
          <p:cNvPr id="25604" name="Espaço Reservado para Conteúdo 3"/>
          <p:cNvSpPr>
            <a:spLocks noGrp="1"/>
          </p:cNvSpPr>
          <p:nvPr>
            <p:ph idx="1"/>
          </p:nvPr>
        </p:nvSpPr>
        <p:spPr>
          <a:xfrm>
            <a:off x="6637863" y="759169"/>
            <a:ext cx="2973409" cy="2785983"/>
          </a:xfrm>
          <a:solidFill>
            <a:srgbClr val="D9EECE"/>
          </a:solidFill>
          <a:ln>
            <a:noFill/>
          </a:ln>
        </p:spPr>
        <p:txBody>
          <a:bodyPr lIns="36000" tIns="36000" rIns="36000" bIns="36000" anchor="ctr">
            <a:noAutofit/>
          </a:bodyPr>
          <a:lstStyle/>
          <a:p>
            <a:pPr marL="82550" indent="-82550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1600" b="1" dirty="0">
                <a:latin typeface="Calibri" panose="020F0502020204030204" pitchFamily="34" charset="0"/>
              </a:rPr>
              <a:t> Hotel</a:t>
            </a:r>
            <a:r>
              <a:rPr lang="pt-BR" sz="1600" dirty="0">
                <a:latin typeface="Calibri" panose="020F0502020204030204" pitchFamily="34" charset="0"/>
              </a:rPr>
              <a:t> predomina como principal hospedagem para os turistas das vias Aérea (52,2%) e Terrestre (</a:t>
            </a:r>
            <a:r>
              <a:rPr lang="pt-BR" sz="1600" dirty="0" smtClean="0">
                <a:latin typeface="Calibri" panose="020F0502020204030204" pitchFamily="34" charset="0"/>
              </a:rPr>
              <a:t>37,7%). </a:t>
            </a:r>
            <a:endParaRPr lang="pt-BR" sz="200" dirty="0" smtClean="0">
              <a:latin typeface="Calibri" panose="020F0502020204030204" pitchFamily="34" charset="0"/>
            </a:endParaRPr>
          </a:p>
          <a:p>
            <a:pPr marL="82550" indent="-82550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1600" dirty="0" smtClean="0">
                <a:latin typeface="Calibri" panose="020F0502020204030204" pitchFamily="34" charset="0"/>
              </a:rPr>
              <a:t> A segunda opção é </a:t>
            </a:r>
            <a:r>
              <a:rPr lang="pt-BR" sz="1600" b="1" dirty="0" smtClean="0">
                <a:latin typeface="Calibri" panose="020F0502020204030204" pitchFamily="34" charset="0"/>
              </a:rPr>
              <a:t>Casa de  Amigos/Parentes </a:t>
            </a:r>
            <a:r>
              <a:rPr lang="pt-BR" sz="1600" dirty="0" smtClean="0">
                <a:latin typeface="Calibri" panose="020F0502020204030204" pitchFamily="34" charset="0"/>
              </a:rPr>
              <a:t>(32,0%) para os turistas da via Aérea e </a:t>
            </a:r>
            <a:r>
              <a:rPr lang="pt-BR" sz="1600" b="1" dirty="0" smtClean="0">
                <a:latin typeface="Calibri" panose="020F0502020204030204" pitchFamily="34" charset="0"/>
              </a:rPr>
              <a:t>Casa alugada</a:t>
            </a:r>
            <a:r>
              <a:rPr lang="pt-BR" sz="1600" dirty="0" smtClean="0">
                <a:latin typeface="Calibri" panose="020F0502020204030204" pitchFamily="34" charset="0"/>
              </a:rPr>
              <a:t> (36,4%) na viagem por via Terrestre.</a:t>
            </a:r>
            <a:endParaRPr lang="pt-BR" sz="1600" dirty="0">
              <a:latin typeface="Calibri" panose="020F0502020204030204" pitchFamily="34" charset="0"/>
            </a:endParaRP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C39-7696-495B-97EC-0C08D6C99D24}" type="slidenum">
              <a:rPr lang="pt-BR" smtClean="0">
                <a:solidFill>
                  <a:schemeClr val="bg1"/>
                </a:solidFill>
              </a:rPr>
              <a:t>15</a:t>
            </a:fld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4349" y="3790621"/>
            <a:ext cx="7414370" cy="2108267"/>
          </a:xfrm>
          <a:prstGeom prst="rect">
            <a:avLst/>
          </a:prstGeom>
        </p:spPr>
      </p:pic>
      <p:graphicFrame>
        <p:nvGraphicFramePr>
          <p:cNvPr id="10" name="Chart 3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052745"/>
              </p:ext>
            </p:extLst>
          </p:nvPr>
        </p:nvGraphicFramePr>
        <p:xfrm>
          <a:off x="358505" y="761191"/>
          <a:ext cx="6143892" cy="2785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258733" y="3543231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1281980" y="5861373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8777" y="408713"/>
            <a:ext cx="9906000" cy="353943"/>
          </a:xfrm>
        </p:spPr>
        <p:txBody>
          <a:bodyPr>
            <a:noAutofit/>
          </a:bodyPr>
          <a:lstStyle/>
          <a:p>
            <a:pPr eaLnBrk="1" hangingPunct="1"/>
            <a:r>
              <a:rPr lang="pt-BR" sz="2300" b="1" dirty="0">
                <a:latin typeface="Calibri" panose="020F0502020204030204" pitchFamily="34" charset="0"/>
                <a:cs typeface="Arial" charset="0"/>
              </a:rPr>
              <a:t>Tipo de Meio de Hospedagem, por motivo da viagem</a:t>
            </a:r>
          </a:p>
        </p:txBody>
      </p:sp>
      <p:sp>
        <p:nvSpPr>
          <p:cNvPr id="25604" name="Espaço Reservado para Conteúdo 3"/>
          <p:cNvSpPr>
            <a:spLocks noGrp="1"/>
          </p:cNvSpPr>
          <p:nvPr>
            <p:ph idx="1"/>
          </p:nvPr>
        </p:nvSpPr>
        <p:spPr>
          <a:xfrm>
            <a:off x="858129" y="4622530"/>
            <a:ext cx="8342142" cy="1045429"/>
          </a:xfrm>
          <a:solidFill>
            <a:srgbClr val="D9EECE"/>
          </a:solidFill>
          <a:ln>
            <a:noFill/>
          </a:ln>
        </p:spPr>
        <p:txBody>
          <a:bodyPr lIns="36000" tIns="36000" rIns="36000" bIns="36000" anchor="ctr">
            <a:noAutofit/>
          </a:bodyPr>
          <a:lstStyle/>
          <a:p>
            <a:pPr marL="82550" indent="-82550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1600" dirty="0">
                <a:latin typeface="Calibri" panose="020F0502020204030204" pitchFamily="34" charset="0"/>
              </a:rPr>
              <a:t> </a:t>
            </a:r>
            <a:r>
              <a:rPr lang="pt-BR" sz="1600" b="1" dirty="0">
                <a:latin typeface="Calibri" panose="020F0502020204030204" pitchFamily="34" charset="0"/>
              </a:rPr>
              <a:t>Hotel, pousada e resort </a:t>
            </a:r>
            <a:r>
              <a:rPr lang="pt-BR" sz="1600" dirty="0">
                <a:latin typeface="Calibri" panose="020F0502020204030204" pitchFamily="34" charset="0"/>
              </a:rPr>
              <a:t>predominam entre os turistas que visitaram o Brasil a </a:t>
            </a:r>
            <a:r>
              <a:rPr lang="pt-BR" sz="1600" b="1" dirty="0">
                <a:latin typeface="Calibri" panose="020F0502020204030204" pitchFamily="34" charset="0"/>
              </a:rPr>
              <a:t>Negócios, eventos ou convenções</a:t>
            </a:r>
            <a:r>
              <a:rPr lang="pt-BR" sz="1600" dirty="0">
                <a:latin typeface="Calibri" panose="020F0502020204030204" pitchFamily="34" charset="0"/>
              </a:rPr>
              <a:t> (</a:t>
            </a:r>
            <a:r>
              <a:rPr lang="pt-BR" sz="1600" dirty="0" smtClean="0">
                <a:latin typeface="Calibri" panose="020F0502020204030204" pitchFamily="34" charset="0"/>
              </a:rPr>
              <a:t>82,5%), </a:t>
            </a:r>
            <a:r>
              <a:rPr lang="pt-BR" sz="1600" dirty="0">
                <a:latin typeface="Calibri" panose="020F0502020204030204" pitchFamily="34" charset="0"/>
              </a:rPr>
              <a:t>e a </a:t>
            </a:r>
            <a:r>
              <a:rPr lang="pt-BR" sz="1600" b="1" dirty="0">
                <a:latin typeface="Calibri" panose="020F0502020204030204" pitchFamily="34" charset="0"/>
              </a:rPr>
              <a:t>Lazer</a:t>
            </a:r>
            <a:r>
              <a:rPr lang="pt-BR" sz="1600" dirty="0">
                <a:latin typeface="Calibri" panose="020F0502020204030204" pitchFamily="34" charset="0"/>
              </a:rPr>
              <a:t> (</a:t>
            </a:r>
            <a:r>
              <a:rPr lang="pt-BR" sz="1600" dirty="0" smtClean="0">
                <a:latin typeface="Calibri" panose="020F0502020204030204" pitchFamily="34" charset="0"/>
              </a:rPr>
              <a:t>56,3%).  </a:t>
            </a:r>
            <a:r>
              <a:rPr lang="pt-BR" sz="1600" b="1" dirty="0">
                <a:latin typeface="Calibri" panose="020F0502020204030204" pitchFamily="34" charset="0"/>
              </a:rPr>
              <a:t>Casa de amigos e parentes </a:t>
            </a:r>
            <a:r>
              <a:rPr lang="pt-BR" sz="1600" dirty="0">
                <a:latin typeface="Calibri" panose="020F0502020204030204" pitchFamily="34" charset="0"/>
              </a:rPr>
              <a:t>tem destaque entre os turistas que vieram ao país por </a:t>
            </a:r>
            <a:r>
              <a:rPr lang="pt-BR" sz="1600" b="1" dirty="0">
                <a:latin typeface="Calibri" panose="020F0502020204030204" pitchFamily="34" charset="0"/>
              </a:rPr>
              <a:t>Outros motivos</a:t>
            </a:r>
            <a:r>
              <a:rPr lang="pt-BR" sz="1600" dirty="0">
                <a:latin typeface="Calibri" panose="020F0502020204030204" pitchFamily="34" charset="0"/>
              </a:rPr>
              <a:t>, e </a:t>
            </a:r>
            <a:r>
              <a:rPr lang="pt-BR" sz="1600" b="1" dirty="0">
                <a:latin typeface="Calibri" panose="020F0502020204030204" pitchFamily="34" charset="0"/>
              </a:rPr>
              <a:t>casa alugada </a:t>
            </a:r>
            <a:r>
              <a:rPr lang="pt-BR" sz="1600" dirty="0">
                <a:latin typeface="Calibri" panose="020F0502020204030204" pitchFamily="34" charset="0"/>
              </a:rPr>
              <a:t>representa cerca de um quarto dos turistas a </a:t>
            </a:r>
            <a:r>
              <a:rPr lang="pt-BR" sz="1600" b="1" dirty="0">
                <a:latin typeface="Calibri" panose="020F0502020204030204" pitchFamily="34" charset="0"/>
              </a:rPr>
              <a:t>Lazer.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C39-7696-495B-97EC-0C08D6C99D24}" type="slidenum">
              <a:rPr lang="pt-BR" smtClean="0">
                <a:solidFill>
                  <a:schemeClr val="bg1"/>
                </a:solidFill>
              </a:rPr>
              <a:t>16</a:t>
            </a:fld>
            <a:endParaRPr lang="pt-BR" dirty="0">
              <a:solidFill>
                <a:schemeClr val="bg1"/>
              </a:solidFill>
            </a:endParaRPr>
          </a:p>
        </p:txBody>
      </p:sp>
      <p:graphicFrame>
        <p:nvGraphicFramePr>
          <p:cNvPr id="7" name="Chart 5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6326754"/>
              </p:ext>
            </p:extLst>
          </p:nvPr>
        </p:nvGraphicFramePr>
        <p:xfrm>
          <a:off x="1345953" y="1310220"/>
          <a:ext cx="7391648" cy="2968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1248114" y="4252933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</p:spTree>
    <p:extLst>
      <p:ext uri="{BB962C8B-B14F-4D97-AF65-F5344CB8AC3E}">
        <p14:creationId xmlns:p14="http://schemas.microsoft.com/office/powerpoint/2010/main" val="26158884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1"/>
          <p:cNvSpPr txBox="1">
            <a:spLocks noChangeArrowheads="1"/>
          </p:cNvSpPr>
          <p:nvPr/>
        </p:nvSpPr>
        <p:spPr bwMode="auto">
          <a:xfrm>
            <a:off x="8882" y="65101"/>
            <a:ext cx="9906000" cy="43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7000"/>
              </a:lnSpc>
              <a:spcBef>
                <a:spcPts val="1750"/>
              </a:spcBef>
              <a:buClr>
                <a:srgbClr val="0000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300" dirty="0">
                <a:solidFill>
                  <a:srgbClr val="003300"/>
                </a:solidFill>
                <a:latin typeface="Calibri" panose="020F0502020204030204" pitchFamily="34" charset="0"/>
                <a:cs typeface="Arial" pitchFamily="34" charset="0"/>
              </a:rPr>
              <a:t>Destinos mais </a:t>
            </a:r>
            <a:r>
              <a:rPr lang="pt-BR" sz="2300" dirty="0">
                <a:latin typeface="Calibri" panose="020F0502020204030204" pitchFamily="34" charset="0"/>
                <a:cs typeface="Arial" pitchFamily="34" charset="0"/>
              </a:rPr>
              <a:t>visitados </a:t>
            </a:r>
            <a:r>
              <a:rPr lang="pt-BR" sz="2300" dirty="0" smtClean="0">
                <a:latin typeface="Calibri" panose="020F0502020204030204" pitchFamily="34" charset="0"/>
                <a:cs typeface="Arial" pitchFamily="34" charset="0"/>
              </a:rPr>
              <a:t>- </a:t>
            </a:r>
            <a:r>
              <a:rPr lang="pt-BR" sz="2300" dirty="0">
                <a:latin typeface="Calibri" panose="020F0502020204030204" pitchFamily="34" charset="0"/>
                <a:cs typeface="Arial" pitchFamily="34" charset="0"/>
              </a:rPr>
              <a:t>Lazer e Negócios, Eventos e Convenções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6261103" y="778546"/>
            <a:ext cx="3234267" cy="4623184"/>
          </a:xfrm>
          <a:prstGeom prst="rect">
            <a:avLst/>
          </a:prstGeom>
          <a:solidFill>
            <a:srgbClr val="D9EECE"/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marL="171450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1600" b="0" dirty="0">
                <a:latin typeface="Calibri" panose="020F0502020204030204" pitchFamily="34" charset="0"/>
              </a:rPr>
              <a:t>O </a:t>
            </a:r>
            <a:r>
              <a:rPr lang="pt-BR" sz="1600" dirty="0">
                <a:latin typeface="Calibri" panose="020F0502020204030204" pitchFamily="34" charset="0"/>
              </a:rPr>
              <a:t>Rio de Janeiro </a:t>
            </a:r>
            <a:r>
              <a:rPr lang="pt-BR" sz="1600" b="0" dirty="0">
                <a:latin typeface="Calibri" panose="020F0502020204030204" pitchFamily="34" charset="0"/>
              </a:rPr>
              <a:t>continua sendo o destino turístico preferido pelos turistas de </a:t>
            </a:r>
            <a:r>
              <a:rPr lang="pt-BR" sz="1600" dirty="0">
                <a:latin typeface="Calibri" panose="020F0502020204030204" pitchFamily="34" charset="0"/>
              </a:rPr>
              <a:t>Lazer</a:t>
            </a:r>
            <a:r>
              <a:rPr lang="pt-BR" sz="1600" b="0" dirty="0">
                <a:latin typeface="Calibri" panose="020F0502020204030204" pitchFamily="34" charset="0"/>
              </a:rPr>
              <a:t>, representando 32,6% desse grupo, seguido de </a:t>
            </a:r>
            <a:r>
              <a:rPr lang="pt-BR" sz="1600" dirty="0">
                <a:latin typeface="Calibri" panose="020F0502020204030204" pitchFamily="34" charset="0"/>
              </a:rPr>
              <a:t>Florianópolis (18,8%)</a:t>
            </a:r>
            <a:r>
              <a:rPr lang="pt-BR" sz="1600" b="0" dirty="0">
                <a:latin typeface="Calibri" panose="020F0502020204030204" pitchFamily="34" charset="0"/>
              </a:rPr>
              <a:t>, </a:t>
            </a:r>
            <a:r>
              <a:rPr lang="pt-BR" sz="1600" dirty="0">
                <a:latin typeface="Calibri" panose="020F0502020204030204" pitchFamily="34" charset="0"/>
              </a:rPr>
              <a:t>Foz do Iguaçu (13,5%)</a:t>
            </a:r>
            <a:r>
              <a:rPr lang="pt-BR" sz="1600" b="0" dirty="0">
                <a:latin typeface="Calibri" panose="020F0502020204030204" pitchFamily="34" charset="0"/>
              </a:rPr>
              <a:t> e </a:t>
            </a:r>
            <a:r>
              <a:rPr lang="pt-BR" sz="1600" dirty="0">
                <a:latin typeface="Calibri" panose="020F0502020204030204" pitchFamily="34" charset="0"/>
              </a:rPr>
              <a:t>São Paulo (9,7%)</a:t>
            </a:r>
            <a:r>
              <a:rPr lang="pt-BR" sz="1600" b="0" dirty="0">
                <a:latin typeface="Calibri" panose="020F0502020204030204" pitchFamily="34" charset="0"/>
              </a:rPr>
              <a:t>.</a:t>
            </a:r>
          </a:p>
          <a:p>
            <a:pPr marL="171450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pt-BR" sz="1600" b="0" dirty="0">
              <a:latin typeface="Calibri" panose="020F0502020204030204" pitchFamily="34" charset="0"/>
            </a:endParaRPr>
          </a:p>
          <a:p>
            <a:pPr marL="171450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1600" b="0" dirty="0">
                <a:latin typeface="Calibri" panose="020F0502020204030204" pitchFamily="34" charset="0"/>
              </a:rPr>
              <a:t>Pouco menos da metade (45,1%) dos turistas que viajaram ao Brasil para </a:t>
            </a:r>
            <a:r>
              <a:rPr lang="pt-BR" sz="1600" dirty="0">
                <a:latin typeface="Calibri" panose="020F0502020204030204" pitchFamily="34" charset="0"/>
              </a:rPr>
              <a:t>Negócios, Eventos e Convenções </a:t>
            </a:r>
            <a:r>
              <a:rPr lang="pt-BR" sz="1600" b="0" dirty="0">
                <a:latin typeface="Calibri" panose="020F0502020204030204" pitchFamily="34" charset="0"/>
              </a:rPr>
              <a:t>visitaram </a:t>
            </a:r>
            <a:r>
              <a:rPr lang="pt-BR" sz="1600" dirty="0">
                <a:latin typeface="Calibri" panose="020F0502020204030204" pitchFamily="34" charset="0"/>
              </a:rPr>
              <a:t>São Paulo,</a:t>
            </a:r>
            <a:r>
              <a:rPr lang="pt-BR" sz="1600" b="0" dirty="0">
                <a:latin typeface="Calibri" panose="020F0502020204030204" pitchFamily="34" charset="0"/>
              </a:rPr>
              <a:t> a cidade mais visitada por este motivo. Seguem </a:t>
            </a:r>
            <a:r>
              <a:rPr lang="pt-BR" sz="1600" dirty="0">
                <a:latin typeface="Calibri" panose="020F0502020204030204" pitchFamily="34" charset="0"/>
              </a:rPr>
              <a:t>Rio de Janeiro, Curitiba, Porto Alegre e Belo Horizonte.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318237" y="2974722"/>
            <a:ext cx="1804110" cy="2308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900" b="0" dirty="0">
                <a:latin typeface="Calibri" panose="020F0502020204030204" pitchFamily="34" charset="0"/>
              </a:rPr>
              <a:t>Nota: Respostas múltiplas</a:t>
            </a:r>
          </a:p>
        </p:txBody>
      </p:sp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022" y="3429745"/>
            <a:ext cx="5501787" cy="2352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C39-7696-495B-97EC-0C08D6C99D24}" type="slidenum">
              <a:rPr lang="pt-BR" smtClean="0">
                <a:solidFill>
                  <a:schemeClr val="bg1"/>
                </a:solidFill>
              </a:rPr>
              <a:t>17</a:t>
            </a:fld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322028" y="2853567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301303" y="5871411"/>
            <a:ext cx="1804110" cy="2308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900" b="0" dirty="0">
                <a:latin typeface="Calibri" panose="020F0502020204030204" pitchFamily="34" charset="0"/>
              </a:rPr>
              <a:t>Nota: Respostas múltiplas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305094" y="5750256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958" y="536778"/>
            <a:ext cx="5489460" cy="2348817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1"/>
          <p:cNvSpPr txBox="1">
            <a:spLocks noChangeArrowheads="1"/>
          </p:cNvSpPr>
          <p:nvPr/>
        </p:nvSpPr>
        <p:spPr bwMode="auto">
          <a:xfrm>
            <a:off x="1" y="491719"/>
            <a:ext cx="9906000" cy="43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7000"/>
              </a:lnSpc>
              <a:spcBef>
                <a:spcPts val="1750"/>
              </a:spcBef>
              <a:buClr>
                <a:srgbClr val="0000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300" dirty="0">
                <a:solidFill>
                  <a:srgbClr val="003300"/>
                </a:solidFill>
                <a:latin typeface="Calibri" panose="020F0502020204030204" pitchFamily="34" charset="0"/>
                <a:cs typeface="Arial" pitchFamily="34" charset="0"/>
              </a:rPr>
              <a:t>Destinos mais visitados - Outros Motivos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445680" y="4630057"/>
            <a:ext cx="9079319" cy="839867"/>
          </a:xfrm>
          <a:prstGeom prst="rect">
            <a:avLst/>
          </a:prstGeom>
          <a:solidFill>
            <a:srgbClr val="D9EECE"/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>
              <a:spcAft>
                <a:spcPts val="1200"/>
              </a:spcAft>
            </a:pPr>
            <a:r>
              <a:rPr lang="pt-BR" sz="1500" dirty="0">
                <a:latin typeface="Calibri" panose="020F0502020204030204" pitchFamily="34" charset="0"/>
              </a:rPr>
              <a:t>São </a:t>
            </a:r>
            <a:r>
              <a:rPr lang="pt-BR" sz="1500" dirty="0" smtClean="0">
                <a:latin typeface="Calibri" panose="020F0502020204030204" pitchFamily="34" charset="0"/>
              </a:rPr>
              <a:t>Paulo-SP </a:t>
            </a:r>
            <a:r>
              <a:rPr lang="pt-BR" sz="1500" b="0" dirty="0">
                <a:latin typeface="Calibri" panose="020F0502020204030204" pitchFamily="34" charset="0"/>
              </a:rPr>
              <a:t>(26,5%) e </a:t>
            </a:r>
            <a:r>
              <a:rPr lang="pt-BR" sz="1500" dirty="0">
                <a:latin typeface="Calibri" panose="020F0502020204030204" pitchFamily="34" charset="0"/>
              </a:rPr>
              <a:t>Rio de </a:t>
            </a:r>
            <a:r>
              <a:rPr lang="pt-BR" sz="1500" dirty="0" smtClean="0">
                <a:latin typeface="Calibri" panose="020F0502020204030204" pitchFamily="34" charset="0"/>
              </a:rPr>
              <a:t>Janeiro-RJ </a:t>
            </a:r>
            <a:r>
              <a:rPr lang="pt-BR" sz="1500" b="0" dirty="0" smtClean="0">
                <a:latin typeface="Calibri" panose="020F0502020204030204" pitchFamily="34" charset="0"/>
              </a:rPr>
              <a:t>(21,5%) mantém </a:t>
            </a:r>
            <a:r>
              <a:rPr lang="pt-BR" sz="1500" b="0" dirty="0">
                <a:latin typeface="Calibri" panose="020F0502020204030204" pitchFamily="34" charset="0"/>
              </a:rPr>
              <a:t>as primeiras posições entre os destinos mais visitados na categoria </a:t>
            </a:r>
            <a:r>
              <a:rPr lang="pt-BR" sz="1500" dirty="0">
                <a:latin typeface="Calibri" panose="020F0502020204030204" pitchFamily="34" charset="0"/>
              </a:rPr>
              <a:t>Outros Motivos</a:t>
            </a:r>
            <a:r>
              <a:rPr lang="pt-BR" sz="1500" b="0" dirty="0"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738249" y="4209690"/>
            <a:ext cx="1804110" cy="2308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900" b="0" dirty="0">
                <a:latin typeface="Calibri" panose="020F0502020204030204" pitchFamily="34" charset="0"/>
              </a:rPr>
              <a:t>Nota: Respostas múltiplas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1696" y="1357657"/>
            <a:ext cx="6271430" cy="2698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C39-7696-495B-97EC-0C08D6C99D24}" type="slidenum">
              <a:rPr lang="pt-BR" smtClean="0">
                <a:solidFill>
                  <a:schemeClr val="bg1"/>
                </a:solidFill>
              </a:rPr>
              <a:t>18</a:t>
            </a:fld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1738249" y="4056428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</p:spTree>
    <p:extLst>
      <p:ext uri="{BB962C8B-B14F-4D97-AF65-F5344CB8AC3E}">
        <p14:creationId xmlns:p14="http://schemas.microsoft.com/office/powerpoint/2010/main" val="182851757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1"/>
          <p:cNvSpPr>
            <a:spLocks noGrp="1" noChangeArrowheads="1"/>
          </p:cNvSpPr>
          <p:nvPr>
            <p:ph idx="1"/>
          </p:nvPr>
        </p:nvSpPr>
        <p:spPr>
          <a:xfrm>
            <a:off x="428624" y="1586366"/>
            <a:ext cx="9096375" cy="3724096"/>
          </a:xfrm>
          <a:ln w="12700">
            <a:noFill/>
          </a:ln>
        </p:spPr>
        <p:txBody>
          <a:bodyPr>
            <a:normAutofit/>
          </a:bodyPr>
          <a:lstStyle/>
          <a:p>
            <a:pPr marL="265113" indent="-265113" algn="just" eaLnBrk="1" hangingPunct="1">
              <a:lnSpc>
                <a:spcPts val="3000"/>
              </a:lnSpc>
              <a:spcBef>
                <a:spcPts val="1500"/>
              </a:spcBef>
              <a:buSzPct val="100000"/>
              <a:buFont typeface="Arial" panose="020B0604020202020204" pitchFamily="34" charset="0"/>
              <a:buChar char="•"/>
              <a:tabLst>
                <a:tab pos="271463" algn="l"/>
                <a:tab pos="1076325" algn="l"/>
                <a:tab pos="1603375" algn="l"/>
                <a:tab pos="2130425" algn="l"/>
                <a:tab pos="2657475" algn="l"/>
                <a:tab pos="3184525" algn="l"/>
                <a:tab pos="3711575" algn="l"/>
                <a:tab pos="4238625" algn="l"/>
                <a:tab pos="4765675" algn="l"/>
                <a:tab pos="5292725" algn="l"/>
                <a:tab pos="5819775" algn="l"/>
                <a:tab pos="6346825" algn="l"/>
                <a:tab pos="6873875" algn="l"/>
                <a:tab pos="7400925" algn="l"/>
                <a:tab pos="7927975" algn="l"/>
                <a:tab pos="8455025" algn="l"/>
                <a:tab pos="8982075" algn="l"/>
                <a:tab pos="9509125" algn="l"/>
                <a:tab pos="10036175" algn="l"/>
                <a:tab pos="10563225" algn="l"/>
              </a:tabLst>
            </a:pPr>
            <a:r>
              <a:rPr lang="pt-BR" sz="2200" b="1" dirty="0">
                <a:latin typeface="Calibri" panose="020F0502020204030204" pitchFamily="34" charset="0"/>
              </a:rPr>
              <a:t>Caracterizar</a:t>
            </a:r>
            <a:r>
              <a:rPr lang="pt-BR" sz="2200" dirty="0">
                <a:latin typeface="Calibri" panose="020F0502020204030204" pitchFamily="34" charset="0"/>
              </a:rPr>
              <a:t> e dimensionar os consumidores do Turismo Internacional Receptivo</a:t>
            </a:r>
            <a:r>
              <a:rPr lang="pt-BR" sz="2200" b="1" dirty="0">
                <a:latin typeface="Calibri" panose="020F0502020204030204" pitchFamily="34" charset="0"/>
              </a:rPr>
              <a:t> </a:t>
            </a:r>
            <a:r>
              <a:rPr lang="pt-BR" sz="2200" dirty="0">
                <a:latin typeface="Calibri" panose="020F0502020204030204" pitchFamily="34" charset="0"/>
              </a:rPr>
              <a:t>no Brasil - Perfil, Gastos, Destinos, Local de Residência, Motivações, Interesses, Hábitos, Opiniões e avaliações, etc.</a:t>
            </a:r>
          </a:p>
          <a:p>
            <a:pPr marL="265113" indent="-265113" algn="just" eaLnBrk="1" hangingPunct="1">
              <a:lnSpc>
                <a:spcPts val="3000"/>
              </a:lnSpc>
              <a:spcBef>
                <a:spcPts val="1500"/>
              </a:spcBef>
              <a:buSzPct val="100000"/>
              <a:buFont typeface="Arial" panose="020B0604020202020204" pitchFamily="34" charset="0"/>
              <a:buChar char="•"/>
              <a:tabLst>
                <a:tab pos="271463" algn="l"/>
                <a:tab pos="1076325" algn="l"/>
                <a:tab pos="1603375" algn="l"/>
                <a:tab pos="2130425" algn="l"/>
                <a:tab pos="2657475" algn="l"/>
                <a:tab pos="3184525" algn="l"/>
                <a:tab pos="3711575" algn="l"/>
                <a:tab pos="4238625" algn="l"/>
                <a:tab pos="4765675" algn="l"/>
                <a:tab pos="5292725" algn="l"/>
                <a:tab pos="5819775" algn="l"/>
                <a:tab pos="6346825" algn="l"/>
                <a:tab pos="6873875" algn="l"/>
                <a:tab pos="7400925" algn="l"/>
                <a:tab pos="7927975" algn="l"/>
                <a:tab pos="8455025" algn="l"/>
                <a:tab pos="8982075" algn="l"/>
                <a:tab pos="9509125" algn="l"/>
                <a:tab pos="10036175" algn="l"/>
                <a:tab pos="10563225" algn="l"/>
              </a:tabLst>
            </a:pPr>
            <a:r>
              <a:rPr lang="pt-BR" sz="2200" b="1" dirty="0">
                <a:latin typeface="Calibri" panose="020F0502020204030204" pitchFamily="34" charset="0"/>
              </a:rPr>
              <a:t>Fortalecer </a:t>
            </a:r>
            <a:r>
              <a:rPr lang="pt-BR" sz="2200" dirty="0">
                <a:latin typeface="Calibri" panose="020F0502020204030204" pitchFamily="34" charset="0"/>
              </a:rPr>
              <a:t>as bases de dados do sistema de informação e estatística de turismo com informações sobre o turismo internacional receptivo.</a:t>
            </a:r>
          </a:p>
          <a:p>
            <a:pPr marL="265113" indent="-265113" algn="just" eaLnBrk="1" hangingPunct="1">
              <a:spcBef>
                <a:spcPts val="1500"/>
              </a:spcBef>
              <a:buSzPct val="100000"/>
              <a:buFont typeface="Arial" panose="020B0604020202020204" pitchFamily="34" charset="0"/>
              <a:buChar char="•"/>
              <a:tabLst>
                <a:tab pos="271463" algn="l"/>
                <a:tab pos="1076325" algn="l"/>
                <a:tab pos="1603375" algn="l"/>
                <a:tab pos="2130425" algn="l"/>
                <a:tab pos="2657475" algn="l"/>
                <a:tab pos="3184525" algn="l"/>
                <a:tab pos="3711575" algn="l"/>
                <a:tab pos="4238625" algn="l"/>
                <a:tab pos="4765675" algn="l"/>
                <a:tab pos="5292725" algn="l"/>
                <a:tab pos="5819775" algn="l"/>
                <a:tab pos="6346825" algn="l"/>
                <a:tab pos="6873875" algn="l"/>
                <a:tab pos="7400925" algn="l"/>
                <a:tab pos="7927975" algn="l"/>
                <a:tab pos="8455025" algn="l"/>
                <a:tab pos="8982075" algn="l"/>
                <a:tab pos="9509125" algn="l"/>
                <a:tab pos="10036175" algn="l"/>
                <a:tab pos="10563225" algn="l"/>
              </a:tabLst>
            </a:pPr>
            <a:r>
              <a:rPr lang="pt-BR" sz="2200" b="1" dirty="0">
                <a:latin typeface="Calibri" panose="020F0502020204030204" pitchFamily="34" charset="0"/>
              </a:rPr>
              <a:t>Disponibilizar informações </a:t>
            </a:r>
            <a:r>
              <a:rPr lang="pt-BR" sz="2200" dirty="0">
                <a:latin typeface="Calibri" panose="020F0502020204030204" pitchFamily="34" charset="0"/>
              </a:rPr>
              <a:t>que subsidiem a tomada de decisões</a:t>
            </a:r>
            <a:r>
              <a:rPr lang="pt-BR" sz="2200" b="1" dirty="0">
                <a:latin typeface="Calibri" panose="020F0502020204030204" pitchFamily="34" charset="0"/>
              </a:rPr>
              <a:t> </a:t>
            </a:r>
            <a:r>
              <a:rPr lang="pt-BR" sz="2200" dirty="0">
                <a:latin typeface="Calibri" panose="020F0502020204030204" pitchFamily="34" charset="0"/>
              </a:rPr>
              <a:t>do setor público e privado, apoiem a definição e acompanhamento de políticas públicas e investimentos do setor e contribuam para o </a:t>
            </a:r>
            <a:r>
              <a:rPr lang="pt-BR" sz="2200" b="1" dirty="0">
                <a:latin typeface="Calibri" panose="020F0502020204030204" pitchFamily="34" charset="0"/>
              </a:rPr>
              <a:t>monitoramento e avaliação </a:t>
            </a:r>
            <a:r>
              <a:rPr lang="pt-BR" sz="2200" dirty="0">
                <a:latin typeface="Calibri" panose="020F0502020204030204" pitchFamily="34" charset="0"/>
              </a:rPr>
              <a:t>do setor de turismo.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389645"/>
            <a:ext cx="9906000" cy="512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7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800" dirty="0">
                <a:solidFill>
                  <a:srgbClr val="003300"/>
                </a:solidFill>
                <a:latin typeface="Calibri" panose="020F0502020204030204" pitchFamily="34" charset="0"/>
                <a:cs typeface="Arial" pitchFamily="34" charset="0"/>
              </a:rPr>
              <a:t>Objetivos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C39-7696-495B-97EC-0C08D6C99D24}" type="slidenum">
              <a:rPr lang="pt-BR" smtClean="0">
                <a:solidFill>
                  <a:schemeClr val="bg1"/>
                </a:solidFill>
              </a:rPr>
              <a:t>1</a:t>
            </a:fld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69521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Espaço Reservado para Conteúdo 3"/>
          <p:cNvSpPr>
            <a:spLocks noGrp="1"/>
          </p:cNvSpPr>
          <p:nvPr>
            <p:ph/>
          </p:nvPr>
        </p:nvSpPr>
        <p:spPr>
          <a:xfrm>
            <a:off x="6246048" y="1434277"/>
            <a:ext cx="3221501" cy="4277208"/>
          </a:xfrm>
          <a:solidFill>
            <a:srgbClr val="D9EECE"/>
          </a:solidFill>
          <a:ln w="12700">
            <a:noFill/>
          </a:ln>
        </p:spPr>
        <p:txBody>
          <a:bodyPr lIns="36000" tIns="36000" rIns="36000" bIns="36000" anchor="ctr">
            <a:noAutofit/>
          </a:bodyPr>
          <a:lstStyle/>
          <a:p>
            <a:pPr marL="371475" indent="-285750">
              <a:spcBef>
                <a:spcPts val="0"/>
              </a:spcBef>
              <a:spcAft>
                <a:spcPts val="0"/>
              </a:spcAft>
              <a:buSzPct val="120000"/>
            </a:pPr>
            <a:r>
              <a:rPr lang="pt-BR" sz="1600" dirty="0">
                <a:latin typeface="Calibri" panose="020F0502020204030204" pitchFamily="34" charset="0"/>
              </a:rPr>
              <a:t>Considerando a via de acesso, as cidades de </a:t>
            </a:r>
            <a:r>
              <a:rPr lang="pt-BR" sz="1600" b="1" dirty="0">
                <a:latin typeface="Calibri" panose="020F0502020204030204" pitchFamily="34" charset="0"/>
              </a:rPr>
              <a:t>Florianópolis</a:t>
            </a:r>
            <a:r>
              <a:rPr lang="pt-BR" sz="1600" dirty="0">
                <a:latin typeface="Calibri" panose="020F0502020204030204" pitchFamily="34" charset="0"/>
              </a:rPr>
              <a:t> </a:t>
            </a:r>
            <a:r>
              <a:rPr lang="pt-BR" sz="1600" b="1" dirty="0">
                <a:latin typeface="Calibri" panose="020F0502020204030204" pitchFamily="34" charset="0"/>
              </a:rPr>
              <a:t>e Foz do Iguaçu</a:t>
            </a:r>
            <a:r>
              <a:rPr lang="pt-BR" sz="1600" dirty="0">
                <a:latin typeface="Calibri" panose="020F0502020204030204" pitchFamily="34" charset="0"/>
              </a:rPr>
              <a:t> se destacam entre as viagens a </a:t>
            </a:r>
            <a:r>
              <a:rPr lang="pt-BR" sz="1600" b="1" dirty="0">
                <a:latin typeface="Calibri" panose="020F0502020204030204" pitchFamily="34" charset="0"/>
              </a:rPr>
              <a:t>Lazer </a:t>
            </a:r>
            <a:r>
              <a:rPr lang="pt-BR" sz="1600" dirty="0">
                <a:latin typeface="Calibri" panose="020F0502020204030204" pitchFamily="34" charset="0"/>
              </a:rPr>
              <a:t>realizadas por </a:t>
            </a:r>
            <a:r>
              <a:rPr lang="pt-BR" sz="1600" b="1" dirty="0">
                <a:latin typeface="Calibri" panose="020F0502020204030204" pitchFamily="34" charset="0"/>
              </a:rPr>
              <a:t>via Terrestre</a:t>
            </a:r>
            <a:r>
              <a:rPr lang="pt-BR" sz="1600" dirty="0">
                <a:latin typeface="Calibri" panose="020F0502020204030204" pitchFamily="34" charset="0"/>
              </a:rPr>
              <a:t>, enquanto no </a:t>
            </a:r>
            <a:r>
              <a:rPr lang="pt-BR" sz="1600" b="1" dirty="0">
                <a:latin typeface="Calibri" panose="020F0502020204030204" pitchFamily="34" charset="0"/>
              </a:rPr>
              <a:t>Rio de Janeiro</a:t>
            </a:r>
            <a:r>
              <a:rPr lang="pt-BR" sz="1600" dirty="0">
                <a:latin typeface="Calibri" panose="020F0502020204030204" pitchFamily="34" charset="0"/>
              </a:rPr>
              <a:t>, em </a:t>
            </a:r>
            <a:r>
              <a:rPr lang="pt-BR" sz="1600" b="1" dirty="0">
                <a:latin typeface="Calibri" panose="020F0502020204030204" pitchFamily="34" charset="0"/>
              </a:rPr>
              <a:t>São Pau</a:t>
            </a:r>
            <a:r>
              <a:rPr lang="pt-BR" sz="1600" dirty="0">
                <a:latin typeface="Calibri" panose="020F0502020204030204" pitchFamily="34" charset="0"/>
              </a:rPr>
              <a:t>lo e em </a:t>
            </a:r>
            <a:r>
              <a:rPr lang="pt-BR" sz="1600" b="1" dirty="0">
                <a:latin typeface="Calibri" panose="020F0502020204030204" pitchFamily="34" charset="0"/>
              </a:rPr>
              <a:t>Armação dos Búzios </a:t>
            </a:r>
            <a:r>
              <a:rPr lang="pt-BR" sz="1600" dirty="0">
                <a:latin typeface="Calibri" panose="020F0502020204030204" pitchFamily="34" charset="0"/>
              </a:rPr>
              <a:t>predominaram as viagens realizadas por </a:t>
            </a:r>
            <a:r>
              <a:rPr lang="pt-BR" sz="1600" b="1" dirty="0">
                <a:latin typeface="Calibri" panose="020F0502020204030204" pitchFamily="34" charset="0"/>
              </a:rPr>
              <a:t>via Aérea</a:t>
            </a:r>
            <a:r>
              <a:rPr lang="pt-BR" sz="1600" dirty="0">
                <a:latin typeface="Calibri" panose="020F0502020204030204" pitchFamily="34" charset="0"/>
              </a:rPr>
              <a:t>.</a:t>
            </a:r>
          </a:p>
          <a:p>
            <a:pPr marL="371475" indent="-285750">
              <a:spcBef>
                <a:spcPts val="0"/>
              </a:spcBef>
              <a:spcAft>
                <a:spcPts val="0"/>
              </a:spcAft>
              <a:buSzPct val="120000"/>
            </a:pPr>
            <a:endParaRPr lang="pt-BR" sz="1600" dirty="0">
              <a:latin typeface="Calibri" panose="020F0502020204030204" pitchFamily="34" charset="0"/>
            </a:endParaRPr>
          </a:p>
          <a:p>
            <a:pPr marL="371475" indent="-285750">
              <a:spcBef>
                <a:spcPts val="0"/>
              </a:spcBef>
              <a:spcAft>
                <a:spcPts val="0"/>
              </a:spcAft>
              <a:buSzPct val="120000"/>
            </a:pPr>
            <a:r>
              <a:rPr lang="pt-BR" sz="1600" dirty="0">
                <a:latin typeface="Calibri" panose="020F0502020204030204" pitchFamily="34" charset="0"/>
              </a:rPr>
              <a:t>Com relação  às viagens motivadas por N</a:t>
            </a:r>
            <a:r>
              <a:rPr lang="pt-BR" sz="1600" b="1" dirty="0">
                <a:latin typeface="Calibri" panose="020F0502020204030204" pitchFamily="34" charset="0"/>
              </a:rPr>
              <a:t>egócios, </a:t>
            </a:r>
            <a:r>
              <a:rPr lang="pt-BR" sz="1600" b="1" dirty="0" smtClean="0">
                <a:latin typeface="Calibri" panose="020F0502020204030204" pitchFamily="34" charset="0"/>
              </a:rPr>
              <a:t>eventos e convenções</a:t>
            </a:r>
            <a:r>
              <a:rPr lang="pt-BR" sz="1600" dirty="0" smtClean="0">
                <a:latin typeface="Calibri" panose="020F0502020204030204" pitchFamily="34" charset="0"/>
              </a:rPr>
              <a:t>, </a:t>
            </a:r>
            <a:r>
              <a:rPr lang="pt-BR" sz="1600" dirty="0">
                <a:latin typeface="Calibri" panose="020F0502020204030204" pitchFamily="34" charset="0"/>
              </a:rPr>
              <a:t>o acesso por </a:t>
            </a:r>
            <a:r>
              <a:rPr lang="pt-BR" sz="1600" b="1" dirty="0">
                <a:latin typeface="Calibri" panose="020F0502020204030204" pitchFamily="34" charset="0"/>
              </a:rPr>
              <a:t>via Aérea </a:t>
            </a:r>
            <a:r>
              <a:rPr lang="pt-BR" sz="1600" dirty="0">
                <a:latin typeface="Calibri" panose="020F0502020204030204" pitchFamily="34" charset="0"/>
              </a:rPr>
              <a:t>é predominante entre seus principais destinos.</a:t>
            </a:r>
          </a:p>
          <a:p>
            <a:pPr marL="85725" indent="0">
              <a:spcBef>
                <a:spcPts val="0"/>
              </a:spcBef>
              <a:spcAft>
                <a:spcPts val="0"/>
              </a:spcAft>
              <a:buSzPct val="120000"/>
              <a:buNone/>
            </a:pPr>
            <a:endParaRPr lang="pt-BR" sz="2000" dirty="0">
              <a:latin typeface="Calibri" panose="020F0502020204030204" pitchFamily="34" charset="0"/>
            </a:endParaRP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0" y="408386"/>
            <a:ext cx="9906000" cy="43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7000"/>
              </a:lnSpc>
              <a:spcBef>
                <a:spcPts val="1375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300" dirty="0">
                <a:solidFill>
                  <a:srgbClr val="003300"/>
                </a:solidFill>
                <a:latin typeface="Calibri" panose="020F0502020204030204" pitchFamily="34" charset="0"/>
                <a:cs typeface="Arial" pitchFamily="34" charset="0"/>
              </a:rPr>
              <a:t>Destinos mais visitados: Via de acesso</a:t>
            </a:r>
          </a:p>
        </p:txBody>
      </p:sp>
      <p:graphicFrame>
        <p:nvGraphicFramePr>
          <p:cNvPr id="6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7668047"/>
              </p:ext>
            </p:extLst>
          </p:nvPr>
        </p:nvGraphicFramePr>
        <p:xfrm>
          <a:off x="498061" y="1030828"/>
          <a:ext cx="5616135" cy="2224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8072566"/>
              </p:ext>
            </p:extLst>
          </p:nvPr>
        </p:nvGraphicFramePr>
        <p:xfrm>
          <a:off x="498060" y="3630853"/>
          <a:ext cx="5616135" cy="2224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Espaço Reservado para Número de Slide 1"/>
          <p:cNvSpPr txBox="1">
            <a:spLocks/>
          </p:cNvSpPr>
          <p:nvPr/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/>
            <a:fld id="{43C7CC39-7696-495B-97EC-0C08D6C99D24}" type="slidenum">
              <a:rPr lang="pt-BR" smtClean="0">
                <a:solidFill>
                  <a:schemeClr val="bg1"/>
                </a:solidFill>
              </a:rPr>
              <a:pPr algn="r"/>
              <a:t>19</a:t>
            </a:fld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400077" y="3227415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400076" y="5837956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</p:spTree>
    <p:extLst>
      <p:ext uri="{BB962C8B-B14F-4D97-AF65-F5344CB8AC3E}">
        <p14:creationId xmlns:p14="http://schemas.microsoft.com/office/powerpoint/2010/main" val="3632086809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0419801"/>
              </p:ext>
            </p:extLst>
          </p:nvPr>
        </p:nvGraphicFramePr>
        <p:xfrm>
          <a:off x="4167452" y="3128327"/>
          <a:ext cx="5420139" cy="2570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700" name="CaixaDeTexto 2"/>
          <p:cNvSpPr txBox="1">
            <a:spLocks noChangeArrowheads="1"/>
          </p:cNvSpPr>
          <p:nvPr/>
        </p:nvSpPr>
        <p:spPr bwMode="auto">
          <a:xfrm>
            <a:off x="290945" y="3106011"/>
            <a:ext cx="3754582" cy="2586037"/>
          </a:xfrm>
          <a:prstGeom prst="rect">
            <a:avLst/>
          </a:prstGeom>
          <a:solidFill>
            <a:srgbClr val="D9EECE"/>
          </a:solidFill>
          <a:ln w="12700">
            <a:noFill/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pPr marL="177800" indent="-177800">
              <a:spcAft>
                <a:spcPts val="1000"/>
              </a:spcAft>
              <a:buSzPct val="120000"/>
              <a:buFont typeface="Arial" charset="0"/>
              <a:buChar char="•"/>
            </a:pPr>
            <a:r>
              <a:rPr lang="pt-BR" sz="1600" b="0" dirty="0">
                <a:latin typeface="Calibri" panose="020F0502020204030204" pitchFamily="34" charset="0"/>
              </a:rPr>
              <a:t>Observa-se queda do gasto médio per capita dia no Brasil (medido em dólares), em virtude da desvalorização do Real e aumento das visitas de turistas sul-americanos, que em geral gastam menos no Brasil.</a:t>
            </a:r>
          </a:p>
          <a:p>
            <a:pPr marL="177800" indent="-177800">
              <a:spcAft>
                <a:spcPts val="1000"/>
              </a:spcAft>
              <a:buSzPct val="120000"/>
              <a:buFont typeface="Arial" charset="0"/>
              <a:buChar char="•"/>
            </a:pPr>
            <a:r>
              <a:rPr lang="pt-BR" sz="1600" b="0" dirty="0">
                <a:latin typeface="Calibri" panose="020F0502020204030204" pitchFamily="34" charset="0"/>
              </a:rPr>
              <a:t>As viagens que geraram as maiores receitas per capita/dia foram motivadas por </a:t>
            </a:r>
            <a:r>
              <a:rPr lang="pt-BR" sz="1600" dirty="0">
                <a:latin typeface="Calibri" panose="020F0502020204030204" pitchFamily="34" charset="0"/>
              </a:rPr>
              <a:t>Negócios e Eventos</a:t>
            </a:r>
            <a:r>
              <a:rPr lang="pt-BR" sz="1600" b="0" dirty="0">
                <a:latin typeface="Calibri" panose="020F0502020204030204" pitchFamily="34" charset="0"/>
              </a:rPr>
              <a:t> (US$ 82,48 contra US$ 56,26 do total). 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408386"/>
            <a:ext cx="9906000" cy="43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7000"/>
              </a:lnSpc>
              <a:spcBef>
                <a:spcPts val="1375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300" dirty="0">
                <a:solidFill>
                  <a:srgbClr val="003300"/>
                </a:solidFill>
                <a:latin typeface="Calibri" panose="020F0502020204030204" pitchFamily="34" charset="0"/>
                <a:cs typeface="Arial" pitchFamily="34" charset="0"/>
              </a:rPr>
              <a:t>Gastos per capita dia no Brasil (US$), por Motivo da Viagem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181" y="1035737"/>
            <a:ext cx="762952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C39-7696-495B-97EC-0C08D6C99D24}" type="slidenum">
              <a:rPr lang="pt-BR" smtClean="0">
                <a:solidFill>
                  <a:schemeClr val="bg1"/>
                </a:solidFill>
              </a:rPr>
              <a:t>20</a:t>
            </a:fld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095713" y="2560896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4067701" y="5683581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</p:spTree>
    <p:extLst>
      <p:ext uri="{BB962C8B-B14F-4D97-AF65-F5344CB8AC3E}">
        <p14:creationId xmlns:p14="http://schemas.microsoft.com/office/powerpoint/2010/main" val="22503389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9474186"/>
              </p:ext>
            </p:extLst>
          </p:nvPr>
        </p:nvGraphicFramePr>
        <p:xfrm>
          <a:off x="4039111" y="3119932"/>
          <a:ext cx="5446332" cy="2616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700" name="CaixaDeTexto 2"/>
          <p:cNvSpPr txBox="1">
            <a:spLocks noChangeArrowheads="1"/>
          </p:cNvSpPr>
          <p:nvPr/>
        </p:nvSpPr>
        <p:spPr bwMode="auto">
          <a:xfrm>
            <a:off x="421689" y="3102849"/>
            <a:ext cx="3413711" cy="2633662"/>
          </a:xfrm>
          <a:prstGeom prst="rect">
            <a:avLst/>
          </a:prstGeom>
          <a:solidFill>
            <a:srgbClr val="D9EECE"/>
          </a:solidFill>
          <a:ln w="12700">
            <a:noFill/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pPr marL="177800" indent="-177800">
              <a:spcAft>
                <a:spcPts val="1000"/>
              </a:spcAft>
              <a:buSzPct val="120000"/>
              <a:buFont typeface="Arial" charset="0"/>
              <a:buChar char="•"/>
            </a:pPr>
            <a:r>
              <a:rPr lang="pt-BR" sz="1600" b="0" dirty="0">
                <a:latin typeface="Calibri" panose="020F0502020204030204" pitchFamily="34" charset="0"/>
              </a:rPr>
              <a:t>Em termos per capita, considerando a permanência média, as viagens a </a:t>
            </a:r>
            <a:r>
              <a:rPr lang="pt-BR" sz="1600" dirty="0">
                <a:latin typeface="Calibri" panose="020F0502020204030204" pitchFamily="34" charset="0"/>
              </a:rPr>
              <a:t>Negócios, eventos e convenções</a:t>
            </a:r>
            <a:r>
              <a:rPr lang="pt-BR" sz="1600" b="0" dirty="0">
                <a:latin typeface="Calibri" panose="020F0502020204030204" pitchFamily="34" charset="0"/>
              </a:rPr>
              <a:t> continuam na </a:t>
            </a:r>
            <a:r>
              <a:rPr lang="pt-BR" sz="1600" b="0" dirty="0" smtClean="0">
                <a:latin typeface="Calibri" panose="020F0502020204030204" pitchFamily="34" charset="0"/>
              </a:rPr>
              <a:t>liderança (US$ 1.212,46</a:t>
            </a:r>
            <a:r>
              <a:rPr lang="pt-BR" sz="1600" b="0" dirty="0">
                <a:latin typeface="Calibri" panose="020F0502020204030204" pitchFamily="34" charset="0"/>
              </a:rPr>
              <a:t>), ainda que tenha apresentado queda em relação ao ano anterior.  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408386"/>
            <a:ext cx="9906000" cy="43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7000"/>
              </a:lnSpc>
              <a:spcBef>
                <a:spcPts val="1375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300" dirty="0">
                <a:solidFill>
                  <a:srgbClr val="003300"/>
                </a:solidFill>
                <a:latin typeface="Calibri" panose="020F0502020204030204" pitchFamily="34" charset="0"/>
                <a:cs typeface="Arial" pitchFamily="34" charset="0"/>
              </a:rPr>
              <a:t>Gastos per </a:t>
            </a:r>
            <a:r>
              <a:rPr lang="pt-BR" sz="2300" dirty="0" smtClean="0">
                <a:solidFill>
                  <a:srgbClr val="003300"/>
                </a:solidFill>
                <a:latin typeface="Calibri" panose="020F0502020204030204" pitchFamily="34" charset="0"/>
                <a:cs typeface="Arial" pitchFamily="34" charset="0"/>
              </a:rPr>
              <a:t>capita </a:t>
            </a:r>
            <a:r>
              <a:rPr lang="pt-BR" sz="2300" dirty="0">
                <a:solidFill>
                  <a:srgbClr val="003300"/>
                </a:solidFill>
                <a:latin typeface="Calibri" panose="020F0502020204030204" pitchFamily="34" charset="0"/>
                <a:cs typeface="Arial" pitchFamily="34" charset="0"/>
              </a:rPr>
              <a:t>no Brasil (US$), por Motivo da Viagem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238" y="1122521"/>
            <a:ext cx="7629525" cy="151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C39-7696-495B-97EC-0C08D6C99D24}" type="slidenum">
              <a:rPr lang="pt-BR" smtClean="0">
                <a:solidFill>
                  <a:schemeClr val="bg1"/>
                </a:solidFill>
              </a:rPr>
              <a:t>21</a:t>
            </a:fld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3969917" y="5736511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1045100" y="2598579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</p:spTree>
    <p:extLst>
      <p:ext uri="{BB962C8B-B14F-4D97-AF65-F5344CB8AC3E}">
        <p14:creationId xmlns:p14="http://schemas.microsoft.com/office/powerpoint/2010/main" val="5603517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CaixaDeTexto 1"/>
          <p:cNvSpPr txBox="1">
            <a:spLocks noChangeArrowheads="1"/>
          </p:cNvSpPr>
          <p:nvPr/>
        </p:nvSpPr>
        <p:spPr bwMode="auto">
          <a:xfrm>
            <a:off x="105284" y="3498164"/>
            <a:ext cx="4847715" cy="2209909"/>
          </a:xfrm>
          <a:prstGeom prst="rect">
            <a:avLst/>
          </a:prstGeom>
          <a:solidFill>
            <a:srgbClr val="D9EECE"/>
          </a:solidFill>
          <a:ln w="12700">
            <a:noFill/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pt-BR" sz="1600" b="0" dirty="0">
              <a:latin typeface="Calibri" panose="020F0502020204030204" pitchFamily="34" charset="0"/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600" b="0" dirty="0">
                <a:latin typeface="Calibri" panose="020F0502020204030204" pitchFamily="34" charset="0"/>
              </a:rPr>
              <a:t>Os turistas da </a:t>
            </a:r>
            <a:r>
              <a:rPr lang="pt-BR" sz="1600" dirty="0">
                <a:latin typeface="Calibri" panose="020F0502020204030204" pitchFamily="34" charset="0"/>
              </a:rPr>
              <a:t>América do Norte </a:t>
            </a:r>
            <a:r>
              <a:rPr lang="pt-BR" sz="1600" b="0" dirty="0">
                <a:latin typeface="Calibri" panose="020F0502020204030204" pitchFamily="34" charset="0"/>
              </a:rPr>
              <a:t>se destacam em relação ao gasto per capita diário (US$ 61,56), em comparação aos gastos per capita diários da </a:t>
            </a:r>
            <a:r>
              <a:rPr lang="pt-BR" sz="1600" dirty="0">
                <a:latin typeface="Calibri" panose="020F0502020204030204" pitchFamily="34" charset="0"/>
              </a:rPr>
              <a:t>América do Sul</a:t>
            </a:r>
            <a:r>
              <a:rPr lang="pt-BR" sz="1600" b="0" dirty="0">
                <a:latin typeface="Calibri" panose="020F0502020204030204" pitchFamily="34" charset="0"/>
              </a:rPr>
              <a:t> (US$ 56,96) e </a:t>
            </a:r>
            <a:r>
              <a:rPr lang="pt-BR" sz="1600" dirty="0">
                <a:latin typeface="Calibri" panose="020F0502020204030204" pitchFamily="34" charset="0"/>
              </a:rPr>
              <a:t>Europa</a:t>
            </a:r>
            <a:r>
              <a:rPr lang="pt-BR" sz="1600" b="0" dirty="0">
                <a:latin typeface="Calibri" panose="020F0502020204030204" pitchFamily="34" charset="0"/>
              </a:rPr>
              <a:t> (US$ 49,73).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600" b="0" dirty="0">
                <a:latin typeface="Calibri" panose="020F0502020204030204" pitchFamily="34" charset="0"/>
              </a:rPr>
              <a:t>Em relação à permanência média, os turistas da </a:t>
            </a:r>
            <a:r>
              <a:rPr lang="pt-BR" sz="1600" dirty="0">
                <a:latin typeface="Calibri" panose="020F0502020204030204" pitchFamily="34" charset="0"/>
              </a:rPr>
              <a:t>Europa</a:t>
            </a:r>
            <a:r>
              <a:rPr lang="pt-BR" sz="1600" b="0" dirty="0">
                <a:latin typeface="Calibri" panose="020F0502020204030204" pitchFamily="34" charset="0"/>
              </a:rPr>
              <a:t> </a:t>
            </a:r>
            <a:r>
              <a:rPr lang="pt-BR" sz="1600" dirty="0">
                <a:latin typeface="Calibri" panose="020F0502020204030204" pitchFamily="34" charset="0"/>
              </a:rPr>
              <a:t>permanecem </a:t>
            </a:r>
            <a:r>
              <a:rPr lang="pt-BR" sz="1600" b="0" dirty="0">
                <a:latin typeface="Calibri" panose="020F0502020204030204" pitchFamily="34" charset="0"/>
              </a:rPr>
              <a:t>no Brasil </a:t>
            </a:r>
            <a:r>
              <a:rPr lang="pt-BR" sz="1600" dirty="0">
                <a:latin typeface="Calibri" panose="020F0502020204030204" pitchFamily="34" charset="0"/>
              </a:rPr>
              <a:t>cerca de 2 vezes mais </a:t>
            </a:r>
            <a:r>
              <a:rPr lang="pt-BR" sz="1600" b="0" dirty="0">
                <a:latin typeface="Calibri" panose="020F0502020204030204" pitchFamily="34" charset="0"/>
              </a:rPr>
              <a:t>do que os da </a:t>
            </a:r>
            <a:r>
              <a:rPr lang="pt-BR" sz="1600" dirty="0">
                <a:latin typeface="Calibri" panose="020F0502020204030204" pitchFamily="34" charset="0"/>
              </a:rPr>
              <a:t>América do Sul</a:t>
            </a:r>
            <a:r>
              <a:rPr lang="pt-BR" sz="1600" b="0" dirty="0">
                <a:latin typeface="Calibri" panose="020F0502020204030204" pitchFamily="34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pt-BR" sz="2000" b="0" dirty="0">
              <a:latin typeface="Calibri" panose="020F0502020204030204" pitchFamily="34" charset="0"/>
            </a:endParaRPr>
          </a:p>
        </p:txBody>
      </p:sp>
      <p:graphicFrame>
        <p:nvGraphicFramePr>
          <p:cNvPr id="10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4775227"/>
              </p:ext>
            </p:extLst>
          </p:nvPr>
        </p:nvGraphicFramePr>
        <p:xfrm>
          <a:off x="5183879" y="1240627"/>
          <a:ext cx="4558352" cy="20283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0" y="408386"/>
            <a:ext cx="9906000" cy="43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7000"/>
              </a:lnSpc>
              <a:spcBef>
                <a:spcPts val="1375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300" dirty="0">
                <a:solidFill>
                  <a:srgbClr val="003300"/>
                </a:solidFill>
                <a:latin typeface="Calibri" panose="020F0502020204030204" pitchFamily="34" charset="0"/>
                <a:cs typeface="Arial" pitchFamily="34" charset="0"/>
              </a:rPr>
              <a:t>Gasto (US$) e Permanência (pernoites), por Continente</a:t>
            </a:r>
          </a:p>
        </p:txBody>
      </p:sp>
      <p:graphicFrame>
        <p:nvGraphicFramePr>
          <p:cNvPr id="14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2830641"/>
              </p:ext>
            </p:extLst>
          </p:nvPr>
        </p:nvGraphicFramePr>
        <p:xfrm>
          <a:off x="5183879" y="3648079"/>
          <a:ext cx="4558352" cy="20283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84" y="1234741"/>
            <a:ext cx="4847715" cy="1878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C39-7696-495B-97EC-0C08D6C99D24}" type="slidenum">
              <a:rPr lang="pt-BR" smtClean="0">
                <a:solidFill>
                  <a:schemeClr val="bg1"/>
                </a:solidFill>
              </a:rPr>
              <a:t>22</a:t>
            </a:fld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9050" y="3091641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5097042" y="3262138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5097041" y="5685153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Espaço Reservado para Conteúdo 3"/>
          <p:cNvSpPr>
            <a:spLocks noGrp="1"/>
          </p:cNvSpPr>
          <p:nvPr>
            <p:ph/>
          </p:nvPr>
        </p:nvSpPr>
        <p:spPr>
          <a:xfrm>
            <a:off x="6082145" y="917617"/>
            <a:ext cx="3652698" cy="2956664"/>
          </a:xfrm>
          <a:solidFill>
            <a:srgbClr val="D9EECE"/>
          </a:solidFill>
          <a:ln w="12700">
            <a:noFill/>
          </a:ln>
        </p:spPr>
        <p:txBody>
          <a:bodyPr lIns="36000" tIns="36000" rIns="36000" bIns="36000" anchor="ctr">
            <a:no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pt-BR" sz="1500" dirty="0">
                <a:latin typeface="Calibri" panose="020F0502020204030204" pitchFamily="34" charset="0"/>
              </a:rPr>
              <a:t>Os turistas provenientes dos países europeus e dos Estados Unidos</a:t>
            </a:r>
            <a:r>
              <a:rPr lang="pt-BR" sz="1500" b="1" dirty="0">
                <a:latin typeface="Calibri" panose="020F0502020204030204" pitchFamily="34" charset="0"/>
              </a:rPr>
              <a:t> gastam</a:t>
            </a:r>
            <a:r>
              <a:rPr lang="pt-BR" sz="1500" dirty="0">
                <a:latin typeface="Calibri" panose="020F0502020204030204" pitchFamily="34" charset="0"/>
              </a:rPr>
              <a:t> </a:t>
            </a:r>
            <a:r>
              <a:rPr lang="pt-BR" sz="1500" b="1" dirty="0">
                <a:latin typeface="Calibri" panose="020F0502020204030204" pitchFamily="34" charset="0"/>
              </a:rPr>
              <a:t>per capita</a:t>
            </a:r>
            <a:r>
              <a:rPr lang="pt-BR" sz="1500" b="1" i="1" dirty="0">
                <a:latin typeface="Calibri" panose="020F0502020204030204" pitchFamily="34" charset="0"/>
              </a:rPr>
              <a:t>, </a:t>
            </a:r>
            <a:r>
              <a:rPr lang="pt-BR" sz="1500" dirty="0">
                <a:latin typeface="Calibri" panose="020F0502020204030204" pitchFamily="34" charset="0"/>
              </a:rPr>
              <a:t>aproximadamente </a:t>
            </a:r>
            <a:r>
              <a:rPr lang="pt-BR" sz="1500" b="1" dirty="0">
                <a:latin typeface="Calibri" panose="020F0502020204030204" pitchFamily="34" charset="0"/>
              </a:rPr>
              <a:t>o dobro </a:t>
            </a:r>
            <a:r>
              <a:rPr lang="pt-BR" sz="1500" dirty="0">
                <a:latin typeface="Calibri" panose="020F0502020204030204" pitchFamily="34" charset="0"/>
              </a:rPr>
              <a:t>que os provenientes da </a:t>
            </a:r>
            <a:r>
              <a:rPr lang="pt-BR" sz="1500" b="1" dirty="0">
                <a:latin typeface="Calibri" panose="020F0502020204030204" pitchFamily="34" charset="0"/>
              </a:rPr>
              <a:t>América do Sul</a:t>
            </a:r>
            <a:r>
              <a:rPr lang="pt-BR" sz="1500" dirty="0">
                <a:latin typeface="Calibri" panose="020F0502020204030204" pitchFamily="34" charset="0"/>
              </a:rPr>
              <a:t>. </a:t>
            </a:r>
          </a:p>
          <a:p>
            <a:pPr>
              <a:spcBef>
                <a:spcPts val="60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pt-BR" sz="1500" dirty="0">
                <a:latin typeface="Calibri" panose="020F0502020204030204" pitchFamily="34" charset="0"/>
              </a:rPr>
              <a:t>Viagens em </a:t>
            </a:r>
            <a:r>
              <a:rPr lang="pt-BR" sz="1500" b="1" dirty="0">
                <a:latin typeface="Calibri" panose="020F0502020204030204" pitchFamily="34" charset="0"/>
              </a:rPr>
              <a:t>grupos menores </a:t>
            </a:r>
            <a:r>
              <a:rPr lang="pt-BR" sz="1500" dirty="0">
                <a:latin typeface="Calibri" panose="020F0502020204030204" pitchFamily="34" charset="0"/>
              </a:rPr>
              <a:t>e um </a:t>
            </a:r>
            <a:r>
              <a:rPr lang="pt-BR" sz="1500" b="1" dirty="0">
                <a:latin typeface="Calibri" panose="020F0502020204030204" pitchFamily="34" charset="0"/>
              </a:rPr>
              <a:t>maior tempo de permanência média </a:t>
            </a:r>
            <a:r>
              <a:rPr lang="pt-BR" sz="1500" dirty="0">
                <a:latin typeface="Calibri" panose="020F0502020204030204" pitchFamily="34" charset="0"/>
              </a:rPr>
              <a:t>explicam a posição desses grupos. Os altos custos fixos de deslocamentos ocasionados pelas maiores distâncias são </a:t>
            </a:r>
            <a:r>
              <a:rPr lang="pt-BR" sz="1500" dirty="0" smtClean="0">
                <a:latin typeface="Calibri" panose="020F0502020204030204" pitchFamily="34" charset="0"/>
              </a:rPr>
              <a:t>diluídos </a:t>
            </a:r>
            <a:r>
              <a:rPr lang="pt-BR" sz="1500" dirty="0">
                <a:latin typeface="Calibri" panose="020F0502020204030204" pitchFamily="34" charset="0"/>
              </a:rPr>
              <a:t>pelo prolongamento da permanência.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332186"/>
            <a:ext cx="9906000" cy="43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7000"/>
              </a:lnSpc>
              <a:spcBef>
                <a:spcPts val="1375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300" dirty="0">
                <a:solidFill>
                  <a:srgbClr val="003300"/>
                </a:solidFill>
                <a:latin typeface="Calibri" panose="020F0502020204030204" pitchFamily="34" charset="0"/>
                <a:cs typeface="Arial" pitchFamily="34" charset="0"/>
              </a:rPr>
              <a:t>Gasto per capita no Brasil (US$), por País de Residência</a:t>
            </a:r>
          </a:p>
        </p:txBody>
      </p:sp>
      <p:graphicFrame>
        <p:nvGraphicFramePr>
          <p:cNvPr id="9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4157095"/>
              </p:ext>
            </p:extLst>
          </p:nvPr>
        </p:nvGraphicFramePr>
        <p:xfrm>
          <a:off x="619836" y="4224125"/>
          <a:ext cx="8666327" cy="1596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35" y="893558"/>
            <a:ext cx="5874870" cy="3007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Espaço Reservado para Número de Slide 1"/>
          <p:cNvSpPr txBox="1">
            <a:spLocks/>
          </p:cNvSpPr>
          <p:nvPr/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/>
            <a:fld id="{43C7CC39-7696-495B-97EC-0C08D6C99D24}" type="slidenum">
              <a:rPr lang="pt-BR" smtClean="0">
                <a:solidFill>
                  <a:schemeClr val="bg1"/>
                </a:solidFill>
              </a:rPr>
              <a:pPr algn="r"/>
              <a:t>23</a:t>
            </a:fld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57150" y="3884560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523342" y="5837311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Espaço Reservado para Conteúdo 3"/>
          <p:cNvSpPr>
            <a:spLocks noGrp="1"/>
          </p:cNvSpPr>
          <p:nvPr>
            <p:ph idx="1"/>
          </p:nvPr>
        </p:nvSpPr>
        <p:spPr>
          <a:xfrm>
            <a:off x="5999018" y="718582"/>
            <a:ext cx="3525983" cy="3064844"/>
          </a:xfrm>
          <a:solidFill>
            <a:srgbClr val="D9EECE"/>
          </a:solidFill>
          <a:ln w="12700">
            <a:noFill/>
          </a:ln>
        </p:spPr>
        <p:txBody>
          <a:bodyPr lIns="36000" tIns="36000" rIns="36000" bIns="36000" anchor="ctr">
            <a:noAutofit/>
          </a:bodyPr>
          <a:lstStyle/>
          <a:p>
            <a:pPr marL="285750" indent="-285750" fontAlgn="base">
              <a:spcBef>
                <a:spcPts val="0"/>
              </a:spcBef>
            </a:pPr>
            <a:r>
              <a:rPr lang="pt-BR" sz="1600" dirty="0">
                <a:latin typeface="Calibri" panose="020F0502020204030204" pitchFamily="34" charset="0"/>
                <a:cs typeface="Arial" charset="0"/>
              </a:rPr>
              <a:t>Os turistas provenientes de </a:t>
            </a:r>
            <a:r>
              <a:rPr lang="pt-BR" sz="1600" b="1" dirty="0">
                <a:latin typeface="Calibri" panose="020F0502020204030204" pitchFamily="34" charset="0"/>
                <a:cs typeface="Arial" charset="0"/>
              </a:rPr>
              <a:t>Europa,</a:t>
            </a:r>
            <a:r>
              <a:rPr lang="pt-BR" sz="1600" dirty="0">
                <a:latin typeface="Calibri" panose="020F0502020204030204" pitchFamily="34" charset="0"/>
                <a:cs typeface="Arial" charset="0"/>
              </a:rPr>
              <a:t> em especial os </a:t>
            </a:r>
            <a:r>
              <a:rPr lang="pt-BR" sz="1600" b="1" dirty="0">
                <a:latin typeface="Calibri" panose="020F0502020204030204" pitchFamily="34" charset="0"/>
                <a:cs typeface="Arial" charset="0"/>
              </a:rPr>
              <a:t>italianos,</a:t>
            </a:r>
            <a:r>
              <a:rPr lang="pt-BR" sz="1600" dirty="0">
                <a:latin typeface="Calibri" panose="020F0502020204030204" pitchFamily="34" charset="0"/>
                <a:cs typeface="Arial" charset="0"/>
              </a:rPr>
              <a:t> </a:t>
            </a:r>
            <a:r>
              <a:rPr lang="pt-BR" sz="1600" b="1" dirty="0">
                <a:latin typeface="Calibri" panose="020F0502020204030204" pitchFamily="34" charset="0"/>
                <a:cs typeface="Arial" charset="0"/>
              </a:rPr>
              <a:t>espanhóis </a:t>
            </a:r>
            <a:r>
              <a:rPr lang="pt-BR" sz="1600" dirty="0">
                <a:latin typeface="Calibri" panose="020F0502020204030204" pitchFamily="34" charset="0"/>
                <a:cs typeface="Arial" charset="0"/>
              </a:rPr>
              <a:t>e </a:t>
            </a:r>
            <a:r>
              <a:rPr lang="pt-BR" sz="1600" b="1" dirty="0">
                <a:latin typeface="Calibri" panose="020F0502020204030204" pitchFamily="34" charset="0"/>
                <a:cs typeface="Arial" charset="0"/>
              </a:rPr>
              <a:t>portugueses </a:t>
            </a:r>
            <a:r>
              <a:rPr lang="pt-BR" sz="1600" dirty="0" smtClean="0">
                <a:latin typeface="Calibri" panose="020F0502020204030204" pitchFamily="34" charset="0"/>
                <a:cs typeface="Arial" charset="0"/>
              </a:rPr>
              <a:t>permanecem no Brasil duas </a:t>
            </a:r>
            <a:r>
              <a:rPr lang="pt-BR" sz="1600" dirty="0">
                <a:latin typeface="Calibri" panose="020F0502020204030204" pitchFamily="34" charset="0"/>
                <a:cs typeface="Arial" charset="0"/>
              </a:rPr>
              <a:t>ou três vezes mais do que os visitantes da América do Sul.</a:t>
            </a:r>
          </a:p>
          <a:p>
            <a:pPr marL="285750" indent="-285750" fontAlgn="base">
              <a:spcBef>
                <a:spcPts val="0"/>
              </a:spcBef>
            </a:pPr>
            <a:r>
              <a:rPr lang="pt-BR" sz="1600" dirty="0">
                <a:latin typeface="Calibri" panose="020F0502020204030204" pitchFamily="34" charset="0"/>
                <a:cs typeface="Arial" charset="0"/>
              </a:rPr>
              <a:t>Os turistas vindos dos </a:t>
            </a:r>
            <a:r>
              <a:rPr lang="pt-BR" sz="1600" b="1" dirty="0">
                <a:latin typeface="Calibri" panose="020F0502020204030204" pitchFamily="34" charset="0"/>
                <a:cs typeface="Arial" charset="0"/>
              </a:rPr>
              <a:t>Estados Unidos</a:t>
            </a:r>
            <a:r>
              <a:rPr lang="pt-BR" sz="1600" dirty="0">
                <a:latin typeface="Calibri" panose="020F0502020204030204" pitchFamily="34" charset="0"/>
                <a:cs typeface="Arial" charset="0"/>
              </a:rPr>
              <a:t> apresentam permanência média mais baixa em relação aos países europeus, ainda que seja cerca de duas vezes maior que a permanência dos países sul-americanos.</a:t>
            </a:r>
            <a:endParaRPr lang="pt-BR" sz="1600" b="1" dirty="0">
              <a:latin typeface="Calibri" panose="020F0502020204030204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151211"/>
            <a:ext cx="9906000" cy="43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7000"/>
              </a:lnSpc>
              <a:spcBef>
                <a:spcPts val="1375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300" dirty="0">
                <a:solidFill>
                  <a:srgbClr val="003300"/>
                </a:solidFill>
                <a:latin typeface="Calibri" panose="020F0502020204030204" pitchFamily="34" charset="0"/>
                <a:cs typeface="Arial" pitchFamily="34" charset="0"/>
              </a:rPr>
              <a:t>Permanência Média, por País de Residência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96" y="718582"/>
            <a:ext cx="5540841" cy="3064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C39-7696-495B-97EC-0C08D6C99D24}" type="slidenum">
              <a:rPr lang="pt-BR" smtClean="0">
                <a:solidFill>
                  <a:schemeClr val="bg1"/>
                </a:solidFill>
              </a:rPr>
              <a:t>24</a:t>
            </a:fld>
            <a:endParaRPr lang="pt-BR" dirty="0">
              <a:solidFill>
                <a:schemeClr val="bg1"/>
              </a:solidFill>
            </a:endParaRPr>
          </a:p>
        </p:txBody>
      </p:sp>
      <p:graphicFrame>
        <p:nvGraphicFramePr>
          <p:cNvPr id="7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2640648"/>
              </p:ext>
            </p:extLst>
          </p:nvPr>
        </p:nvGraphicFramePr>
        <p:xfrm>
          <a:off x="327001" y="4075070"/>
          <a:ext cx="9198000" cy="172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235315" y="3783426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235315" y="5822349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Espaço Reservado para Conteúdo 3"/>
          <p:cNvSpPr>
            <a:spLocks noGrp="1"/>
          </p:cNvSpPr>
          <p:nvPr>
            <p:ph idx="1"/>
          </p:nvPr>
        </p:nvSpPr>
        <p:spPr>
          <a:xfrm>
            <a:off x="6810232" y="1648694"/>
            <a:ext cx="2909133" cy="3633262"/>
          </a:xfrm>
          <a:solidFill>
            <a:srgbClr val="D9EECE"/>
          </a:solidFill>
          <a:ln w="12700">
            <a:noFill/>
          </a:ln>
        </p:spPr>
        <p:txBody>
          <a:bodyPr lIns="36000" tIns="36000" rIns="36000" bIns="36000" anchor="ctr">
            <a:noAutofit/>
          </a:bodyPr>
          <a:lstStyle/>
          <a:p>
            <a:pPr marL="180975" indent="-180975">
              <a:spcAft>
                <a:spcPts val="800"/>
              </a:spcAft>
              <a:buSzPct val="120000"/>
            </a:pPr>
            <a:r>
              <a:rPr lang="pt-BR" sz="1600" dirty="0">
                <a:latin typeface="Calibri" panose="020F0502020204030204" pitchFamily="34" charset="0"/>
              </a:rPr>
              <a:t>Destacam-se os gastos per capita dos turistas que utilizaram </a:t>
            </a:r>
            <a:r>
              <a:rPr lang="pt-BR" sz="1600" b="1" dirty="0">
                <a:latin typeface="Calibri" panose="020F0502020204030204" pitchFamily="34" charset="0"/>
              </a:rPr>
              <a:t>Casa própria</a:t>
            </a:r>
            <a:r>
              <a:rPr lang="pt-BR" sz="1600" dirty="0">
                <a:latin typeface="Calibri" panose="020F0502020204030204" pitchFamily="34" charset="0"/>
              </a:rPr>
              <a:t> (US</a:t>
            </a:r>
            <a:r>
              <a:rPr lang="pt-BR" sz="1600" dirty="0" smtClean="0">
                <a:latin typeface="Calibri" panose="020F0502020204030204" pitchFamily="34" charset="0"/>
              </a:rPr>
              <a:t>$ 1.392,60</a:t>
            </a:r>
            <a:r>
              <a:rPr lang="pt-BR" sz="1600" dirty="0">
                <a:latin typeface="Calibri" panose="020F0502020204030204" pitchFamily="34" charset="0"/>
              </a:rPr>
              <a:t>), seguidos dos gastos per capita dos turistas que utilizaram </a:t>
            </a:r>
            <a:r>
              <a:rPr lang="pt-BR" sz="1600" b="1" dirty="0">
                <a:latin typeface="Calibri" panose="020F0502020204030204" pitchFamily="34" charset="0"/>
              </a:rPr>
              <a:t>Hotéis ou pousadas</a:t>
            </a:r>
            <a:r>
              <a:rPr lang="pt-BR" sz="1600" dirty="0">
                <a:latin typeface="Calibri" panose="020F0502020204030204" pitchFamily="34" charset="0"/>
              </a:rPr>
              <a:t>. (US$ 916,10) e casa alugada (US$ 879,03). </a:t>
            </a:r>
          </a:p>
          <a:p>
            <a:pPr marL="180975" indent="-180975">
              <a:spcAft>
                <a:spcPts val="800"/>
              </a:spcAft>
              <a:buSzPct val="120000"/>
            </a:pPr>
            <a:r>
              <a:rPr lang="pt-BR" sz="1600" dirty="0">
                <a:latin typeface="Calibri" panose="020F0502020204030204" pitchFamily="34" charset="0"/>
              </a:rPr>
              <a:t>No entanto, quando se avalia em </a:t>
            </a:r>
            <a:r>
              <a:rPr lang="pt-BR" sz="1600" b="1" dirty="0">
                <a:latin typeface="Calibri" panose="020F0502020204030204" pitchFamily="34" charset="0"/>
              </a:rPr>
              <a:t>gastos per capita/dia</a:t>
            </a:r>
            <a:r>
              <a:rPr lang="pt-BR" sz="1600" dirty="0">
                <a:latin typeface="Calibri" panose="020F0502020204030204" pitchFamily="34" charset="0"/>
              </a:rPr>
              <a:t>, </a:t>
            </a:r>
            <a:r>
              <a:rPr lang="pt-BR" sz="1600" b="1" dirty="0">
                <a:latin typeface="Calibri" panose="020F0502020204030204" pitchFamily="34" charset="0"/>
              </a:rPr>
              <a:t>Hotéis/Pousadas</a:t>
            </a:r>
            <a:r>
              <a:rPr lang="pt-BR" sz="1600" dirty="0">
                <a:latin typeface="Calibri" panose="020F0502020204030204" pitchFamily="34" charset="0"/>
              </a:rPr>
              <a:t> registram </a:t>
            </a:r>
            <a:r>
              <a:rPr lang="pt-BR" sz="1600" dirty="0" smtClean="0">
                <a:latin typeface="Calibri" panose="020F0502020204030204" pitchFamily="34" charset="0"/>
              </a:rPr>
              <a:t>valores superiores.</a:t>
            </a:r>
            <a:endParaRPr lang="pt-BR" sz="1600" dirty="0">
              <a:latin typeface="Calibri" panose="020F0502020204030204" pitchFamily="34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408386"/>
            <a:ext cx="9906000" cy="43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7000"/>
              </a:lnSpc>
              <a:spcBef>
                <a:spcPts val="1375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300" dirty="0">
                <a:solidFill>
                  <a:srgbClr val="003300"/>
                </a:solidFill>
                <a:latin typeface="Calibri" panose="020F0502020204030204" pitchFamily="34" charset="0"/>
                <a:cs typeface="Arial" pitchFamily="34" charset="0"/>
              </a:rPr>
              <a:t>Gasto per capita no Brasil (US$), por </a:t>
            </a:r>
            <a:r>
              <a:rPr lang="pt-BR" sz="2300" dirty="0" smtClean="0">
                <a:solidFill>
                  <a:srgbClr val="003300"/>
                </a:solidFill>
                <a:latin typeface="Calibri" panose="020F0502020204030204" pitchFamily="34" charset="0"/>
                <a:cs typeface="Arial" pitchFamily="34" charset="0"/>
              </a:rPr>
              <a:t>Meio </a:t>
            </a:r>
            <a:r>
              <a:rPr lang="pt-BR" sz="2300" dirty="0">
                <a:solidFill>
                  <a:srgbClr val="003300"/>
                </a:solidFill>
                <a:latin typeface="Calibri" panose="020F0502020204030204" pitchFamily="34" charset="0"/>
                <a:cs typeface="Arial" pitchFamily="34" charset="0"/>
              </a:rPr>
              <a:t>de Hospedagem</a:t>
            </a:r>
          </a:p>
        </p:txBody>
      </p:sp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657" y="1269240"/>
            <a:ext cx="6394849" cy="441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C39-7696-495B-97EC-0C08D6C99D24}" type="slidenum">
              <a:rPr lang="pt-BR" smtClean="0">
                <a:solidFill>
                  <a:schemeClr val="bg1"/>
                </a:solidFill>
              </a:rPr>
              <a:t>25</a:t>
            </a:fld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22401" y="3376653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222400" y="5644543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265511"/>
            <a:ext cx="9906000" cy="43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7000"/>
              </a:lnSpc>
              <a:spcBef>
                <a:spcPts val="1375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300" dirty="0">
                <a:solidFill>
                  <a:srgbClr val="003300"/>
                </a:solidFill>
                <a:latin typeface="Calibri" panose="020F0502020204030204" pitchFamily="34" charset="0"/>
                <a:cs typeface="Arial" pitchFamily="34" charset="0"/>
              </a:rPr>
              <a:t>Gasto per capita no Brasil (US$), por Tipo de Hospedagem</a:t>
            </a:r>
          </a:p>
        </p:txBody>
      </p:sp>
      <p:graphicFrame>
        <p:nvGraphicFramePr>
          <p:cNvPr id="10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3561346"/>
              </p:ext>
            </p:extLst>
          </p:nvPr>
        </p:nvGraphicFramePr>
        <p:xfrm>
          <a:off x="662745" y="875582"/>
          <a:ext cx="8580509" cy="2434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7597267"/>
              </p:ext>
            </p:extLst>
          </p:nvPr>
        </p:nvGraphicFramePr>
        <p:xfrm>
          <a:off x="662745" y="3705368"/>
          <a:ext cx="8580509" cy="1890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C39-7696-495B-97EC-0C08D6C99D24}" type="slidenum">
              <a:rPr lang="pt-BR" smtClean="0">
                <a:solidFill>
                  <a:schemeClr val="bg1"/>
                </a:solidFill>
              </a:rPr>
              <a:t>26</a:t>
            </a:fld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67893" y="5605107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577418" y="3320819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Conteúdo 2"/>
          <p:cNvSpPr>
            <a:spLocks noGrp="1"/>
          </p:cNvSpPr>
          <p:nvPr>
            <p:ph idx="1"/>
          </p:nvPr>
        </p:nvSpPr>
        <p:spPr>
          <a:xfrm>
            <a:off x="1568450" y="1905000"/>
            <a:ext cx="6521450" cy="276998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50000"/>
              </a:lnSpc>
              <a:buFontTx/>
              <a:buNone/>
            </a:pPr>
            <a:r>
              <a:rPr lang="pt-BR" sz="4000" b="1" dirty="0">
                <a:solidFill>
                  <a:srgbClr val="0033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Fontes de Informação, </a:t>
            </a:r>
          </a:p>
          <a:p>
            <a:pPr marL="0" indent="0" algn="ctr">
              <a:lnSpc>
                <a:spcPct val="150000"/>
              </a:lnSpc>
              <a:buFontTx/>
              <a:buNone/>
            </a:pPr>
            <a:r>
              <a:rPr lang="pt-BR" sz="4000" b="1" dirty="0">
                <a:solidFill>
                  <a:srgbClr val="0033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Avaliações e </a:t>
            </a:r>
          </a:p>
          <a:p>
            <a:pPr marL="0" indent="0" algn="ctr">
              <a:lnSpc>
                <a:spcPct val="150000"/>
              </a:lnSpc>
              <a:buFontTx/>
              <a:buNone/>
            </a:pPr>
            <a:r>
              <a:rPr lang="pt-BR" sz="4000" b="1" dirty="0">
                <a:solidFill>
                  <a:srgbClr val="0033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Grau de Fidelidade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C39-7696-495B-97EC-0C08D6C99D24}" type="slidenum">
              <a:rPr lang="pt-BR" smtClean="0">
                <a:solidFill>
                  <a:schemeClr val="bg1"/>
                </a:solidFill>
              </a:rPr>
              <a:t>27</a:t>
            </a:fld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6432433" y="1007682"/>
            <a:ext cx="3124201" cy="4554487"/>
          </a:xfrm>
          <a:solidFill>
            <a:srgbClr val="D9EECE"/>
          </a:solidFill>
          <a:ln w="12700">
            <a:noFill/>
          </a:ln>
        </p:spPr>
        <p:txBody>
          <a:bodyPr lIns="36000" tIns="36000" rIns="36000" bIns="36000" anchor="ctr">
            <a:noAutofit/>
          </a:bodyPr>
          <a:lstStyle/>
          <a:p>
            <a:pPr marL="180975" indent="-180975">
              <a:spcBef>
                <a:spcPts val="600"/>
              </a:spcBef>
              <a:spcAft>
                <a:spcPts val="1200"/>
              </a:spcAft>
            </a:pPr>
            <a:r>
              <a:rPr lang="pt-BR" sz="1600" dirty="0">
                <a:latin typeface="Calibri" panose="020F0502020204030204" pitchFamily="34" charset="0"/>
              </a:rPr>
              <a:t>A </a:t>
            </a:r>
            <a:r>
              <a:rPr lang="pt-BR" sz="1600" b="1" dirty="0">
                <a:latin typeface="Calibri" panose="020F0502020204030204" pitchFamily="34" charset="0"/>
              </a:rPr>
              <a:t>maioria</a:t>
            </a:r>
            <a:r>
              <a:rPr lang="pt-BR" sz="1600" dirty="0">
                <a:latin typeface="Calibri" panose="020F0502020204030204" pitchFamily="34" charset="0"/>
              </a:rPr>
              <a:t> dos turistas em visita ao Brasil </a:t>
            </a:r>
            <a:r>
              <a:rPr lang="pt-BR" sz="1600" b="1" dirty="0">
                <a:latin typeface="Calibri" panose="020F0502020204030204" pitchFamily="34" charset="0"/>
              </a:rPr>
              <a:t>não</a:t>
            </a:r>
            <a:r>
              <a:rPr lang="pt-BR" sz="1600" dirty="0">
                <a:latin typeface="Calibri" panose="020F0502020204030204" pitchFamily="34" charset="0"/>
              </a:rPr>
              <a:t> utiliza serviços de </a:t>
            </a:r>
            <a:r>
              <a:rPr lang="pt-BR" sz="1600" b="1" dirty="0">
                <a:latin typeface="Calibri" panose="020F0502020204030204" pitchFamily="34" charset="0"/>
              </a:rPr>
              <a:t>Agências de Viagem</a:t>
            </a:r>
            <a:r>
              <a:rPr lang="pt-BR" sz="1600" dirty="0">
                <a:latin typeface="Calibri" panose="020F0502020204030204" pitchFamily="34" charset="0"/>
              </a:rPr>
              <a:t> (</a:t>
            </a:r>
            <a:r>
              <a:rPr lang="pt-BR" sz="1600" b="1" dirty="0">
                <a:latin typeface="Calibri" panose="020F0502020204030204" pitchFamily="34" charset="0"/>
              </a:rPr>
              <a:t>81,3%</a:t>
            </a:r>
            <a:r>
              <a:rPr lang="pt-BR" sz="1600" dirty="0">
                <a:latin typeface="Calibri" panose="020F0502020204030204" pitchFamily="34" charset="0"/>
              </a:rPr>
              <a:t>).</a:t>
            </a:r>
          </a:p>
          <a:p>
            <a:pPr marL="180975" indent="-180975">
              <a:spcBef>
                <a:spcPts val="600"/>
              </a:spcBef>
              <a:spcAft>
                <a:spcPts val="1200"/>
              </a:spcAft>
            </a:pPr>
            <a:r>
              <a:rPr lang="pt-BR" sz="1600" dirty="0">
                <a:latin typeface="Calibri" panose="020F0502020204030204" pitchFamily="34" charset="0"/>
              </a:rPr>
              <a:t>Entre os que utilizam, </a:t>
            </a:r>
            <a:r>
              <a:rPr lang="pt-BR" sz="1600" b="1" dirty="0">
                <a:latin typeface="Calibri" panose="020F0502020204030204" pitchFamily="34" charset="0"/>
              </a:rPr>
              <a:t>12,0%</a:t>
            </a:r>
            <a:r>
              <a:rPr lang="pt-BR" sz="1600" dirty="0">
                <a:latin typeface="Calibri" panose="020F0502020204030204" pitchFamily="34" charset="0"/>
              </a:rPr>
              <a:t> compram </a:t>
            </a:r>
            <a:r>
              <a:rPr lang="pt-BR" sz="1600" b="1" dirty="0">
                <a:latin typeface="Calibri" panose="020F0502020204030204" pitchFamily="34" charset="0"/>
              </a:rPr>
              <a:t>Serviços avulsos</a:t>
            </a:r>
            <a:r>
              <a:rPr lang="pt-BR" sz="1600" dirty="0">
                <a:latin typeface="Calibri" panose="020F0502020204030204" pitchFamily="34" charset="0"/>
              </a:rPr>
              <a:t> e </a:t>
            </a:r>
            <a:r>
              <a:rPr lang="pt-BR" sz="1600" b="1" dirty="0">
                <a:latin typeface="Calibri" panose="020F0502020204030204" pitchFamily="34" charset="0"/>
              </a:rPr>
              <a:t>6,7%</a:t>
            </a:r>
            <a:r>
              <a:rPr lang="pt-BR" sz="1600" dirty="0">
                <a:latin typeface="Calibri" panose="020F0502020204030204" pitchFamily="34" charset="0"/>
              </a:rPr>
              <a:t> compram </a:t>
            </a:r>
            <a:r>
              <a:rPr lang="pt-BR" sz="1600" b="1" dirty="0">
                <a:latin typeface="Calibri" panose="020F0502020204030204" pitchFamily="34" charset="0"/>
              </a:rPr>
              <a:t>Pacotes</a:t>
            </a:r>
            <a:r>
              <a:rPr lang="pt-BR" sz="1600" dirty="0">
                <a:latin typeface="Calibri" panose="020F0502020204030204" pitchFamily="34" charset="0"/>
              </a:rPr>
              <a:t>.</a:t>
            </a:r>
          </a:p>
          <a:p>
            <a:pPr marL="180975" indent="-180975">
              <a:spcBef>
                <a:spcPts val="600"/>
              </a:spcBef>
              <a:spcAft>
                <a:spcPts val="1200"/>
              </a:spcAft>
            </a:pPr>
            <a:r>
              <a:rPr lang="pt-BR" sz="1600" b="1" dirty="0">
                <a:latin typeface="Calibri" panose="020F0502020204030204" pitchFamily="34" charset="0"/>
              </a:rPr>
              <a:t>Pacotes</a:t>
            </a:r>
            <a:r>
              <a:rPr lang="pt-BR" sz="1600" dirty="0">
                <a:latin typeface="Calibri" panose="020F0502020204030204" pitchFamily="34" charset="0"/>
              </a:rPr>
              <a:t> são importantes nas viagens de </a:t>
            </a:r>
            <a:r>
              <a:rPr lang="pt-BR" sz="1600" b="1" dirty="0">
                <a:latin typeface="Calibri" panose="020F0502020204030204" pitchFamily="34" charset="0"/>
              </a:rPr>
              <a:t>Lazer (11,5%), </a:t>
            </a:r>
            <a:r>
              <a:rPr lang="pt-BR" sz="1600" dirty="0">
                <a:latin typeface="Calibri" panose="020F0502020204030204" pitchFamily="34" charset="0"/>
              </a:rPr>
              <a:t>enquanto </a:t>
            </a:r>
            <a:r>
              <a:rPr lang="pt-BR" sz="1600" b="1" dirty="0">
                <a:latin typeface="Calibri" panose="020F0502020204030204" pitchFamily="34" charset="0"/>
              </a:rPr>
              <a:t>Serviços avulsos</a:t>
            </a:r>
            <a:r>
              <a:rPr lang="pt-BR" sz="1600" dirty="0">
                <a:latin typeface="Calibri" panose="020F0502020204030204" pitchFamily="34" charset="0"/>
              </a:rPr>
              <a:t> são mais utilizados nas viagens de </a:t>
            </a:r>
            <a:r>
              <a:rPr lang="pt-BR" sz="1600" b="1" dirty="0" smtClean="0">
                <a:latin typeface="Calibri" panose="020F0502020204030204" pitchFamily="34" charset="0"/>
              </a:rPr>
              <a:t>Negócios, eventos e convenções </a:t>
            </a:r>
            <a:r>
              <a:rPr lang="pt-BR" sz="1600" dirty="0" smtClean="0">
                <a:latin typeface="Calibri" panose="020F0502020204030204" pitchFamily="34" charset="0"/>
              </a:rPr>
              <a:t>e </a:t>
            </a:r>
            <a:r>
              <a:rPr lang="pt-BR" sz="1600" b="1" dirty="0">
                <a:latin typeface="Calibri" panose="020F0502020204030204" pitchFamily="34" charset="0"/>
              </a:rPr>
              <a:t>Outros Motivos</a:t>
            </a:r>
            <a:r>
              <a:rPr lang="pt-BR" sz="1600" dirty="0">
                <a:latin typeface="Calibri" panose="020F0502020204030204" pitchFamily="34" charset="0"/>
              </a:rPr>
              <a:t>,</a:t>
            </a:r>
            <a:r>
              <a:rPr lang="pt-BR" sz="1600" b="1" dirty="0">
                <a:latin typeface="Calibri" panose="020F0502020204030204" pitchFamily="34" charset="0"/>
              </a:rPr>
              <a:t> </a:t>
            </a:r>
            <a:r>
              <a:rPr lang="pt-BR" sz="1600" dirty="0">
                <a:latin typeface="Calibri" panose="020F0502020204030204" pitchFamily="34" charset="0"/>
              </a:rPr>
              <a:t>respectivamente 16,8% e 14,0%.</a:t>
            </a:r>
          </a:p>
        </p:txBody>
      </p:sp>
      <p:graphicFrame>
        <p:nvGraphicFramePr>
          <p:cNvPr id="8" name="Chart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2163188"/>
              </p:ext>
            </p:extLst>
          </p:nvPr>
        </p:nvGraphicFramePr>
        <p:xfrm>
          <a:off x="319728" y="2883376"/>
          <a:ext cx="5918082" cy="2678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0" y="408386"/>
            <a:ext cx="9906000" cy="43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7000"/>
              </a:lnSpc>
              <a:spcBef>
                <a:spcPts val="1375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300" dirty="0">
                <a:solidFill>
                  <a:srgbClr val="003300"/>
                </a:solidFill>
                <a:latin typeface="Calibri" panose="020F0502020204030204" pitchFamily="34" charset="0"/>
                <a:cs typeface="Arial" pitchFamily="34" charset="0"/>
              </a:rPr>
              <a:t>Utilização de Agência de Viagem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729" y="1003514"/>
            <a:ext cx="5918082" cy="1422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Espaço Reservado para Número de Slide 1"/>
          <p:cNvSpPr txBox="1">
            <a:spLocks/>
          </p:cNvSpPr>
          <p:nvPr/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/>
            <a:fld id="{43C7CC39-7696-495B-97EC-0C08D6C99D24}" type="slidenum">
              <a:rPr lang="pt-BR" smtClean="0">
                <a:solidFill>
                  <a:schemeClr val="bg1"/>
                </a:solidFill>
              </a:rPr>
              <a:pPr algn="r"/>
              <a:t>28</a:t>
            </a:fld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236639" y="2426391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236638" y="5588266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1"/>
          <p:cNvSpPr>
            <a:spLocks noGrp="1" noChangeArrowheads="1"/>
          </p:cNvSpPr>
          <p:nvPr>
            <p:ph idx="1"/>
          </p:nvPr>
        </p:nvSpPr>
        <p:spPr>
          <a:xfrm>
            <a:off x="415924" y="1249362"/>
            <a:ext cx="9109075" cy="3770263"/>
          </a:xfrm>
          <a:ln w="12700">
            <a:noFill/>
          </a:ln>
        </p:spPr>
        <p:txBody>
          <a:bodyPr>
            <a:noAutofit/>
          </a:bodyPr>
          <a:lstStyle/>
          <a:p>
            <a:pPr marL="541338" lvl="1" indent="-176213" eaLnBrk="1" hangingPunct="1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pt-BR" sz="2200" dirty="0">
                <a:latin typeface="Calibri" panose="020F0502020204030204" pitchFamily="34" charset="0"/>
              </a:rPr>
              <a:t>Principais Motivos e Motivações das viagens;</a:t>
            </a:r>
          </a:p>
          <a:p>
            <a:pPr marL="541338" lvl="1" indent="-176213" eaLnBrk="1" hangingPunct="1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pt-BR" sz="2200" dirty="0">
                <a:latin typeface="Calibri" panose="020F0502020204030204" pitchFamily="34" charset="0"/>
              </a:rPr>
              <a:t>Meios de Hospedagens e de Transportes utilizados;</a:t>
            </a:r>
          </a:p>
          <a:p>
            <a:pPr marL="541338" lvl="1" indent="-176213" eaLnBrk="1" hangingPunct="1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pt-BR" sz="2200" dirty="0">
                <a:latin typeface="Calibri" panose="020F0502020204030204" pitchFamily="34" charset="0"/>
              </a:rPr>
              <a:t>Localidades visitadas;</a:t>
            </a:r>
          </a:p>
          <a:p>
            <a:pPr marL="541338" lvl="1" indent="-176213" eaLnBrk="1" hangingPunct="1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pt-BR" sz="2200" dirty="0">
                <a:latin typeface="Calibri" panose="020F0502020204030204" pitchFamily="34" charset="0"/>
              </a:rPr>
              <a:t>Tempo de Permanência no País;</a:t>
            </a:r>
          </a:p>
          <a:p>
            <a:pPr marL="541338" lvl="1" indent="-176213" eaLnBrk="1" hangingPunct="1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pt-BR" sz="2200" dirty="0">
                <a:latin typeface="Calibri" panose="020F0502020204030204" pitchFamily="34" charset="0"/>
              </a:rPr>
              <a:t>Gastos no Brasil; </a:t>
            </a:r>
          </a:p>
          <a:p>
            <a:pPr marL="541338" lvl="1" indent="-176213" eaLnBrk="1" hangingPunct="1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pt-BR" sz="2200" dirty="0">
                <a:latin typeface="Calibri" panose="020F0502020204030204" pitchFamily="34" charset="0"/>
              </a:rPr>
              <a:t>Fidelização ao destino: Intenção de retorno, frequência e preferência;</a:t>
            </a:r>
          </a:p>
          <a:p>
            <a:pPr marL="541338" lvl="1" indent="-176213" eaLnBrk="1" hangingPunct="1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pt-BR" sz="2200" dirty="0">
                <a:latin typeface="Calibri" panose="020F0502020204030204" pitchFamily="34" charset="0"/>
              </a:rPr>
              <a:t>Fontes de informações sobre o País;</a:t>
            </a:r>
          </a:p>
          <a:p>
            <a:pPr marL="541338" lvl="1" indent="-176213" eaLnBrk="1" hangingPunct="1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pt-BR" sz="2200" dirty="0">
                <a:latin typeface="Calibri" panose="020F0502020204030204" pitchFamily="34" charset="0"/>
              </a:rPr>
              <a:t>Avaliações dos destinos, dos atrativos e da infraestrutura turística;</a:t>
            </a:r>
          </a:p>
          <a:p>
            <a:pPr marL="541338" lvl="1" indent="-176213" eaLnBrk="1" hangingPunct="1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560388" algn="l"/>
                <a:tab pos="1009650" algn="l"/>
                <a:tab pos="1458913" algn="l"/>
                <a:tab pos="1908175" algn="l"/>
                <a:tab pos="2357438" algn="l"/>
                <a:tab pos="2806700" algn="l"/>
                <a:tab pos="3255963" algn="l"/>
                <a:tab pos="3705225" algn="l"/>
                <a:tab pos="4154488" algn="l"/>
                <a:tab pos="4603750" algn="l"/>
                <a:tab pos="5053013" algn="l"/>
                <a:tab pos="5502275" algn="l"/>
                <a:tab pos="5951538" algn="l"/>
                <a:tab pos="6400800" algn="l"/>
                <a:tab pos="6850063" algn="l"/>
                <a:tab pos="7299325" algn="l"/>
                <a:tab pos="7748588" algn="l"/>
                <a:tab pos="8197850" algn="l"/>
                <a:tab pos="8647113" algn="l"/>
              </a:tabLst>
            </a:pPr>
            <a:r>
              <a:rPr lang="pt-BR" sz="2200" dirty="0">
                <a:latin typeface="Calibri" panose="020F0502020204030204" pitchFamily="34" charset="0"/>
              </a:rPr>
              <a:t>Perfil socioeconômico do entrevistado - Grau de instrução, idade e renda.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389645"/>
            <a:ext cx="9906000" cy="512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7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800" dirty="0">
                <a:solidFill>
                  <a:srgbClr val="003300"/>
                </a:solidFill>
                <a:latin typeface="Calibri" panose="020F0502020204030204" pitchFamily="34" charset="0"/>
                <a:cs typeface="Arial" pitchFamily="34" charset="0"/>
              </a:rPr>
              <a:t>Perfil e Hábitos dos Turistas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C39-7696-495B-97EC-0C08D6C99D24}" type="slidenum">
              <a:rPr lang="pt-BR" smtClean="0">
                <a:solidFill>
                  <a:schemeClr val="bg1"/>
                </a:solidFill>
              </a:rPr>
              <a:t>2</a:t>
            </a:fld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76533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5971309" y="3443989"/>
            <a:ext cx="3679127" cy="2272148"/>
          </a:xfrm>
          <a:solidFill>
            <a:srgbClr val="D9EECE"/>
          </a:solidFill>
          <a:ln w="12700">
            <a:noFill/>
          </a:ln>
        </p:spPr>
        <p:txBody>
          <a:bodyPr lIns="36000" tIns="36000" rIns="36000" bIns="36000" anchor="ctr">
            <a:noAutofit/>
          </a:bodyPr>
          <a:lstStyle/>
          <a:p>
            <a:pPr marL="266700" lvl="2" indent="-180975">
              <a:spcBef>
                <a:spcPts val="600"/>
              </a:spcBef>
              <a:buSzPct val="120000"/>
              <a:buFont typeface="Arial" panose="020B0604020202020204" pitchFamily="34" charset="0"/>
              <a:buChar char="•"/>
            </a:pPr>
            <a:r>
              <a:rPr lang="pt-BR" sz="1600" dirty="0">
                <a:latin typeface="Calibri" panose="020F0502020204030204" pitchFamily="34" charset="0"/>
              </a:rPr>
              <a:t>A </a:t>
            </a:r>
            <a:r>
              <a:rPr lang="pt-BR" sz="1600" b="1" dirty="0">
                <a:latin typeface="Calibri" panose="020F0502020204030204" pitchFamily="34" charset="0"/>
              </a:rPr>
              <a:t>Internet</a:t>
            </a:r>
            <a:r>
              <a:rPr lang="pt-BR" sz="1600" dirty="0">
                <a:latin typeface="Calibri" panose="020F0502020204030204" pitchFamily="34" charset="0"/>
              </a:rPr>
              <a:t> (44,0%) destaca-se como principal fonte de consulta dos visitantes e a cada ano </a:t>
            </a:r>
            <a:r>
              <a:rPr lang="pt-BR" sz="1600" dirty="0" smtClean="0">
                <a:latin typeface="Calibri" panose="020F0502020204030204" pitchFamily="34" charset="0"/>
              </a:rPr>
              <a:t>ganha </a:t>
            </a:r>
            <a:r>
              <a:rPr lang="pt-BR" sz="1600" dirty="0">
                <a:latin typeface="Calibri" panose="020F0502020204030204" pitchFamily="34" charset="0"/>
              </a:rPr>
              <a:t>mais importância em relação a outros meios de informação, a exemplo de </a:t>
            </a:r>
            <a:r>
              <a:rPr lang="pt-BR" sz="1600" b="1" dirty="0">
                <a:latin typeface="Calibri" panose="020F0502020204030204" pitchFamily="34" charset="0"/>
              </a:rPr>
              <a:t>amigos e parentes</a:t>
            </a:r>
            <a:r>
              <a:rPr lang="pt-BR" sz="1600" dirty="0">
                <a:latin typeface="Calibri" panose="020F0502020204030204" pitchFamily="34" charset="0"/>
              </a:rPr>
              <a:t> (29,5%), </a:t>
            </a:r>
            <a:r>
              <a:rPr lang="pt-BR" sz="1600" b="1" dirty="0">
                <a:latin typeface="Calibri" panose="020F0502020204030204" pitchFamily="34" charset="0"/>
              </a:rPr>
              <a:t>agência de viagens</a:t>
            </a:r>
            <a:r>
              <a:rPr lang="pt-BR" sz="1600" dirty="0">
                <a:latin typeface="Calibri" panose="020F0502020204030204" pitchFamily="34" charset="0"/>
              </a:rPr>
              <a:t> (6,1%) e </a:t>
            </a:r>
            <a:r>
              <a:rPr lang="pt-BR" sz="1600" b="1" dirty="0">
                <a:latin typeface="Calibri" panose="020F0502020204030204" pitchFamily="34" charset="0"/>
              </a:rPr>
              <a:t>guias turísticos impressos</a:t>
            </a:r>
            <a:r>
              <a:rPr lang="pt-BR" sz="1600" dirty="0">
                <a:latin typeface="Calibri" panose="020F0502020204030204" pitchFamily="34" charset="0"/>
              </a:rPr>
              <a:t> (2,9%).</a:t>
            </a:r>
          </a:p>
        </p:txBody>
      </p:sp>
      <p:graphicFrame>
        <p:nvGraphicFramePr>
          <p:cNvPr id="8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2368740"/>
              </p:ext>
            </p:extLst>
          </p:nvPr>
        </p:nvGraphicFramePr>
        <p:xfrm>
          <a:off x="361920" y="3443989"/>
          <a:ext cx="5490239" cy="2272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255986"/>
            <a:ext cx="9906000" cy="43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7000"/>
              </a:lnSpc>
              <a:spcBef>
                <a:spcPts val="1375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300" dirty="0">
                <a:solidFill>
                  <a:srgbClr val="003300"/>
                </a:solidFill>
                <a:latin typeface="Calibri" panose="020F0502020204030204" pitchFamily="34" charset="0"/>
                <a:cs typeface="Arial" pitchFamily="34" charset="0"/>
              </a:rPr>
              <a:t>Principal Fonte de Informação</a:t>
            </a: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987" y="712142"/>
            <a:ext cx="7615521" cy="2453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Espaço Reservado para Número de Slide 1"/>
          <p:cNvSpPr txBox="1">
            <a:spLocks/>
          </p:cNvSpPr>
          <p:nvPr/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/>
            <a:fld id="{43C7CC39-7696-495B-97EC-0C08D6C99D24}" type="slidenum">
              <a:rPr lang="pt-BR" smtClean="0">
                <a:solidFill>
                  <a:schemeClr val="bg1"/>
                </a:solidFill>
              </a:rPr>
              <a:pPr algn="r"/>
              <a:t>29</a:t>
            </a:fld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082243" y="3183520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261820" y="5721850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0306" y="1012808"/>
            <a:ext cx="7602188" cy="1911733"/>
          </a:xfrm>
          <a:prstGeom prst="rect">
            <a:avLst/>
          </a:prstGeom>
        </p:spPr>
      </p:pic>
      <p:graphicFrame>
        <p:nvGraphicFramePr>
          <p:cNvPr id="13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4351082"/>
              </p:ext>
            </p:extLst>
          </p:nvPr>
        </p:nvGraphicFramePr>
        <p:xfrm>
          <a:off x="346047" y="3422690"/>
          <a:ext cx="5793070" cy="2352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8915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6265387" y="3438683"/>
            <a:ext cx="3321957" cy="2337832"/>
          </a:xfrm>
          <a:solidFill>
            <a:srgbClr val="D9EECE"/>
          </a:solidFill>
          <a:ln w="15875">
            <a:noFill/>
          </a:ln>
        </p:spPr>
        <p:txBody>
          <a:bodyPr lIns="36000" tIns="36000" rIns="36000" bIns="36000" anchor="ctr">
            <a:noAutofit/>
          </a:bodyPr>
          <a:lstStyle/>
          <a:p>
            <a:pPr marL="177800" indent="-177800">
              <a:spcBef>
                <a:spcPts val="600"/>
              </a:spcBef>
              <a:spcAft>
                <a:spcPts val="1800"/>
              </a:spcAft>
              <a:buSzPct val="120000"/>
            </a:pPr>
            <a:r>
              <a:rPr lang="pt-BR" sz="1600" dirty="0">
                <a:latin typeface="Calibri" panose="020F0502020204030204" pitchFamily="34" charset="0"/>
              </a:rPr>
              <a:t>Os principais itens consultados pela Internet são: </a:t>
            </a:r>
            <a:r>
              <a:rPr lang="pt-BR" sz="1600" b="1" dirty="0">
                <a:latin typeface="Calibri" panose="020F0502020204030204" pitchFamily="34" charset="0"/>
              </a:rPr>
              <a:t>Hospedagem, Transporte internacional </a:t>
            </a:r>
            <a:r>
              <a:rPr lang="pt-BR" sz="1600" dirty="0">
                <a:latin typeface="Calibri" panose="020F0502020204030204" pitchFamily="34" charset="0"/>
              </a:rPr>
              <a:t>e</a:t>
            </a:r>
            <a:r>
              <a:rPr lang="pt-BR" sz="1600" b="1" dirty="0">
                <a:latin typeface="Calibri" panose="020F0502020204030204" pitchFamily="34" charset="0"/>
              </a:rPr>
              <a:t> Atrativos e passeios</a:t>
            </a:r>
            <a:r>
              <a:rPr lang="pt-BR" sz="1600" dirty="0"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964113" y="3071814"/>
            <a:ext cx="668348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b="0" dirty="0">
                <a:latin typeface="Arial" panose="020B0604020202020204" pitchFamily="34" charset="0"/>
                <a:cs typeface="Arial" panose="020B0604020202020204" pitchFamily="34" charset="0"/>
              </a:rPr>
              <a:t>Nota: Resultados de 2014 não incluem os turistas entrevistados na etapa especial de pesquisa da Copa do Mundo.</a:t>
            </a: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408386"/>
            <a:ext cx="9906000" cy="43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7000"/>
              </a:lnSpc>
              <a:spcBef>
                <a:spcPts val="1375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300" dirty="0">
                <a:solidFill>
                  <a:srgbClr val="003300"/>
                </a:solidFill>
                <a:latin typeface="Calibri" panose="020F0502020204030204" pitchFamily="34" charset="0"/>
                <a:cs typeface="Arial" pitchFamily="34" charset="0"/>
              </a:rPr>
              <a:t>Internet: como Informação, Consulta ou Aquisição</a:t>
            </a:r>
          </a:p>
        </p:txBody>
      </p:sp>
      <p:sp>
        <p:nvSpPr>
          <p:cNvPr id="11" name="Espaço Reservado para Número de Slide 1"/>
          <p:cNvSpPr txBox="1">
            <a:spLocks/>
          </p:cNvSpPr>
          <p:nvPr/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/>
            <a:fld id="{43C7CC39-7696-495B-97EC-0C08D6C99D24}" type="slidenum">
              <a:rPr lang="pt-BR" smtClean="0">
                <a:solidFill>
                  <a:schemeClr val="bg1"/>
                </a:solidFill>
              </a:rPr>
              <a:pPr algn="r"/>
              <a:t>30</a:t>
            </a:fld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964113" y="2912700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>
                <a:latin typeface="Arial" panose="020B0604020202020204" pitchFamily="34" charset="0"/>
                <a:cs typeface="Arial" panose="020B0604020202020204" pitchFamily="34" charset="0"/>
              </a:rPr>
              <a:t>Fonte: Estudo da Demanda Turística Internacional Brasil - 2015.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250976" y="5762494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1228692"/>
              </p:ext>
            </p:extLst>
          </p:nvPr>
        </p:nvGraphicFramePr>
        <p:xfrm>
          <a:off x="278812" y="3374754"/>
          <a:ext cx="5720206" cy="2454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9939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6127844" y="3374754"/>
            <a:ext cx="3575714" cy="2435496"/>
          </a:xfrm>
          <a:solidFill>
            <a:srgbClr val="D9EECE"/>
          </a:solidFill>
          <a:ln w="12700">
            <a:noFill/>
          </a:ln>
        </p:spPr>
        <p:txBody>
          <a:bodyPr lIns="36000" tIns="36000" rIns="36000" bIns="36000" anchor="ctr">
            <a:noAutofit/>
          </a:bodyPr>
          <a:lstStyle/>
          <a:p>
            <a:pPr marL="177800" indent="-177800">
              <a:spcAft>
                <a:spcPts val="1200"/>
              </a:spcAft>
            </a:pPr>
            <a:r>
              <a:rPr lang="pt-BR" sz="1600" b="1" dirty="0">
                <a:latin typeface="Calibri" panose="020F0502020204030204" pitchFamily="34" charset="0"/>
              </a:rPr>
              <a:t>Transporte internacional </a:t>
            </a:r>
            <a:r>
              <a:rPr lang="pt-BR" sz="1600" dirty="0">
                <a:latin typeface="Calibri" panose="020F0502020204030204" pitchFamily="34" charset="0"/>
              </a:rPr>
              <a:t>é o item com maior percentual de compras realizadas pela internet (39,6%).</a:t>
            </a:r>
          </a:p>
          <a:p>
            <a:pPr marL="177800" indent="-177800">
              <a:spcBef>
                <a:spcPts val="600"/>
              </a:spcBef>
              <a:spcAft>
                <a:spcPts val="1200"/>
              </a:spcAft>
            </a:pPr>
            <a:r>
              <a:rPr lang="pt-BR" sz="1600" dirty="0">
                <a:latin typeface="Calibri" panose="020F0502020204030204" pitchFamily="34" charset="0"/>
              </a:rPr>
              <a:t>Percentual  alto de concretização  de compra de </a:t>
            </a:r>
            <a:r>
              <a:rPr lang="pt-BR" sz="1600" b="1" dirty="0">
                <a:latin typeface="Calibri" panose="020F0502020204030204" pitchFamily="34" charset="0"/>
              </a:rPr>
              <a:t>Hospedagem</a:t>
            </a:r>
            <a:r>
              <a:rPr lang="pt-BR" sz="1600" dirty="0">
                <a:latin typeface="Calibri" panose="020F0502020204030204" pitchFamily="34" charset="0"/>
              </a:rPr>
              <a:t> pela internet: 25,7% consultou , enquanto 20,1% comprou.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778481" y="3023586"/>
            <a:ext cx="668348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b="0" dirty="0">
                <a:latin typeface="Arial" panose="020B0604020202020204" pitchFamily="34" charset="0"/>
                <a:cs typeface="Arial" panose="020B0604020202020204" pitchFamily="34" charset="0"/>
              </a:rPr>
              <a:t>Nota: Resultados não incluem os turistas entrevistados na etapa especial de pesquisa da Copa do Mundo.</a:t>
            </a: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408386"/>
            <a:ext cx="9906000" cy="43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7000"/>
              </a:lnSpc>
              <a:spcBef>
                <a:spcPts val="1375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300" dirty="0">
                <a:solidFill>
                  <a:srgbClr val="003300"/>
                </a:solidFill>
                <a:latin typeface="Calibri" panose="020F0502020204030204" pitchFamily="34" charset="0"/>
                <a:cs typeface="Arial" pitchFamily="34" charset="0"/>
              </a:rPr>
              <a:t>Serviços Adquiridos pela Internet</a:t>
            </a: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04" y="891552"/>
            <a:ext cx="8201025" cy="202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Espaço Reservado para Número de Slide 1"/>
          <p:cNvSpPr txBox="1">
            <a:spLocks/>
          </p:cNvSpPr>
          <p:nvPr/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/>
            <a:fld id="{43C7CC39-7696-495B-97EC-0C08D6C99D24}" type="slidenum">
              <a:rPr lang="pt-BR" smtClean="0">
                <a:solidFill>
                  <a:schemeClr val="bg1"/>
                </a:solidFill>
              </a:rPr>
              <a:pPr algn="r"/>
              <a:t>31</a:t>
            </a:fld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778481" y="2879580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178561" y="5800725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Espaço Reservado para Conteúdo 3"/>
          <p:cNvSpPr>
            <a:spLocks noGrp="1"/>
          </p:cNvSpPr>
          <p:nvPr>
            <p:ph idx="1"/>
          </p:nvPr>
        </p:nvSpPr>
        <p:spPr>
          <a:xfrm>
            <a:off x="5837457" y="3148433"/>
            <a:ext cx="3697069" cy="2577229"/>
          </a:xfrm>
          <a:solidFill>
            <a:srgbClr val="D9EECE"/>
          </a:solidFill>
          <a:ln w="12700">
            <a:noFill/>
          </a:ln>
          <a:extLst/>
        </p:spPr>
        <p:txBody>
          <a:bodyPr lIns="36000" tIns="36000" rIns="36000" bIns="36000" anchor="ctr">
            <a:noAutofit/>
          </a:bodyPr>
          <a:lstStyle/>
          <a:p>
            <a:pPr marL="463550" lvl="5" indent="-285750">
              <a:spcBef>
                <a:spcPts val="6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lang="pt-BR" sz="1600" dirty="0">
                <a:latin typeface="Calibri" panose="020F0502020204030204" pitchFamily="34" charset="0"/>
              </a:rPr>
              <a:t>É  </a:t>
            </a:r>
            <a:r>
              <a:rPr lang="pt-BR" sz="1600" b="1" dirty="0">
                <a:latin typeface="Calibri" panose="020F0502020204030204" pitchFamily="34" charset="0"/>
              </a:rPr>
              <a:t>positiva</a:t>
            </a:r>
            <a:r>
              <a:rPr lang="pt-BR" sz="1600" dirty="0">
                <a:latin typeface="Calibri" panose="020F0502020204030204" pitchFamily="34" charset="0"/>
              </a:rPr>
              <a:t> a avaliação feita pelos turistas que visitam o Brasil: </a:t>
            </a:r>
            <a:r>
              <a:rPr lang="pt-BR" sz="1600" b="1" dirty="0">
                <a:latin typeface="Calibri" panose="020F0502020204030204" pitchFamily="34" charset="0"/>
              </a:rPr>
              <a:t>86,5%</a:t>
            </a:r>
            <a:r>
              <a:rPr lang="pt-BR" sz="1600" dirty="0">
                <a:latin typeface="Calibri" panose="020F0502020204030204" pitchFamily="34" charset="0"/>
              </a:rPr>
              <a:t> avaliam que a viagem </a:t>
            </a:r>
            <a:r>
              <a:rPr lang="pt-BR" sz="1600" b="1" dirty="0">
                <a:latin typeface="Calibri" panose="020F0502020204030204" pitchFamily="34" charset="0"/>
              </a:rPr>
              <a:t>Superou</a:t>
            </a:r>
            <a:r>
              <a:rPr lang="pt-BR" sz="1600" dirty="0">
                <a:latin typeface="Calibri" panose="020F0502020204030204" pitchFamily="34" charset="0"/>
              </a:rPr>
              <a:t> ou </a:t>
            </a:r>
            <a:r>
              <a:rPr lang="pt-BR" sz="1600" b="1" dirty="0">
                <a:latin typeface="Calibri" panose="020F0502020204030204" pitchFamily="34" charset="0"/>
              </a:rPr>
              <a:t>Atendeu plenamente as expectativas</a:t>
            </a:r>
            <a:r>
              <a:rPr lang="pt-BR" sz="1600" dirty="0">
                <a:latin typeface="Calibri" panose="020F0502020204030204" pitchFamily="34" charset="0"/>
              </a:rPr>
              <a:t>.</a:t>
            </a:r>
          </a:p>
          <a:p>
            <a:pPr marL="463550" lvl="5" indent="-285750">
              <a:spcBef>
                <a:spcPts val="600"/>
              </a:spcBef>
              <a:spcAft>
                <a:spcPts val="1000"/>
              </a:spcAft>
              <a:defRPr/>
            </a:pPr>
            <a:r>
              <a:rPr lang="pt-BR" sz="1600" dirty="0">
                <a:latin typeface="Calibri" panose="020F0502020204030204" pitchFamily="34" charset="0"/>
              </a:rPr>
              <a:t>Dos que vieram por </a:t>
            </a:r>
            <a:r>
              <a:rPr lang="pt-BR" sz="1600" b="1" dirty="0">
                <a:latin typeface="Calibri" panose="020F0502020204030204" pitchFamily="34" charset="0"/>
              </a:rPr>
              <a:t>via</a:t>
            </a:r>
            <a:r>
              <a:rPr lang="pt-BR" sz="1600" dirty="0">
                <a:latin typeface="Calibri" panose="020F0502020204030204" pitchFamily="34" charset="0"/>
              </a:rPr>
              <a:t> </a:t>
            </a:r>
            <a:r>
              <a:rPr lang="pt-BR" sz="1600" b="1" dirty="0">
                <a:latin typeface="Calibri" panose="020F0502020204030204" pitchFamily="34" charset="0"/>
              </a:rPr>
              <a:t>Terrestre</a:t>
            </a:r>
            <a:r>
              <a:rPr lang="pt-BR" sz="1600" dirty="0">
                <a:latin typeface="Calibri" panose="020F0502020204030204" pitchFamily="34" charset="0"/>
              </a:rPr>
              <a:t> a avaliação positiva alcança </a:t>
            </a:r>
            <a:r>
              <a:rPr lang="pt-BR" sz="1600" b="1" dirty="0">
                <a:latin typeface="Calibri" panose="020F0502020204030204" pitchFamily="34" charset="0"/>
              </a:rPr>
              <a:t>94,3%</a:t>
            </a:r>
            <a:r>
              <a:rPr lang="pt-BR" sz="1600" dirty="0">
                <a:latin typeface="Calibri" panose="020F0502020204030204" pitchFamily="34" charset="0"/>
              </a:rPr>
              <a:t>, enquanto que pela </a:t>
            </a:r>
            <a:r>
              <a:rPr lang="pt-BR" sz="1600" b="1" dirty="0">
                <a:latin typeface="Calibri" panose="020F0502020204030204" pitchFamily="34" charset="0"/>
              </a:rPr>
              <a:t>via Aérea </a:t>
            </a:r>
            <a:r>
              <a:rPr lang="pt-BR" sz="1600" dirty="0">
                <a:latin typeface="Calibri" panose="020F0502020204030204" pitchFamily="34" charset="0"/>
              </a:rPr>
              <a:t>é de</a:t>
            </a:r>
            <a:r>
              <a:rPr lang="pt-BR" sz="1600" b="1" dirty="0">
                <a:latin typeface="Calibri" panose="020F0502020204030204" pitchFamily="34" charset="0"/>
              </a:rPr>
              <a:t> 83,4%</a:t>
            </a:r>
            <a:r>
              <a:rPr lang="pt-BR" sz="1600" dirty="0"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408386"/>
            <a:ext cx="9906000" cy="43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7000"/>
              </a:lnSpc>
              <a:spcBef>
                <a:spcPts val="1375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300" dirty="0">
                <a:solidFill>
                  <a:srgbClr val="003300"/>
                </a:solidFill>
                <a:latin typeface="Calibri" panose="020F0502020204030204" pitchFamily="34" charset="0"/>
                <a:cs typeface="Arial" pitchFamily="34" charset="0"/>
              </a:rPr>
              <a:t>Nível de Satisfação Geral com a Viagem</a:t>
            </a: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6405991"/>
              </p:ext>
            </p:extLst>
          </p:nvPr>
        </p:nvGraphicFramePr>
        <p:xfrm>
          <a:off x="362206" y="3148433"/>
          <a:ext cx="5393026" cy="2577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4925" y="1022319"/>
            <a:ext cx="7296150" cy="178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C39-7696-495B-97EC-0C08D6C99D24}" type="slidenum">
              <a:rPr lang="pt-BR" smtClean="0">
                <a:solidFill>
                  <a:schemeClr val="bg1"/>
                </a:solidFill>
              </a:rPr>
              <a:t>32</a:t>
            </a:fld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226311" y="2784444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270456" y="5725662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Espaço Reservado para Conteúdo 3"/>
          <p:cNvSpPr>
            <a:spLocks noGrp="1"/>
          </p:cNvSpPr>
          <p:nvPr>
            <p:ph idx="1"/>
          </p:nvPr>
        </p:nvSpPr>
        <p:spPr>
          <a:xfrm>
            <a:off x="6334124" y="3214030"/>
            <a:ext cx="3190875" cy="2529347"/>
          </a:xfrm>
          <a:solidFill>
            <a:srgbClr val="D9EECE"/>
          </a:solidFill>
          <a:ln w="15875">
            <a:noFill/>
          </a:ln>
        </p:spPr>
        <p:txBody>
          <a:bodyPr lIns="36000" tIns="36000" rIns="36000" bIns="36000" anchor="ctr">
            <a:noAutofit/>
          </a:bodyPr>
          <a:lstStyle/>
          <a:p>
            <a:pPr marL="463550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latin typeface="Calibri" panose="020F0502020204030204" pitchFamily="34" charset="0"/>
              </a:rPr>
              <a:t>É alto o </a:t>
            </a:r>
            <a:r>
              <a:rPr lang="pt-BR" sz="1600" b="1" dirty="0">
                <a:latin typeface="Calibri" panose="020F0502020204030204" pitchFamily="34" charset="0"/>
              </a:rPr>
              <a:t>grau de fidelidade</a:t>
            </a:r>
            <a:r>
              <a:rPr lang="pt-BR" sz="1600" dirty="0">
                <a:latin typeface="Calibri" panose="020F0502020204030204" pitchFamily="34" charset="0"/>
              </a:rPr>
              <a:t> dos turistas que visitam o Brasil: </a:t>
            </a:r>
            <a:r>
              <a:rPr lang="pt-BR" sz="1600" b="1" dirty="0" smtClean="0">
                <a:latin typeface="Calibri" panose="020F0502020204030204" pitchFamily="34" charset="0"/>
              </a:rPr>
              <a:t>95,5% </a:t>
            </a:r>
            <a:r>
              <a:rPr lang="pt-BR" sz="1600" dirty="0">
                <a:latin typeface="Calibri" panose="020F0502020204030204" pitchFamily="34" charset="0"/>
              </a:rPr>
              <a:t>manifestam o desejo de </a:t>
            </a:r>
            <a:r>
              <a:rPr lang="pt-BR" sz="1600" b="1" dirty="0">
                <a:latin typeface="Calibri" panose="020F0502020204030204" pitchFamily="34" charset="0"/>
              </a:rPr>
              <a:t>retornar</a:t>
            </a:r>
            <a:r>
              <a:rPr lang="pt-BR" sz="1600" dirty="0">
                <a:latin typeface="Calibri" panose="020F0502020204030204" pitchFamily="34" charset="0"/>
              </a:rPr>
              <a:t>.</a:t>
            </a:r>
          </a:p>
          <a:p>
            <a:pPr marL="463550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latin typeface="Calibri" panose="020F0502020204030204" pitchFamily="34" charset="0"/>
              </a:rPr>
              <a:t>Não há diferenças significativas entre os diferentes motivos.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408386"/>
            <a:ext cx="9906000" cy="43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7000"/>
              </a:lnSpc>
              <a:spcBef>
                <a:spcPts val="1375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300" dirty="0">
                <a:solidFill>
                  <a:srgbClr val="003300"/>
                </a:solidFill>
                <a:latin typeface="Calibri" panose="020F0502020204030204" pitchFamily="34" charset="0"/>
                <a:cs typeface="Arial" pitchFamily="34" charset="0"/>
              </a:rPr>
              <a:t>Intenção de Retorno ao Brasil, por Motivo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3632446" y="5602914"/>
            <a:ext cx="69357" cy="50070"/>
          </a:xfrm>
          <a:prstGeom prst="rect">
            <a:avLst/>
          </a:prstGeom>
          <a:solidFill>
            <a:srgbClr val="3264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577" y="1215765"/>
            <a:ext cx="7562850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C39-7696-495B-97EC-0C08D6C99D24}" type="slidenum">
              <a:rPr lang="pt-BR" smtClean="0">
                <a:solidFill>
                  <a:schemeClr val="bg1"/>
                </a:solidFill>
              </a:rPr>
              <a:t>33</a:t>
            </a:fld>
            <a:endParaRPr lang="pt-BR" dirty="0">
              <a:solidFill>
                <a:schemeClr val="bg1"/>
              </a:solidFill>
            </a:endParaRPr>
          </a:p>
        </p:txBody>
      </p:sp>
      <p:graphicFrame>
        <p:nvGraphicFramePr>
          <p:cNvPr id="9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9444577"/>
              </p:ext>
            </p:extLst>
          </p:nvPr>
        </p:nvGraphicFramePr>
        <p:xfrm>
          <a:off x="313583" y="3214030"/>
          <a:ext cx="5823981" cy="25293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Retângulo 2"/>
          <p:cNvSpPr/>
          <p:nvPr/>
        </p:nvSpPr>
        <p:spPr>
          <a:xfrm>
            <a:off x="1543053" y="5534503"/>
            <a:ext cx="93348" cy="8286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/>
          <p:cNvSpPr/>
          <p:nvPr/>
        </p:nvSpPr>
        <p:spPr>
          <a:xfrm>
            <a:off x="3198020" y="5539746"/>
            <a:ext cx="93348" cy="77624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1092961" y="2501640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221904" y="5743377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Espaço Reservado para Conteúdo 3"/>
          <p:cNvSpPr>
            <a:spLocks noGrp="1"/>
          </p:cNvSpPr>
          <p:nvPr>
            <p:ph idx="1"/>
          </p:nvPr>
        </p:nvSpPr>
        <p:spPr>
          <a:xfrm>
            <a:off x="7099300" y="3581385"/>
            <a:ext cx="2425701" cy="1460515"/>
          </a:xfrm>
          <a:solidFill>
            <a:srgbClr val="D9EECE"/>
          </a:solidFill>
          <a:ln w="12700">
            <a:noFill/>
          </a:ln>
        </p:spPr>
        <p:txBody>
          <a:bodyPr lIns="36000" tIns="36000" rIns="36000" bIns="36000" anchor="ctr">
            <a:noAutofit/>
          </a:bodyPr>
          <a:lstStyle/>
          <a:p>
            <a:pPr marL="177800" indent="-177800">
              <a:spcAft>
                <a:spcPts val="1200"/>
              </a:spcAft>
            </a:pPr>
            <a:r>
              <a:rPr lang="pt-BR" sz="1600" b="1" dirty="0">
                <a:latin typeface="Calibri" panose="020F0502020204030204" pitchFamily="34" charset="0"/>
              </a:rPr>
              <a:t>70,4%</a:t>
            </a:r>
            <a:r>
              <a:rPr lang="pt-BR" sz="1600" dirty="0">
                <a:latin typeface="Calibri" panose="020F0502020204030204" pitchFamily="34" charset="0"/>
              </a:rPr>
              <a:t> dos turistas entrevistados já tinham feito</a:t>
            </a:r>
            <a:r>
              <a:rPr lang="pt-BR" sz="1600" b="1" dirty="0">
                <a:latin typeface="Calibri" panose="020F0502020204030204" pitchFamily="34" charset="0"/>
              </a:rPr>
              <a:t> outras visitas</a:t>
            </a:r>
            <a:r>
              <a:rPr lang="pt-BR" sz="1600" dirty="0">
                <a:latin typeface="Calibri" panose="020F0502020204030204" pitchFamily="34" charset="0"/>
              </a:rPr>
              <a:t> ao Brasil.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408386"/>
            <a:ext cx="9906000" cy="43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7000"/>
              </a:lnSpc>
              <a:spcBef>
                <a:spcPts val="1375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300" dirty="0">
                <a:solidFill>
                  <a:srgbClr val="003300"/>
                </a:solidFill>
                <a:latin typeface="Calibri" panose="020F0502020204030204" pitchFamily="34" charset="0"/>
                <a:cs typeface="Arial" pitchFamily="34" charset="0"/>
              </a:rPr>
              <a:t>Frequência de Visita ao Brasil, por Motivo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C39-7696-495B-97EC-0C08D6C99D24}" type="slidenum">
              <a:rPr lang="pt-BR" smtClean="0">
                <a:solidFill>
                  <a:schemeClr val="bg1"/>
                </a:solidFill>
              </a:rPr>
              <a:t>34</a:t>
            </a:fld>
            <a:endParaRPr lang="pt-BR" dirty="0">
              <a:solidFill>
                <a:schemeClr val="bg1"/>
              </a:solidFill>
            </a:endParaRPr>
          </a:p>
        </p:txBody>
      </p:sp>
      <p:graphicFrame>
        <p:nvGraphicFramePr>
          <p:cNvPr id="8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536414"/>
              </p:ext>
            </p:extLst>
          </p:nvPr>
        </p:nvGraphicFramePr>
        <p:xfrm>
          <a:off x="449799" y="3238500"/>
          <a:ext cx="6382801" cy="24597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etângulo 9"/>
          <p:cNvSpPr/>
          <p:nvPr/>
        </p:nvSpPr>
        <p:spPr>
          <a:xfrm>
            <a:off x="2110724" y="5396390"/>
            <a:ext cx="77647" cy="7857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4084813" y="5394963"/>
            <a:ext cx="77647" cy="78576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572" y="1228760"/>
            <a:ext cx="8921292" cy="1624507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430784" y="2837864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369061" y="5699528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6172200" y="1485406"/>
            <a:ext cx="3238500" cy="3896220"/>
          </a:xfrm>
          <a:prstGeom prst="rect">
            <a:avLst/>
          </a:prstGeom>
          <a:solidFill>
            <a:srgbClr val="D9EECE"/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marL="142875" lvl="0" indent="-142875">
              <a:spcBef>
                <a:spcPts val="0"/>
              </a:spcBef>
              <a:spcAft>
                <a:spcPts val="2400"/>
              </a:spcAft>
              <a:buSzPct val="120000"/>
              <a:buFont typeface="Arial" charset="0"/>
              <a:buChar char="•"/>
            </a:pPr>
            <a:r>
              <a:rPr lang="pt-BR" sz="1600" b="0" dirty="0">
                <a:latin typeface="Calibri" panose="020F0502020204030204" pitchFamily="34" charset="0"/>
              </a:rPr>
              <a:t>Dentre os itens, as </a:t>
            </a:r>
            <a:r>
              <a:rPr lang="pt-BR" sz="1600" dirty="0">
                <a:latin typeface="Calibri" panose="020F0502020204030204" pitchFamily="34" charset="0"/>
              </a:rPr>
              <a:t>melhores</a:t>
            </a:r>
            <a:r>
              <a:rPr lang="pt-BR" sz="1600" b="0" dirty="0">
                <a:latin typeface="Calibri" panose="020F0502020204030204" pitchFamily="34" charset="0"/>
              </a:rPr>
              <a:t> avaliações são para: </a:t>
            </a:r>
            <a:r>
              <a:rPr lang="pt-BR" sz="1600" dirty="0">
                <a:latin typeface="Calibri" panose="020F0502020204030204" pitchFamily="34" charset="0"/>
              </a:rPr>
              <a:t>Hospitalidade</a:t>
            </a:r>
            <a:r>
              <a:rPr lang="pt-BR" sz="1600" b="0" dirty="0">
                <a:latin typeface="Calibri" panose="020F0502020204030204" pitchFamily="34" charset="0"/>
              </a:rPr>
              <a:t> (97,7%), </a:t>
            </a:r>
            <a:r>
              <a:rPr lang="pt-BR" sz="1600" dirty="0">
                <a:latin typeface="Calibri" panose="020F0502020204030204" pitchFamily="34" charset="0"/>
              </a:rPr>
              <a:t>Gastronomia</a:t>
            </a:r>
            <a:r>
              <a:rPr lang="pt-BR" sz="1600" b="0" dirty="0">
                <a:latin typeface="Calibri" panose="020F0502020204030204" pitchFamily="34" charset="0"/>
              </a:rPr>
              <a:t> (95,7%), </a:t>
            </a:r>
            <a:r>
              <a:rPr lang="pt-BR" sz="1600" dirty="0">
                <a:latin typeface="Calibri" panose="020F0502020204030204" pitchFamily="34" charset="0"/>
              </a:rPr>
              <a:t>Alojamento</a:t>
            </a:r>
            <a:r>
              <a:rPr lang="pt-BR" sz="1600" b="0" dirty="0">
                <a:latin typeface="Calibri" panose="020F0502020204030204" pitchFamily="34" charset="0"/>
              </a:rPr>
              <a:t> (95,6%)</a:t>
            </a:r>
            <a:r>
              <a:rPr lang="pt-BR" sz="1600" dirty="0">
                <a:latin typeface="Calibri" panose="020F0502020204030204" pitchFamily="34" charset="0"/>
              </a:rPr>
              <a:t> </a:t>
            </a:r>
            <a:r>
              <a:rPr lang="pt-BR" sz="1600" b="0" dirty="0" smtClean="0">
                <a:latin typeface="Calibri" panose="020F0502020204030204" pitchFamily="34" charset="0"/>
              </a:rPr>
              <a:t>e </a:t>
            </a:r>
            <a:r>
              <a:rPr lang="pt-BR" sz="1600" dirty="0" smtClean="0">
                <a:latin typeface="Calibri" panose="020F0502020204030204" pitchFamily="34" charset="0"/>
              </a:rPr>
              <a:t>Restaurantes </a:t>
            </a:r>
            <a:r>
              <a:rPr lang="pt-BR" sz="1600" b="0" dirty="0" smtClean="0">
                <a:latin typeface="Calibri" panose="020F0502020204030204" pitchFamily="34" charset="0"/>
              </a:rPr>
              <a:t>(</a:t>
            </a:r>
            <a:r>
              <a:rPr lang="pt-BR" sz="1600" b="0" dirty="0">
                <a:latin typeface="Calibri" panose="020F0502020204030204" pitchFamily="34" charset="0"/>
              </a:rPr>
              <a:t>94,7%) .</a:t>
            </a:r>
          </a:p>
          <a:p>
            <a:pPr marL="142875" lvl="0" indent="-142875">
              <a:spcBef>
                <a:spcPts val="600"/>
              </a:spcBef>
              <a:spcAft>
                <a:spcPts val="2400"/>
              </a:spcAft>
              <a:buSzPct val="120000"/>
              <a:buFont typeface="Arial" charset="0"/>
              <a:buChar char="•"/>
            </a:pPr>
            <a:r>
              <a:rPr lang="pt-BR" sz="1600" b="0" dirty="0">
                <a:latin typeface="Calibri" panose="020F0502020204030204" pitchFamily="34" charset="0"/>
              </a:rPr>
              <a:t>As </a:t>
            </a:r>
            <a:r>
              <a:rPr lang="pt-BR" sz="1600" dirty="0">
                <a:latin typeface="Calibri" panose="020F0502020204030204" pitchFamily="34" charset="0"/>
              </a:rPr>
              <a:t>piores</a:t>
            </a:r>
            <a:r>
              <a:rPr lang="pt-BR" sz="1600" b="0" dirty="0">
                <a:latin typeface="Calibri" panose="020F0502020204030204" pitchFamily="34" charset="0"/>
              </a:rPr>
              <a:t> avaliações são para: </a:t>
            </a:r>
            <a:r>
              <a:rPr lang="pt-BR" sz="1600" dirty="0">
                <a:latin typeface="Calibri" panose="020F0502020204030204" pitchFamily="34" charset="0"/>
              </a:rPr>
              <a:t>Telefonia e</a:t>
            </a:r>
            <a:r>
              <a:rPr lang="pt-BR" sz="1600" b="0" dirty="0">
                <a:latin typeface="Calibri" panose="020F0502020204030204" pitchFamily="34" charset="0"/>
              </a:rPr>
              <a:t> </a:t>
            </a:r>
            <a:r>
              <a:rPr lang="pt-BR" sz="1600" dirty="0">
                <a:latin typeface="Calibri" panose="020F0502020204030204" pitchFamily="34" charset="0"/>
              </a:rPr>
              <a:t>internet </a:t>
            </a:r>
            <a:r>
              <a:rPr lang="pt-BR" sz="1600" b="0" dirty="0">
                <a:latin typeface="Calibri" panose="020F0502020204030204" pitchFamily="34" charset="0"/>
              </a:rPr>
              <a:t>(65,4%%), </a:t>
            </a:r>
            <a:r>
              <a:rPr lang="pt-BR" sz="1600" dirty="0">
                <a:latin typeface="Calibri" panose="020F0502020204030204" pitchFamily="34" charset="0"/>
              </a:rPr>
              <a:t>Preços</a:t>
            </a:r>
            <a:r>
              <a:rPr lang="pt-BR" sz="1600" b="0" dirty="0">
                <a:latin typeface="Calibri" panose="020F0502020204030204" pitchFamily="34" charset="0"/>
              </a:rPr>
              <a:t> (</a:t>
            </a:r>
            <a:r>
              <a:rPr lang="pt-BR" sz="1600" b="0" dirty="0" smtClean="0">
                <a:latin typeface="Calibri" panose="020F0502020204030204" pitchFamily="34" charset="0"/>
              </a:rPr>
              <a:t>69,4</a:t>
            </a:r>
            <a:r>
              <a:rPr lang="pt-BR" sz="1600" b="0" dirty="0">
                <a:latin typeface="Calibri" panose="020F0502020204030204" pitchFamily="34" charset="0"/>
              </a:rPr>
              <a:t>%), </a:t>
            </a:r>
            <a:r>
              <a:rPr lang="pt-BR" sz="1600" dirty="0">
                <a:latin typeface="Calibri" panose="020F0502020204030204" pitchFamily="34" charset="0"/>
              </a:rPr>
              <a:t>Rodovias</a:t>
            </a:r>
            <a:r>
              <a:rPr lang="pt-BR" sz="1600" b="0" dirty="0">
                <a:latin typeface="Calibri" panose="020F0502020204030204" pitchFamily="34" charset="0"/>
              </a:rPr>
              <a:t> (71,1%) e </a:t>
            </a:r>
            <a:r>
              <a:rPr lang="pt-BR" sz="1600" dirty="0">
                <a:latin typeface="Calibri" panose="020F0502020204030204" pitchFamily="34" charset="0"/>
              </a:rPr>
              <a:t>Sinalização turística</a:t>
            </a:r>
            <a:r>
              <a:rPr lang="pt-BR" sz="1600" b="0" dirty="0">
                <a:latin typeface="Calibri" panose="020F0502020204030204" pitchFamily="34" charset="0"/>
              </a:rPr>
              <a:t> (79,1%).</a:t>
            </a:r>
            <a:endParaRPr lang="pt-BR" sz="1600" dirty="0"/>
          </a:p>
        </p:txBody>
      </p:sp>
      <p:sp>
        <p:nvSpPr>
          <p:cNvPr id="2" name="CaixaDeTexto 1"/>
          <p:cNvSpPr txBox="1"/>
          <p:nvPr/>
        </p:nvSpPr>
        <p:spPr>
          <a:xfrm>
            <a:off x="161254" y="5758706"/>
            <a:ext cx="59197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b="0" dirty="0"/>
              <a:t>Nota: Avaliação positiva: somatória de “Muito bom” e “Bom”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408386"/>
            <a:ext cx="9906000" cy="43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7000"/>
              </a:lnSpc>
              <a:spcBef>
                <a:spcPts val="1375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300" dirty="0">
                <a:solidFill>
                  <a:srgbClr val="003300"/>
                </a:solidFill>
                <a:latin typeface="Calibri" panose="020F0502020204030204" pitchFamily="34" charset="0"/>
                <a:cs typeface="Arial" pitchFamily="34" charset="0"/>
              </a:rPr>
              <a:t>Avaliação </a:t>
            </a:r>
            <a:r>
              <a:rPr lang="pt-BR" sz="2300" dirty="0" smtClean="0">
                <a:solidFill>
                  <a:srgbClr val="003300"/>
                </a:solidFill>
                <a:latin typeface="Calibri" panose="020F0502020204030204" pitchFamily="34" charset="0"/>
                <a:cs typeface="Arial" pitchFamily="34" charset="0"/>
              </a:rPr>
              <a:t>positiva da </a:t>
            </a:r>
            <a:r>
              <a:rPr lang="pt-BR" sz="2300" dirty="0">
                <a:solidFill>
                  <a:srgbClr val="003300"/>
                </a:solidFill>
                <a:latin typeface="Calibri" panose="020F0502020204030204" pitchFamily="34" charset="0"/>
                <a:cs typeface="Arial" pitchFamily="34" charset="0"/>
              </a:rPr>
              <a:t>Infraestrutura e Serviços Turísticos</a:t>
            </a: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758" y="1062618"/>
            <a:ext cx="5593836" cy="4597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Espaço Reservado para Número de Slide 1"/>
          <p:cNvSpPr txBox="1">
            <a:spLocks/>
          </p:cNvSpPr>
          <p:nvPr/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/>
            <a:fld id="{43C7CC39-7696-495B-97EC-0C08D6C99D24}" type="slidenum">
              <a:rPr lang="pt-BR" smtClean="0">
                <a:solidFill>
                  <a:schemeClr val="bg1"/>
                </a:solidFill>
              </a:rPr>
              <a:pPr algn="r"/>
              <a:t>35</a:t>
            </a:fld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161254" y="5612137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408386"/>
            <a:ext cx="9906000" cy="43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7000"/>
              </a:lnSpc>
              <a:spcBef>
                <a:spcPts val="1375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300" dirty="0">
                <a:solidFill>
                  <a:srgbClr val="003300"/>
                </a:solidFill>
                <a:latin typeface="Calibri" panose="020F0502020204030204" pitchFamily="34" charset="0"/>
                <a:cs typeface="Arial" pitchFamily="34" charset="0"/>
              </a:rPr>
              <a:t>Avaliação </a:t>
            </a:r>
            <a:r>
              <a:rPr lang="pt-BR" sz="2300" dirty="0" smtClean="0">
                <a:solidFill>
                  <a:srgbClr val="003300"/>
                </a:solidFill>
                <a:latin typeface="Calibri" panose="020F0502020204030204" pitchFamily="34" charset="0"/>
                <a:cs typeface="Arial" pitchFamily="34" charset="0"/>
              </a:rPr>
              <a:t>positiva </a:t>
            </a:r>
            <a:r>
              <a:rPr lang="pt-BR" sz="2300" dirty="0">
                <a:solidFill>
                  <a:srgbClr val="003300"/>
                </a:solidFill>
                <a:latin typeface="Calibri" panose="020F0502020204030204" pitchFamily="34" charset="0"/>
                <a:cs typeface="Arial" pitchFamily="34" charset="0"/>
              </a:rPr>
              <a:t>da Infraestrutura e Serviços Turísticos</a:t>
            </a:r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3310592"/>
              </p:ext>
            </p:extLst>
          </p:nvPr>
        </p:nvGraphicFramePr>
        <p:xfrm>
          <a:off x="393309" y="846578"/>
          <a:ext cx="9017391" cy="4754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Espaço Reservado para Número de Slide 1"/>
          <p:cNvSpPr txBox="1">
            <a:spLocks/>
          </p:cNvSpPr>
          <p:nvPr/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/>
            <a:fld id="{43C7CC39-7696-495B-97EC-0C08D6C99D24}" type="slidenum">
              <a:rPr lang="pt-BR" smtClean="0">
                <a:solidFill>
                  <a:schemeClr val="bg1"/>
                </a:solidFill>
              </a:rPr>
              <a:pPr algn="r"/>
              <a:t>36</a:t>
            </a:fld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99211" y="5600727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ço Reservado para Conteúdo 2"/>
          <p:cNvSpPr>
            <a:spLocks noGrp="1"/>
          </p:cNvSpPr>
          <p:nvPr>
            <p:ph idx="1"/>
          </p:nvPr>
        </p:nvSpPr>
        <p:spPr>
          <a:xfrm>
            <a:off x="1898650" y="2381250"/>
            <a:ext cx="6026150" cy="1846659"/>
          </a:xfrm>
          <a:ln w="19050">
            <a:noFill/>
          </a:ln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50000"/>
              </a:lnSpc>
              <a:buFontTx/>
              <a:buNone/>
            </a:pPr>
            <a:r>
              <a:rPr lang="pt-BR" sz="4000" b="1" dirty="0">
                <a:solidFill>
                  <a:srgbClr val="0033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Conhecimento da </a:t>
            </a:r>
          </a:p>
          <a:p>
            <a:pPr marL="0" indent="0" algn="ctr">
              <a:lnSpc>
                <a:spcPct val="150000"/>
              </a:lnSpc>
              <a:buFontTx/>
              <a:buNone/>
            </a:pPr>
            <a:r>
              <a:rPr lang="pt-BR" sz="4000" b="1" dirty="0">
                <a:solidFill>
                  <a:srgbClr val="0033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Marca Brasil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C39-7696-495B-97EC-0C08D6C99D24}" type="slidenum">
              <a:rPr lang="pt-BR" smtClean="0">
                <a:solidFill>
                  <a:schemeClr val="bg1"/>
                </a:solidFill>
              </a:rPr>
              <a:t>37</a:t>
            </a:fld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6133514" y="3346793"/>
            <a:ext cx="3418449" cy="2336561"/>
          </a:xfrm>
          <a:solidFill>
            <a:srgbClr val="D9EECE"/>
          </a:solidFill>
          <a:ln w="12700">
            <a:noFill/>
          </a:ln>
        </p:spPr>
        <p:txBody>
          <a:bodyPr lIns="36000" tIns="36000" rIns="36000" bIns="36000" anchor="ctr">
            <a:noAutofit/>
          </a:bodyPr>
          <a:lstStyle/>
          <a:p>
            <a:pPr marL="4635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latin typeface="Calibri" panose="020F0502020204030204" pitchFamily="34" charset="0"/>
              </a:rPr>
              <a:t>Embora seja ainda pouco expressivo o </a:t>
            </a:r>
            <a:r>
              <a:rPr lang="pt-BR" sz="1600" b="1" dirty="0">
                <a:latin typeface="Calibri" panose="020F0502020204030204" pitchFamily="34" charset="0"/>
              </a:rPr>
              <a:t>grau de conhecimento</a:t>
            </a:r>
            <a:r>
              <a:rPr lang="pt-BR" sz="1600" dirty="0">
                <a:latin typeface="Calibri" panose="020F0502020204030204" pitchFamily="34" charset="0"/>
              </a:rPr>
              <a:t> da </a:t>
            </a:r>
            <a:r>
              <a:rPr lang="pt-BR" sz="1600" b="1" dirty="0">
                <a:latin typeface="Calibri" panose="020F0502020204030204" pitchFamily="34" charset="0"/>
              </a:rPr>
              <a:t>Marca Brasil</a:t>
            </a:r>
            <a:r>
              <a:rPr lang="pt-BR" sz="1600" dirty="0">
                <a:latin typeface="Calibri" panose="020F0502020204030204" pitchFamily="34" charset="0"/>
              </a:rPr>
              <a:t> (</a:t>
            </a:r>
            <a:r>
              <a:rPr lang="pt-BR" sz="1600" b="1" dirty="0">
                <a:latin typeface="Calibri" panose="020F0502020204030204" pitchFamily="34" charset="0"/>
              </a:rPr>
              <a:t>33,7%</a:t>
            </a:r>
            <a:r>
              <a:rPr lang="pt-BR" sz="1600" dirty="0">
                <a:latin typeface="Calibri" panose="020F0502020204030204" pitchFamily="34" charset="0"/>
              </a:rPr>
              <a:t>), nota-se o seu </a:t>
            </a:r>
            <a:r>
              <a:rPr lang="pt-BR" sz="1600" b="1" dirty="0">
                <a:latin typeface="Calibri" panose="020F0502020204030204" pitchFamily="34" charset="0"/>
              </a:rPr>
              <a:t>crescimento</a:t>
            </a:r>
            <a:r>
              <a:rPr lang="pt-BR" sz="1600" dirty="0">
                <a:latin typeface="Calibri" panose="020F0502020204030204" pitchFamily="34" charset="0"/>
              </a:rPr>
              <a:t> ao longo dos anos. 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083602" y="2846905"/>
            <a:ext cx="59197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b="0" dirty="0"/>
              <a:t>Nota: Resultados de 2014 referem-se somente às duas últimas etapas regulares de pesquisa.</a:t>
            </a: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408386"/>
            <a:ext cx="9906000" cy="43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7000"/>
              </a:lnSpc>
              <a:spcBef>
                <a:spcPts val="1375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300" dirty="0">
                <a:solidFill>
                  <a:srgbClr val="003300"/>
                </a:solidFill>
                <a:latin typeface="Calibri" panose="020F0502020204030204" pitchFamily="34" charset="0"/>
                <a:cs typeface="Arial" pitchFamily="34" charset="0"/>
              </a:rPr>
              <a:t>Conhecimento da Marca Brasil</a:t>
            </a:r>
          </a:p>
        </p:txBody>
      </p:sp>
      <p:graphicFrame>
        <p:nvGraphicFramePr>
          <p:cNvPr id="10" name="Chart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4396913"/>
              </p:ext>
            </p:extLst>
          </p:nvPr>
        </p:nvGraphicFramePr>
        <p:xfrm>
          <a:off x="407925" y="3346793"/>
          <a:ext cx="5598979" cy="23218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974" y="1439976"/>
            <a:ext cx="7458075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Espaço Reservado para Número de Slide 1"/>
          <p:cNvSpPr txBox="1">
            <a:spLocks/>
          </p:cNvSpPr>
          <p:nvPr/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/>
            <a:fld id="{43C7CC39-7696-495B-97EC-0C08D6C99D24}" type="slidenum">
              <a:rPr lang="pt-BR" smtClean="0">
                <a:solidFill>
                  <a:schemeClr val="bg1"/>
                </a:solidFill>
              </a:rPr>
              <a:pPr algn="r"/>
              <a:t>38</a:t>
            </a:fld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083602" y="2690934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305126" y="5668624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124287" y="1273828"/>
            <a:ext cx="4247688" cy="1660441"/>
          </a:xfrm>
          <a:prstGeom prst="rect">
            <a:avLst/>
          </a:prstGeom>
          <a:solidFill>
            <a:srgbClr val="D9EECE"/>
          </a:solidFill>
        </p:spPr>
        <p:txBody>
          <a:bodyPr wrap="square" anchor="ctr">
            <a:noAutofit/>
          </a:bodyPr>
          <a:lstStyle/>
          <a:p>
            <a:pPr marL="263525" indent="-168275">
              <a:spcBef>
                <a:spcPts val="1025"/>
              </a:spcBef>
              <a:buSzPct val="120000"/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pt-BR" sz="1800" dirty="0">
                <a:latin typeface="Calibri" panose="020F0502020204030204" pitchFamily="34" charset="0"/>
              </a:rPr>
              <a:t>Locais de Pesquisa em 2015: </a:t>
            </a:r>
            <a:r>
              <a:rPr lang="pt-BR" sz="1800" b="0" dirty="0">
                <a:latin typeface="Calibri" panose="020F0502020204030204" pitchFamily="34" charset="0"/>
              </a:rPr>
              <a:t>26 </a:t>
            </a:r>
          </a:p>
          <a:p>
            <a:pPr marL="263525" indent="-168275">
              <a:spcBef>
                <a:spcPts val="1025"/>
              </a:spcBef>
              <a:buSzPct val="120000"/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pt-BR" sz="1800" dirty="0">
                <a:latin typeface="Calibri" panose="020F0502020204030204" pitchFamily="34" charset="0"/>
              </a:rPr>
              <a:t>Receptivo entrevistado em 2015:</a:t>
            </a:r>
            <a:r>
              <a:rPr lang="pt-BR" sz="1800" b="0" dirty="0">
                <a:latin typeface="Calibri" panose="020F0502020204030204" pitchFamily="34" charset="0"/>
              </a:rPr>
              <a:t> </a:t>
            </a:r>
            <a:r>
              <a:rPr kumimoji="1" lang="pt-BR" sz="1800" b="0" dirty="0">
                <a:latin typeface="Calibri" panose="020F0502020204030204" pitchFamily="34" charset="0"/>
              </a:rPr>
              <a:t>35.133</a:t>
            </a:r>
          </a:p>
          <a:p>
            <a:pPr marL="263525" indent="-168275">
              <a:spcBef>
                <a:spcPts val="1025"/>
              </a:spcBef>
              <a:buSzPct val="120000"/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kumimoji="1" lang="pt-BR" sz="1800" b="0" dirty="0">
                <a:latin typeface="Calibri" panose="020F0502020204030204" pitchFamily="34" charset="0"/>
              </a:rPr>
              <a:t>Amostra de fluxo contada em 2015: 2.449.540</a:t>
            </a:r>
            <a:endParaRPr lang="pt-BR" sz="1800" b="0" dirty="0">
              <a:latin typeface="Calibri" panose="020F0502020204030204" pitchFamily="34" charset="0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124287" y="3138985"/>
            <a:ext cx="4261909" cy="2638419"/>
          </a:xfrm>
          <a:prstGeom prst="rect">
            <a:avLst/>
          </a:prstGeom>
          <a:solidFill>
            <a:srgbClr val="FFFFCC"/>
          </a:solidFill>
          <a:ln w="9360">
            <a:noFill/>
            <a:miter lim="8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marL="719138">
              <a:spcBef>
                <a:spcPts val="1800"/>
              </a:spcBef>
              <a:buFont typeface="Wingdings" pitchFamily="2" charset="2"/>
              <a:buNone/>
              <a:tabLst>
                <a:tab pos="628650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kumimoji="1" lang="pt-BR" sz="1800" dirty="0">
                <a:latin typeface="Calibri" panose="020F0502020204030204" pitchFamily="34" charset="0"/>
              </a:rPr>
              <a:t>16 aeroportos internacionais,</a:t>
            </a:r>
            <a:br>
              <a:rPr kumimoji="1" lang="pt-BR" sz="1800" dirty="0">
                <a:latin typeface="Calibri" panose="020F0502020204030204" pitchFamily="34" charset="0"/>
              </a:rPr>
            </a:br>
            <a:r>
              <a:rPr kumimoji="1" lang="pt-BR" sz="1800" b="0" dirty="0">
                <a:latin typeface="Calibri" panose="020F0502020204030204" pitchFamily="34" charset="0"/>
              </a:rPr>
              <a:t>que representam mais de 99%</a:t>
            </a:r>
            <a:br>
              <a:rPr kumimoji="1" lang="pt-BR" sz="1800" b="0" dirty="0">
                <a:latin typeface="Calibri" panose="020F0502020204030204" pitchFamily="34" charset="0"/>
              </a:rPr>
            </a:br>
            <a:r>
              <a:rPr kumimoji="1" lang="pt-BR" sz="1800" b="0" dirty="0">
                <a:latin typeface="Calibri" panose="020F0502020204030204" pitchFamily="34" charset="0"/>
              </a:rPr>
              <a:t>do fluxo internacional aéreo.</a:t>
            </a:r>
          </a:p>
          <a:p>
            <a:pPr marL="719138">
              <a:spcBef>
                <a:spcPts val="1800"/>
              </a:spcBef>
              <a:buFont typeface="Wingdings" pitchFamily="2" charset="2"/>
              <a:buNone/>
              <a:tabLst>
                <a:tab pos="628650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kumimoji="1" lang="pt-BR" sz="1800" dirty="0">
                <a:latin typeface="Calibri" panose="020F0502020204030204" pitchFamily="34" charset="0"/>
              </a:rPr>
              <a:t>10 fronteiras terrestres, </a:t>
            </a:r>
            <a:r>
              <a:rPr kumimoji="1" lang="pt-BR" sz="1800" b="0" dirty="0">
                <a:latin typeface="Calibri" panose="020F0502020204030204" pitchFamily="34" charset="0"/>
              </a:rPr>
              <a:t>que representam cerca de 90% do</a:t>
            </a:r>
            <a:br>
              <a:rPr kumimoji="1" lang="pt-BR" sz="1800" b="0" dirty="0">
                <a:latin typeface="Calibri" panose="020F0502020204030204" pitchFamily="34" charset="0"/>
              </a:rPr>
            </a:br>
            <a:r>
              <a:rPr kumimoji="1" lang="pt-BR" sz="1800" b="0" dirty="0">
                <a:latin typeface="Calibri" panose="020F0502020204030204" pitchFamily="34" charset="0"/>
              </a:rPr>
              <a:t>fluxo internacional terrestre</a:t>
            </a:r>
            <a:br>
              <a:rPr kumimoji="1" lang="pt-BR" sz="1800" b="0" dirty="0">
                <a:latin typeface="Calibri" panose="020F0502020204030204" pitchFamily="34" charset="0"/>
              </a:rPr>
            </a:br>
            <a:r>
              <a:rPr kumimoji="1" lang="pt-BR" sz="1800" b="0" dirty="0">
                <a:latin typeface="Calibri" panose="020F0502020204030204" pitchFamily="34" charset="0"/>
              </a:rPr>
              <a:t>(dois pontos em Foz do Iguaçu)</a:t>
            </a:r>
          </a:p>
          <a:p>
            <a:pPr marL="334963" indent="-334963">
              <a:lnSpc>
                <a:spcPct val="10000"/>
              </a:lnSpc>
              <a:spcBef>
                <a:spcPts val="350"/>
              </a:spcBef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kumimoji="1" lang="pt-BR" sz="1800" dirty="0">
              <a:latin typeface="Calibri" panose="020F0502020204030204" pitchFamily="34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-1588" y="451347"/>
            <a:ext cx="9906001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7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800" dirty="0">
                <a:solidFill>
                  <a:srgbClr val="003300"/>
                </a:solidFill>
                <a:latin typeface="Calibri" panose="020F0502020204030204" pitchFamily="34" charset="0"/>
                <a:cs typeface="Arial" pitchFamily="34" charset="0"/>
              </a:rPr>
              <a:t>Pontos de Coleta de Dados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C39-7696-495B-97EC-0C08D6C99D24}" type="slidenum">
              <a:rPr lang="pt-BR" smtClean="0">
                <a:solidFill>
                  <a:schemeClr val="bg1"/>
                </a:solidFill>
              </a:rPr>
              <a:t>3</a:t>
            </a:fld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10" name="Imagem 9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97" t="36017"/>
          <a:stretch/>
        </p:blipFill>
        <p:spPr bwMode="auto">
          <a:xfrm>
            <a:off x="4566503" y="1273804"/>
            <a:ext cx="4903200" cy="4503600"/>
          </a:xfrm>
          <a:prstGeom prst="rect">
            <a:avLst/>
          </a:prstGeom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Elipse 4"/>
          <p:cNvSpPr/>
          <p:nvPr/>
        </p:nvSpPr>
        <p:spPr>
          <a:xfrm>
            <a:off x="358588" y="3532094"/>
            <a:ext cx="188259" cy="188259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Elipse 10"/>
          <p:cNvSpPr/>
          <p:nvPr/>
        </p:nvSpPr>
        <p:spPr>
          <a:xfrm>
            <a:off x="358588" y="4458194"/>
            <a:ext cx="188259" cy="188259"/>
          </a:xfrm>
          <a:prstGeom prst="ellipse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8"/>
          <p:cNvSpPr txBox="1"/>
          <p:nvPr/>
        </p:nvSpPr>
        <p:spPr>
          <a:xfrm>
            <a:off x="4460585" y="5752003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pt-BR" sz="800" b="0" dirty="0"/>
              <a:t>Fonte: Estudo da Demanda Turística Internacional Brasil - 2015.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ço Reservado para Conteúdo 2"/>
          <p:cNvSpPr>
            <a:spLocks noGrp="1"/>
          </p:cNvSpPr>
          <p:nvPr>
            <p:ph idx="1"/>
          </p:nvPr>
        </p:nvSpPr>
        <p:spPr>
          <a:xfrm>
            <a:off x="1898650" y="2390775"/>
            <a:ext cx="6026150" cy="827919"/>
          </a:xfrm>
          <a:ln w="19050">
            <a:noFill/>
          </a:ln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50000"/>
              </a:lnSpc>
              <a:buFontTx/>
              <a:buNone/>
            </a:pPr>
            <a:r>
              <a:rPr lang="pt-BR" sz="4000" b="1" dirty="0">
                <a:solidFill>
                  <a:srgbClr val="0033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Perfil Socioeconômico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C39-7696-495B-97EC-0C08D6C99D24}" type="slidenum">
              <a:rPr lang="pt-BR" smtClean="0">
                <a:solidFill>
                  <a:schemeClr val="bg1"/>
                </a:solidFill>
              </a:rPr>
              <a:t>39</a:t>
            </a:fld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07698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129200" y="3303392"/>
            <a:ext cx="1780695" cy="2308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900" b="0" dirty="0">
                <a:latin typeface="Calibri" panose="020F0502020204030204" pitchFamily="34" charset="0"/>
              </a:rPr>
              <a:t>Nota: Resposta do </a:t>
            </a:r>
            <a:r>
              <a:rPr lang="pt-BR" sz="900" b="0" dirty="0" smtClean="0">
                <a:latin typeface="Calibri" panose="020F0502020204030204" pitchFamily="34" charset="0"/>
              </a:rPr>
              <a:t>entrevistado.</a:t>
            </a:r>
            <a:endParaRPr lang="pt-BR" sz="900" b="0" dirty="0">
              <a:latin typeface="Calibri" panose="020F0502020204030204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408386"/>
            <a:ext cx="9906000" cy="43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7000"/>
              </a:lnSpc>
              <a:spcBef>
                <a:spcPts val="1375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300" dirty="0">
                <a:solidFill>
                  <a:srgbClr val="003300"/>
                </a:solidFill>
                <a:latin typeface="Calibri" panose="020F0502020204030204" pitchFamily="34" charset="0"/>
                <a:cs typeface="Arial" pitchFamily="34" charset="0"/>
              </a:rPr>
              <a:t>Grau de Instrução</a:t>
            </a:r>
          </a:p>
        </p:txBody>
      </p:sp>
      <p:graphicFrame>
        <p:nvGraphicFramePr>
          <p:cNvPr id="9" name="Chart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2429428"/>
              </p:ext>
            </p:extLst>
          </p:nvPr>
        </p:nvGraphicFramePr>
        <p:xfrm>
          <a:off x="1887064" y="3601595"/>
          <a:ext cx="6129010" cy="211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244" y="1164120"/>
            <a:ext cx="7486650" cy="202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Espaço Reservado para Número de Slide 1"/>
          <p:cNvSpPr txBox="1">
            <a:spLocks/>
          </p:cNvSpPr>
          <p:nvPr/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/>
            <a:fld id="{43C7CC39-7696-495B-97EC-0C08D6C99D24}" type="slidenum">
              <a:rPr lang="pt-BR" smtClean="0">
                <a:solidFill>
                  <a:schemeClr val="bg1"/>
                </a:solidFill>
              </a:rPr>
              <a:pPr algn="r"/>
              <a:t>40</a:t>
            </a:fld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129200" y="3161985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1790191" y="5712975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</p:spTree>
    <p:extLst>
      <p:ext uri="{BB962C8B-B14F-4D97-AF65-F5344CB8AC3E}">
        <p14:creationId xmlns:p14="http://schemas.microsoft.com/office/powerpoint/2010/main" val="2498547748"/>
      </p:ext>
    </p:extLst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287755" y="2334342"/>
            <a:ext cx="1780695" cy="2308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900" b="0" dirty="0">
                <a:latin typeface="Calibri" panose="020F0502020204030204" pitchFamily="34" charset="0"/>
              </a:rPr>
              <a:t>Nota: Resposta do entrevistado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408386"/>
            <a:ext cx="9906000" cy="43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7000"/>
              </a:lnSpc>
              <a:spcBef>
                <a:spcPts val="1375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300" dirty="0">
                <a:solidFill>
                  <a:srgbClr val="003300"/>
                </a:solidFill>
                <a:latin typeface="Calibri" panose="020F0502020204030204" pitchFamily="34" charset="0"/>
                <a:cs typeface="Arial" pitchFamily="34" charset="0"/>
              </a:rPr>
              <a:t>Gênero</a:t>
            </a:r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9787768"/>
              </p:ext>
            </p:extLst>
          </p:nvPr>
        </p:nvGraphicFramePr>
        <p:xfrm>
          <a:off x="2852447" y="3056134"/>
          <a:ext cx="4465864" cy="2732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362" y="964568"/>
            <a:ext cx="7153275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Espaço Reservado para Número de Slide 1"/>
          <p:cNvSpPr txBox="1">
            <a:spLocks/>
          </p:cNvSpPr>
          <p:nvPr/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/>
            <a:fld id="{43C7CC39-7696-495B-97EC-0C08D6C99D24}" type="slidenum">
              <a:rPr lang="pt-BR" smtClean="0">
                <a:solidFill>
                  <a:schemeClr val="bg1"/>
                </a:solidFill>
              </a:rPr>
              <a:pPr algn="r"/>
              <a:t>41</a:t>
            </a:fld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287755" y="2211228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2757931" y="5788448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</p:spTree>
    <p:extLst>
      <p:ext uri="{BB962C8B-B14F-4D97-AF65-F5344CB8AC3E}">
        <p14:creationId xmlns:p14="http://schemas.microsoft.com/office/powerpoint/2010/main" val="1985339360"/>
      </p:ext>
    </p:extLst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1272540" y="2372084"/>
            <a:ext cx="1780695" cy="2308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900" b="0" dirty="0">
                <a:latin typeface="Calibri" panose="020F0502020204030204" pitchFamily="34" charset="0"/>
              </a:rPr>
              <a:t>Nota: Resposta do entrevistado</a:t>
            </a:r>
          </a:p>
        </p:txBody>
      </p:sp>
      <p:graphicFrame>
        <p:nvGraphicFramePr>
          <p:cNvPr id="8" name="Chart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3268345"/>
              </p:ext>
            </p:extLst>
          </p:nvPr>
        </p:nvGraphicFramePr>
        <p:xfrm>
          <a:off x="1994289" y="2928330"/>
          <a:ext cx="6522403" cy="25989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408386"/>
            <a:ext cx="9906000" cy="43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7000"/>
              </a:lnSpc>
              <a:spcBef>
                <a:spcPts val="1375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300" dirty="0">
                <a:solidFill>
                  <a:srgbClr val="003300"/>
                </a:solidFill>
                <a:latin typeface="Calibri" panose="020F0502020204030204" pitchFamily="34" charset="0"/>
                <a:cs typeface="Arial" pitchFamily="34" charset="0"/>
              </a:rPr>
              <a:t>Renda Média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C39-7696-495B-97EC-0C08D6C99D24}" type="slidenum">
              <a:rPr lang="pt-BR" smtClean="0">
                <a:solidFill>
                  <a:schemeClr val="bg1"/>
                </a:solidFill>
              </a:rPr>
              <a:t>42</a:t>
            </a:fld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272540" y="2246016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1908953" y="5566587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0879" y="995380"/>
            <a:ext cx="7391400" cy="125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485178"/>
      </p:ext>
    </p:extLst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825500" y="836613"/>
            <a:ext cx="4084638" cy="2413000"/>
          </a:xfrm>
        </p:spPr>
        <p:txBody>
          <a:bodyPr/>
          <a:lstStyle/>
          <a:p>
            <a:pPr marL="334963" indent="-334963" eaLnBrk="1" hangingPunct="1">
              <a:lnSpc>
                <a:spcPct val="95000"/>
              </a:lnSpc>
              <a:spcBef>
                <a:spcPts val="850"/>
              </a:spcBef>
              <a:buFont typeface="Times New Roman" pitchFamily="18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3400" dirty="0">
              <a:solidFill>
                <a:srgbClr val="303090"/>
              </a:solidFill>
              <a:latin typeface="Times New Roman" pitchFamily="18" charset="0"/>
            </a:endParaRPr>
          </a:p>
          <a:p>
            <a:pPr marL="334963" indent="-334963" eaLnBrk="1" hangingPunct="1">
              <a:spcBef>
                <a:spcPts val="850"/>
              </a:spcBef>
              <a:buFont typeface="Times New Roman" pitchFamily="18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3400" dirty="0">
              <a:solidFill>
                <a:srgbClr val="303090"/>
              </a:solidFill>
              <a:latin typeface="Times New Roman" pitchFamily="18" charset="0"/>
            </a:endParaRPr>
          </a:p>
          <a:p>
            <a:pPr marL="334963" indent="-334963" eaLnBrk="1" hangingPunct="1">
              <a:spcBef>
                <a:spcPts val="850"/>
              </a:spcBef>
              <a:buFont typeface="Times New Roman" pitchFamily="18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3400" dirty="0">
              <a:solidFill>
                <a:srgbClr val="303090"/>
              </a:solidFill>
              <a:latin typeface="Times New Roman" pitchFamily="18" charset="0"/>
            </a:endParaRPr>
          </a:p>
          <a:p>
            <a:pPr marL="334963" indent="-334963" eaLnBrk="1" hangingPunct="1">
              <a:spcBef>
                <a:spcPts val="850"/>
              </a:spcBef>
              <a:buFont typeface="Times New Roman" pitchFamily="18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3400" dirty="0">
              <a:solidFill>
                <a:srgbClr val="303090"/>
              </a:solidFill>
              <a:latin typeface="Times New Roman" pitchFamily="18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408386"/>
            <a:ext cx="9906000" cy="43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7000"/>
              </a:lnSpc>
              <a:spcBef>
                <a:spcPts val="1375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300" dirty="0">
                <a:solidFill>
                  <a:srgbClr val="003300"/>
                </a:solidFill>
                <a:latin typeface="Calibri" panose="020F0502020204030204" pitchFamily="34" charset="0"/>
                <a:cs typeface="Arial" pitchFamily="34" charset="0"/>
              </a:rPr>
              <a:t>Composição do Grupo Turístico</a:t>
            </a:r>
          </a:p>
        </p:txBody>
      </p:sp>
      <p:graphicFrame>
        <p:nvGraphicFramePr>
          <p:cNvPr id="9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6692586"/>
              </p:ext>
            </p:extLst>
          </p:nvPr>
        </p:nvGraphicFramePr>
        <p:xfrm>
          <a:off x="1137631" y="3423798"/>
          <a:ext cx="7630737" cy="2287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599" y="1020384"/>
            <a:ext cx="7162800" cy="197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Espaço Reservado para Número de Slide 1"/>
          <p:cNvSpPr txBox="1">
            <a:spLocks/>
          </p:cNvSpPr>
          <p:nvPr/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/>
            <a:fld id="{43C7CC39-7696-495B-97EC-0C08D6C99D24}" type="slidenum">
              <a:rPr lang="pt-BR" smtClean="0">
                <a:solidFill>
                  <a:schemeClr val="bg1"/>
                </a:solidFill>
              </a:rPr>
              <a:pPr algn="r"/>
              <a:t>43</a:t>
            </a:fld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280267" y="2983706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1043431" y="5719490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Fonte: Estudo da Demanda Turística Internacional Brasil - 2015.</a:t>
            </a:r>
          </a:p>
        </p:txBody>
      </p:sp>
    </p:spTree>
    <p:extLst>
      <p:ext uri="{BB962C8B-B14F-4D97-AF65-F5344CB8AC3E}">
        <p14:creationId xmlns:p14="http://schemas.microsoft.com/office/powerpoint/2010/main" val="746062478"/>
      </p:ext>
    </p:extLst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Espaço Reservado para Conteúdo 2"/>
          <p:cNvSpPr>
            <a:spLocks noGrp="1"/>
          </p:cNvSpPr>
          <p:nvPr>
            <p:ph idx="1"/>
          </p:nvPr>
        </p:nvSpPr>
        <p:spPr>
          <a:xfrm>
            <a:off x="0" y="3038475"/>
            <a:ext cx="9905999" cy="61555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FontTx/>
              <a:buNone/>
            </a:pPr>
            <a:r>
              <a:rPr lang="pt-BR" sz="4000" b="1" dirty="0" smtClean="0">
                <a:solidFill>
                  <a:srgbClr val="003300"/>
                </a:solidFill>
                <a:latin typeface="Calibri" panose="020F0502020204030204" pitchFamily="34" charset="0"/>
              </a:rPr>
              <a:t>Notas técnicas</a:t>
            </a:r>
            <a:endParaRPr lang="pt-BR" sz="4000" b="1" dirty="0">
              <a:solidFill>
                <a:srgbClr val="0033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C39-7696-495B-97EC-0C08D6C99D24}" type="slidenum">
              <a:rPr lang="pt-BR" smtClean="0">
                <a:solidFill>
                  <a:schemeClr val="bg1"/>
                </a:solidFill>
              </a:rPr>
              <a:t>44</a:t>
            </a:fld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65312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0" y="389645"/>
            <a:ext cx="9906000" cy="512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7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800" dirty="0">
                <a:solidFill>
                  <a:srgbClr val="003300"/>
                </a:solidFill>
                <a:latin typeface="Calibri" panose="020F0502020204030204" pitchFamily="34" charset="0"/>
                <a:cs typeface="Arial" pitchFamily="34" charset="0"/>
              </a:rPr>
              <a:t>Histórico</a:t>
            </a:r>
          </a:p>
        </p:txBody>
      </p:sp>
      <p:sp>
        <p:nvSpPr>
          <p:cNvPr id="6147" name="Rectangle 1"/>
          <p:cNvSpPr>
            <a:spLocks noGrp="1" noChangeArrowheads="1"/>
          </p:cNvSpPr>
          <p:nvPr>
            <p:ph idx="1"/>
          </p:nvPr>
        </p:nvSpPr>
        <p:spPr>
          <a:xfrm>
            <a:off x="430214" y="1110938"/>
            <a:ext cx="9094786" cy="5029838"/>
          </a:xfrm>
          <a:ln w="15875">
            <a:noFill/>
          </a:ln>
        </p:spPr>
        <p:txBody>
          <a:bodyPr>
            <a:normAutofit lnSpcReduction="10000"/>
          </a:bodyPr>
          <a:lstStyle/>
          <a:p>
            <a:pPr marL="265113" indent="-265113" algn="just" eaLnBrk="1" hangingPunct="1">
              <a:lnSpc>
                <a:spcPct val="101000"/>
              </a:lnSpc>
              <a:spcBef>
                <a:spcPts val="1200"/>
              </a:spcBef>
              <a:buFont typeface="Arial" panose="020B0604020202020204" pitchFamily="34" charset="0"/>
              <a:buChar char="•"/>
              <a:tabLst>
                <a:tab pos="271463" algn="l"/>
                <a:tab pos="1076325" algn="l"/>
                <a:tab pos="1603375" algn="l"/>
                <a:tab pos="2130425" algn="l"/>
                <a:tab pos="2657475" algn="l"/>
                <a:tab pos="3184525" algn="l"/>
                <a:tab pos="3711575" algn="l"/>
                <a:tab pos="4238625" algn="l"/>
                <a:tab pos="4765675" algn="l"/>
                <a:tab pos="5292725" algn="l"/>
                <a:tab pos="5819775" algn="l"/>
                <a:tab pos="6346825" algn="l"/>
                <a:tab pos="6873875" algn="l"/>
                <a:tab pos="7400925" algn="l"/>
                <a:tab pos="7927975" algn="l"/>
                <a:tab pos="8455025" algn="l"/>
                <a:tab pos="8982075" algn="l"/>
                <a:tab pos="9509125" algn="l"/>
                <a:tab pos="10036175" algn="l"/>
                <a:tab pos="10563225" algn="l"/>
              </a:tabLst>
            </a:pPr>
            <a:r>
              <a:rPr lang="pt-BR" sz="2400" dirty="0">
                <a:latin typeface="Calibri" panose="020F0502020204030204" pitchFamily="34" charset="0"/>
              </a:rPr>
              <a:t>Pesquisa do Turismo Internacional receptivo no Brasil é realizada desde </a:t>
            </a:r>
            <a:r>
              <a:rPr lang="pt-BR" sz="2400" b="1" dirty="0">
                <a:latin typeface="Calibri" panose="020F0502020204030204" pitchFamily="34" charset="0"/>
              </a:rPr>
              <a:t>1974. </a:t>
            </a:r>
            <a:r>
              <a:rPr lang="pt-BR" sz="2400" dirty="0">
                <a:latin typeface="Calibri" panose="020F0502020204030204" pitchFamily="34" charset="0"/>
              </a:rPr>
              <a:t>De início pela EMBRATUR e a partir de 2009 pelo Ministério do Turismo.</a:t>
            </a:r>
          </a:p>
          <a:p>
            <a:pPr marL="266700" lvl="1" indent="-266700" algn="just" eaLnBrk="1" hangingPunct="1">
              <a:lnSpc>
                <a:spcPct val="101000"/>
              </a:lnSpc>
              <a:spcBef>
                <a:spcPts val="1200"/>
              </a:spcBef>
              <a:buFont typeface="Arial" panose="020B0604020202020204" pitchFamily="34" charset="0"/>
              <a:buChar char="•"/>
              <a:tabLst>
                <a:tab pos="271463" algn="l"/>
                <a:tab pos="1076325" algn="l"/>
                <a:tab pos="1603375" algn="l"/>
                <a:tab pos="2130425" algn="l"/>
                <a:tab pos="2657475" algn="l"/>
                <a:tab pos="3184525" algn="l"/>
                <a:tab pos="3711575" algn="l"/>
                <a:tab pos="4238625" algn="l"/>
                <a:tab pos="4765675" algn="l"/>
                <a:tab pos="5292725" algn="l"/>
                <a:tab pos="5819775" algn="l"/>
                <a:tab pos="6346825" algn="l"/>
                <a:tab pos="6873875" algn="l"/>
                <a:tab pos="7400925" algn="l"/>
                <a:tab pos="7927975" algn="l"/>
                <a:tab pos="8455025" algn="l"/>
                <a:tab pos="8982075" algn="l"/>
                <a:tab pos="9509125" algn="l"/>
                <a:tab pos="10036175" algn="l"/>
                <a:tab pos="10563225" algn="l"/>
              </a:tabLst>
            </a:pPr>
            <a:r>
              <a:rPr lang="pt-BR" sz="2400" dirty="0">
                <a:latin typeface="Calibri" panose="020F0502020204030204" pitchFamily="34" charset="0"/>
              </a:rPr>
              <a:t>Em 2004, nova metodologia foi implementada para obter </a:t>
            </a:r>
            <a:r>
              <a:rPr lang="pt-BR" sz="2400" b="1" dirty="0">
                <a:latin typeface="Calibri" panose="020F0502020204030204" pitchFamily="34" charset="0"/>
              </a:rPr>
              <a:t>melhor</a:t>
            </a:r>
            <a:r>
              <a:rPr lang="pt-BR" sz="2400" dirty="0">
                <a:latin typeface="Calibri" panose="020F0502020204030204" pitchFamily="34" charset="0"/>
              </a:rPr>
              <a:t> </a:t>
            </a:r>
            <a:r>
              <a:rPr lang="pt-BR" sz="2400" b="1" dirty="0">
                <a:latin typeface="Calibri" panose="020F0502020204030204" pitchFamily="34" charset="0"/>
              </a:rPr>
              <a:t>precisão</a:t>
            </a:r>
            <a:r>
              <a:rPr lang="pt-BR" sz="2400" dirty="0">
                <a:latin typeface="Calibri" panose="020F0502020204030204" pitchFamily="34" charset="0"/>
              </a:rPr>
              <a:t> nas estimativas do estudo de turismo internacional. Entre elas:</a:t>
            </a:r>
          </a:p>
          <a:p>
            <a:pPr marL="1298575" lvl="1" indent="-273050" algn="just">
              <a:lnSpc>
                <a:spcPct val="101000"/>
              </a:lnSpc>
              <a:spcBef>
                <a:spcPts val="1200"/>
              </a:spcBef>
              <a:buFont typeface="Arial" charset="0"/>
              <a:buChar char="•"/>
              <a:tabLst>
                <a:tab pos="271463" algn="l"/>
                <a:tab pos="1076325" algn="l"/>
                <a:tab pos="1603375" algn="l"/>
                <a:tab pos="2130425" algn="l"/>
                <a:tab pos="2657475" algn="l"/>
                <a:tab pos="3184525" algn="l"/>
                <a:tab pos="3711575" algn="l"/>
                <a:tab pos="4238625" algn="l"/>
                <a:tab pos="4765675" algn="l"/>
                <a:tab pos="5292725" algn="l"/>
                <a:tab pos="5819775" algn="l"/>
                <a:tab pos="6346825" algn="l"/>
                <a:tab pos="6873875" algn="l"/>
                <a:tab pos="7400925" algn="l"/>
                <a:tab pos="7927975" algn="l"/>
                <a:tab pos="8455025" algn="l"/>
                <a:tab pos="8982075" algn="l"/>
                <a:tab pos="9509125" algn="l"/>
                <a:tab pos="10036175" algn="l"/>
                <a:tab pos="10563225" algn="l"/>
              </a:tabLst>
            </a:pPr>
            <a:r>
              <a:rPr lang="pt-BR" sz="2200" b="1" dirty="0">
                <a:latin typeface="Calibri" panose="020F0502020204030204" pitchFamily="34" charset="0"/>
              </a:rPr>
              <a:t>Ampliação da amostra </a:t>
            </a:r>
            <a:r>
              <a:rPr lang="pt-BR" sz="2200" dirty="0">
                <a:latin typeface="Calibri" panose="020F0502020204030204" pitchFamily="34" charset="0"/>
              </a:rPr>
              <a:t>(Receptivo mais Emissivo), de 7.200 para 42.000 (sendo 31.000 do turismo receptivo);</a:t>
            </a:r>
          </a:p>
          <a:p>
            <a:pPr marL="1298575" lvl="1" indent="-273050" algn="just">
              <a:lnSpc>
                <a:spcPct val="101000"/>
              </a:lnSpc>
              <a:spcBef>
                <a:spcPts val="1200"/>
              </a:spcBef>
              <a:buFont typeface="Arial" charset="0"/>
              <a:buChar char="•"/>
              <a:tabLst>
                <a:tab pos="271463" algn="l"/>
                <a:tab pos="1076325" algn="l"/>
                <a:tab pos="1603375" algn="l"/>
                <a:tab pos="2130425" algn="l"/>
                <a:tab pos="2657475" algn="l"/>
                <a:tab pos="3184525" algn="l"/>
                <a:tab pos="3711575" algn="l"/>
                <a:tab pos="4238625" algn="l"/>
                <a:tab pos="4765675" algn="l"/>
                <a:tab pos="5292725" algn="l"/>
                <a:tab pos="5819775" algn="l"/>
                <a:tab pos="6346825" algn="l"/>
                <a:tab pos="6873875" algn="l"/>
                <a:tab pos="7400925" algn="l"/>
                <a:tab pos="7927975" algn="l"/>
                <a:tab pos="8455025" algn="l"/>
                <a:tab pos="8982075" algn="l"/>
                <a:tab pos="9509125" algn="l"/>
                <a:tab pos="10036175" algn="l"/>
                <a:tab pos="10563225" algn="l"/>
              </a:tabLst>
            </a:pPr>
            <a:r>
              <a:rPr lang="pt-BR" sz="2200" dirty="0">
                <a:latin typeface="Calibri" panose="020F0502020204030204" pitchFamily="34" charset="0"/>
              </a:rPr>
              <a:t>Aumento do </a:t>
            </a:r>
            <a:r>
              <a:rPr lang="pt-BR" sz="2200" b="1" dirty="0">
                <a:latin typeface="Calibri" panose="020F0502020204030204" pitchFamily="34" charset="0"/>
              </a:rPr>
              <a:t>nº de etapas</a:t>
            </a:r>
            <a:r>
              <a:rPr lang="pt-BR" sz="2200" dirty="0">
                <a:latin typeface="Calibri" panose="020F0502020204030204" pitchFamily="34" charset="0"/>
              </a:rPr>
              <a:t> de coleta de dados, de </a:t>
            </a:r>
            <a:r>
              <a:rPr lang="pt-BR" sz="2200" b="1" dirty="0">
                <a:latin typeface="Calibri" panose="020F0502020204030204" pitchFamily="34" charset="0"/>
              </a:rPr>
              <a:t>2</a:t>
            </a:r>
            <a:r>
              <a:rPr lang="pt-BR" sz="2200" dirty="0">
                <a:latin typeface="Calibri" panose="020F0502020204030204" pitchFamily="34" charset="0"/>
              </a:rPr>
              <a:t> para </a:t>
            </a:r>
            <a:r>
              <a:rPr lang="pt-BR" sz="2200" b="1" dirty="0">
                <a:latin typeface="Calibri" panose="020F0502020204030204" pitchFamily="34" charset="0"/>
              </a:rPr>
              <a:t>4</a:t>
            </a:r>
            <a:r>
              <a:rPr lang="pt-BR" sz="2200" dirty="0">
                <a:latin typeface="Calibri" panose="020F0502020204030204" pitchFamily="34" charset="0"/>
              </a:rPr>
              <a:t>, com vistas à melhoria na avaliação das especificidades </a:t>
            </a:r>
            <a:r>
              <a:rPr lang="pt-BR" sz="2200" b="1" dirty="0">
                <a:latin typeface="Calibri" panose="020F0502020204030204" pitchFamily="34" charset="0"/>
              </a:rPr>
              <a:t>sazonais </a:t>
            </a:r>
            <a:r>
              <a:rPr lang="pt-BR" sz="2200" dirty="0">
                <a:latin typeface="Calibri" panose="020F0502020204030204" pitchFamily="34" charset="0"/>
              </a:rPr>
              <a:t>associadas ao turismo internacional no Brasil;</a:t>
            </a:r>
          </a:p>
          <a:p>
            <a:pPr marL="1298575" lvl="1" indent="-273050" algn="just">
              <a:lnSpc>
                <a:spcPct val="101000"/>
              </a:lnSpc>
              <a:spcBef>
                <a:spcPts val="1200"/>
              </a:spcBef>
              <a:buFont typeface="Arial" charset="0"/>
              <a:buChar char="•"/>
              <a:tabLst>
                <a:tab pos="271463" algn="l"/>
                <a:tab pos="1076325" algn="l"/>
                <a:tab pos="1603375" algn="l"/>
                <a:tab pos="2130425" algn="l"/>
                <a:tab pos="2657475" algn="l"/>
                <a:tab pos="3184525" algn="l"/>
                <a:tab pos="3711575" algn="l"/>
                <a:tab pos="4238625" algn="l"/>
                <a:tab pos="4765675" algn="l"/>
                <a:tab pos="5292725" algn="l"/>
                <a:tab pos="5819775" algn="l"/>
                <a:tab pos="6346825" algn="l"/>
                <a:tab pos="6873875" algn="l"/>
                <a:tab pos="7400925" algn="l"/>
                <a:tab pos="7927975" algn="l"/>
                <a:tab pos="8455025" algn="l"/>
                <a:tab pos="8982075" algn="l"/>
                <a:tab pos="9509125" algn="l"/>
                <a:tab pos="10036175" algn="l"/>
                <a:tab pos="10563225" algn="l"/>
              </a:tabLst>
            </a:pPr>
            <a:r>
              <a:rPr lang="pt-BR" sz="2200" dirty="0">
                <a:latin typeface="Calibri" panose="020F0502020204030204" pitchFamily="34" charset="0"/>
              </a:rPr>
              <a:t>Aumento do </a:t>
            </a:r>
            <a:r>
              <a:rPr lang="pt-BR" sz="2200" b="1" dirty="0">
                <a:latin typeface="Calibri" panose="020F0502020204030204" pitchFamily="34" charset="0"/>
              </a:rPr>
              <a:t>nº de locais</a:t>
            </a:r>
            <a:r>
              <a:rPr lang="pt-BR" sz="2200" dirty="0">
                <a:latin typeface="Calibri" panose="020F0502020204030204" pitchFamily="34" charset="0"/>
              </a:rPr>
              <a:t> de pesquisa, de </a:t>
            </a:r>
            <a:r>
              <a:rPr lang="pt-BR" sz="2200" b="1" dirty="0">
                <a:latin typeface="Calibri" panose="020F0502020204030204" pitchFamily="34" charset="0"/>
              </a:rPr>
              <a:t>11</a:t>
            </a:r>
            <a:r>
              <a:rPr lang="pt-BR" sz="2200" dirty="0">
                <a:latin typeface="Calibri" panose="020F0502020204030204" pitchFamily="34" charset="0"/>
              </a:rPr>
              <a:t> para </a:t>
            </a:r>
            <a:r>
              <a:rPr lang="pt-BR" sz="2200" b="1" dirty="0">
                <a:latin typeface="Calibri" panose="020F0502020204030204" pitchFamily="34" charset="0"/>
              </a:rPr>
              <a:t>26</a:t>
            </a:r>
            <a:r>
              <a:rPr lang="pt-BR" sz="2200" dirty="0">
                <a:latin typeface="Calibri" panose="020F0502020204030204" pitchFamily="34" charset="0"/>
              </a:rPr>
              <a:t>, abrangendo então os </a:t>
            </a:r>
            <a:r>
              <a:rPr lang="pt-BR" sz="2200" b="1" dirty="0">
                <a:latin typeface="Calibri" panose="020F0502020204030204" pitchFamily="34" charset="0"/>
              </a:rPr>
              <a:t>principais pontos de entrada e saída </a:t>
            </a:r>
            <a:r>
              <a:rPr lang="pt-BR" sz="2200" dirty="0">
                <a:latin typeface="Calibri" panose="020F0502020204030204" pitchFamily="34" charset="0"/>
              </a:rPr>
              <a:t>de turistas no Brasil.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C39-7696-495B-97EC-0C08D6C99D24}" type="slidenum">
              <a:rPr lang="pt-BR" smtClean="0">
                <a:solidFill>
                  <a:schemeClr val="bg1"/>
                </a:solidFill>
              </a:rPr>
              <a:t>45</a:t>
            </a:fld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929738"/>
      </p:ext>
    </p:extLst>
  </p:cSld>
  <p:clrMapOvr>
    <a:masterClrMapping/>
  </p:clrMapOvr>
  <p:transition spd="med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Espaço Reservado para Conteúdo 1"/>
          <p:cNvSpPr>
            <a:spLocks noGrp="1"/>
          </p:cNvSpPr>
          <p:nvPr>
            <p:ph sz="quarter" idx="2"/>
          </p:nvPr>
        </p:nvSpPr>
        <p:spPr>
          <a:xfrm>
            <a:off x="239697" y="1093874"/>
            <a:ext cx="9285303" cy="5016758"/>
          </a:xfrm>
          <a:ln w="15875">
            <a:noFill/>
          </a:ln>
        </p:spPr>
        <p:txBody>
          <a:bodyPr>
            <a:normAutofit lnSpcReduction="10000"/>
          </a:bodyPr>
          <a:lstStyle/>
          <a:p>
            <a:pPr marL="177800" indent="-1778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1800" b="1" dirty="0">
                <a:solidFill>
                  <a:srgbClr val="003300"/>
                </a:solidFill>
                <a:latin typeface="Calibri" panose="020F0502020204030204" pitchFamily="34" charset="0"/>
              </a:rPr>
              <a:t>Setores Públicos</a:t>
            </a:r>
            <a:r>
              <a:rPr lang="pt-BR" sz="1800" dirty="0">
                <a:latin typeface="Calibri" panose="020F0502020204030204" pitchFamily="34" charset="0"/>
              </a:rPr>
              <a:t>: As </a:t>
            </a:r>
            <a:r>
              <a:rPr lang="pt-BR" sz="1800" b="1" dirty="0">
                <a:latin typeface="Calibri" panose="020F0502020204030204" pitchFamily="34" charset="0"/>
              </a:rPr>
              <a:t>políticas públicas</a:t>
            </a:r>
            <a:r>
              <a:rPr lang="pt-BR" sz="1800" dirty="0">
                <a:latin typeface="Calibri" panose="020F0502020204030204" pitchFamily="34" charset="0"/>
              </a:rPr>
              <a:t> do Turismo e da Economia tornam-se </a:t>
            </a:r>
            <a:r>
              <a:rPr lang="pt-BR" sz="1800" b="1" dirty="0">
                <a:latin typeface="Calibri" panose="020F0502020204030204" pitchFamily="34" charset="0"/>
              </a:rPr>
              <a:t>mais sustentadas</a:t>
            </a:r>
            <a:r>
              <a:rPr lang="pt-BR" sz="1800" dirty="0">
                <a:latin typeface="Calibri" panose="020F0502020204030204" pitchFamily="34" charset="0"/>
              </a:rPr>
              <a:t> quando baseadas em consistentes e precisas informações, sobre as reais condições e necessidades do setor. As pesquisas fornecem subsídios para a elaboração de estratégias de </a:t>
            </a:r>
            <a:r>
              <a:rPr lang="pt-BR" sz="1800" i="1" dirty="0">
                <a:latin typeface="Calibri" panose="020F0502020204030204" pitchFamily="34" charset="0"/>
              </a:rPr>
              <a:t>marketing</a:t>
            </a:r>
            <a:r>
              <a:rPr lang="pt-BR" sz="1800" dirty="0">
                <a:latin typeface="Calibri" panose="020F0502020204030204" pitchFamily="34" charset="0"/>
              </a:rPr>
              <a:t>, que contribuam para o aumento da permanência e gastos dos turistas e a ampliação da oferta de produtos turísticos de qualidade adequada a demanda; </a:t>
            </a:r>
          </a:p>
          <a:p>
            <a:pPr marL="177800" indent="-1778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1800" b="1" dirty="0">
                <a:solidFill>
                  <a:srgbClr val="003300"/>
                </a:solidFill>
                <a:latin typeface="Calibri" panose="020F0502020204030204" pitchFamily="34" charset="0"/>
              </a:rPr>
              <a:t>Setores Privados</a:t>
            </a:r>
            <a:r>
              <a:rPr lang="pt-BR" sz="1800" dirty="0">
                <a:latin typeface="Calibri" panose="020F0502020204030204" pitchFamily="34" charset="0"/>
              </a:rPr>
              <a:t>: </a:t>
            </a:r>
            <a:r>
              <a:rPr lang="pt-BR" sz="1800" b="1" dirty="0">
                <a:latin typeface="Calibri" panose="020F0502020204030204" pitchFamily="34" charset="0"/>
              </a:rPr>
              <a:t>Empresários</a:t>
            </a:r>
            <a:r>
              <a:rPr lang="pt-BR" sz="1800" dirty="0">
                <a:latin typeface="Calibri" panose="020F0502020204030204" pitchFamily="34" charset="0"/>
              </a:rPr>
              <a:t>, </a:t>
            </a:r>
            <a:r>
              <a:rPr lang="pt-BR" sz="1800" b="1" dirty="0">
                <a:latin typeface="Calibri" panose="020F0502020204030204" pitchFamily="34" charset="0"/>
              </a:rPr>
              <a:t>Associações </a:t>
            </a:r>
            <a:r>
              <a:rPr lang="pt-BR" sz="1800" dirty="0">
                <a:latin typeface="Calibri" panose="020F0502020204030204" pitchFamily="34" charset="0"/>
              </a:rPr>
              <a:t>e </a:t>
            </a:r>
            <a:r>
              <a:rPr lang="pt-BR" sz="1800" b="1" dirty="0">
                <a:latin typeface="Calibri" panose="020F0502020204030204" pitchFamily="34" charset="0"/>
              </a:rPr>
              <a:t>Entidades de Classe </a:t>
            </a:r>
            <a:r>
              <a:rPr lang="pt-BR" sz="1800" dirty="0">
                <a:latin typeface="Calibri" panose="020F0502020204030204" pitchFamily="34" charset="0"/>
              </a:rPr>
              <a:t>das </a:t>
            </a:r>
            <a:r>
              <a:rPr lang="pt-BR" sz="1800" b="1" dirty="0">
                <a:latin typeface="Calibri" panose="020F0502020204030204" pitchFamily="34" charset="0"/>
              </a:rPr>
              <a:t>atividades características do turismo utilizam as informações de mercado e suas tendências </a:t>
            </a:r>
            <a:r>
              <a:rPr lang="pt-BR" sz="1800" dirty="0">
                <a:latin typeface="Calibri" panose="020F0502020204030204" pitchFamily="34" charset="0"/>
              </a:rPr>
              <a:t>para subsidiar a sua tomada de decisão sobre ampliação e fortalecimento do negócio, novos investimentos (</a:t>
            </a:r>
            <a:r>
              <a:rPr lang="pt-BR" sz="1800" b="1" dirty="0">
                <a:latin typeface="Calibri" panose="020F0502020204030204" pitchFamily="34" charset="0"/>
              </a:rPr>
              <a:t>Hotéis</a:t>
            </a:r>
            <a:r>
              <a:rPr lang="pt-BR" sz="1800" dirty="0">
                <a:latin typeface="Calibri" panose="020F0502020204030204" pitchFamily="34" charset="0"/>
              </a:rPr>
              <a:t>,</a:t>
            </a:r>
            <a:r>
              <a:rPr lang="pt-BR" sz="1800" b="1" dirty="0">
                <a:latin typeface="Calibri" panose="020F0502020204030204" pitchFamily="34" charset="0"/>
              </a:rPr>
              <a:t> Agências de Viagens</a:t>
            </a:r>
            <a:r>
              <a:rPr lang="pt-BR" sz="1800" dirty="0">
                <a:latin typeface="Calibri" panose="020F0502020204030204" pitchFamily="34" charset="0"/>
              </a:rPr>
              <a:t>,</a:t>
            </a:r>
            <a:r>
              <a:rPr lang="pt-BR" sz="1800" b="1" dirty="0">
                <a:latin typeface="Calibri" panose="020F0502020204030204" pitchFamily="34" charset="0"/>
              </a:rPr>
              <a:t> Transporte</a:t>
            </a:r>
            <a:r>
              <a:rPr lang="pt-BR" sz="1800" dirty="0">
                <a:latin typeface="Calibri" panose="020F0502020204030204" pitchFamily="34" charset="0"/>
              </a:rPr>
              <a:t>,</a:t>
            </a:r>
            <a:r>
              <a:rPr lang="pt-BR" sz="1800" b="1" dirty="0">
                <a:latin typeface="Calibri" panose="020F0502020204030204" pitchFamily="34" charset="0"/>
              </a:rPr>
              <a:t> Restaurantes</a:t>
            </a:r>
            <a:r>
              <a:rPr lang="pt-BR" sz="1800" dirty="0">
                <a:latin typeface="Calibri" panose="020F0502020204030204" pitchFamily="34" charset="0"/>
              </a:rPr>
              <a:t> e etc.);</a:t>
            </a:r>
          </a:p>
          <a:p>
            <a:pPr marL="177800" indent="-1778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1800" b="1" dirty="0">
                <a:solidFill>
                  <a:srgbClr val="003300"/>
                </a:solidFill>
                <a:latin typeface="Calibri" panose="020F0502020204030204" pitchFamily="34" charset="0"/>
              </a:rPr>
              <a:t>Órgãos não Governamentais</a:t>
            </a:r>
            <a:r>
              <a:rPr lang="pt-BR" sz="1800" dirty="0">
                <a:latin typeface="Calibri" panose="020F0502020204030204" pitchFamily="34" charset="0"/>
              </a:rPr>
              <a:t>: a ampliação e o aprofundamento do conhecimento do setor, possibilita melhoria na qualidade de suas atuações a entidades como as de </a:t>
            </a:r>
            <a:r>
              <a:rPr lang="pt-BR" sz="1800" b="1" dirty="0">
                <a:latin typeface="Calibri" panose="020F0502020204030204" pitchFamily="34" charset="0"/>
              </a:rPr>
              <a:t>Defesa do Consumidor, de proteção do Meio Ambiente entre outras;</a:t>
            </a:r>
          </a:p>
          <a:p>
            <a:pPr marL="177800" indent="-1778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1800" b="1" dirty="0">
                <a:solidFill>
                  <a:srgbClr val="003300"/>
                </a:solidFill>
                <a:latin typeface="Calibri" panose="020F0502020204030204" pitchFamily="34" charset="0"/>
              </a:rPr>
              <a:t>Turistas</a:t>
            </a:r>
            <a:r>
              <a:rPr lang="pt-BR" sz="1800" dirty="0">
                <a:latin typeface="Calibri" panose="020F0502020204030204" pitchFamily="34" charset="0"/>
              </a:rPr>
              <a:t>: A ampliação da quantidade e da qualidade de informações sobre o mercado possibilita o acesso a informações de </a:t>
            </a:r>
            <a:r>
              <a:rPr lang="pt-BR" sz="1800" b="1" dirty="0">
                <a:latin typeface="Calibri" panose="020F0502020204030204" pitchFamily="34" charset="0"/>
              </a:rPr>
              <a:t>qualidade, preços, tipos de produtos que irá encontrar no destino e público que costuma visitar o local</a:t>
            </a:r>
            <a:r>
              <a:rPr lang="pt-BR" sz="1800" dirty="0">
                <a:latin typeface="Calibri" panose="020F0502020204030204" pitchFamily="34" charset="0"/>
              </a:rPr>
              <a:t>;</a:t>
            </a:r>
          </a:p>
          <a:p>
            <a:pPr marL="177800" indent="-1778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1800" b="1" dirty="0">
                <a:solidFill>
                  <a:srgbClr val="003300"/>
                </a:solidFill>
                <a:latin typeface="Calibri" panose="020F0502020204030204" pitchFamily="34" charset="0"/>
              </a:rPr>
              <a:t>Sociedade em geral</a:t>
            </a:r>
            <a:r>
              <a:rPr lang="pt-BR" sz="1800" dirty="0">
                <a:latin typeface="Calibri" panose="020F0502020204030204" pitchFamily="34" charset="0"/>
              </a:rPr>
              <a:t>: Informações que permitem avaliar ações e políticas governamentais contribuem para o aprimoramento e o desenvolvimento do </a:t>
            </a:r>
            <a:r>
              <a:rPr lang="pt-BR" sz="1800" b="1" dirty="0">
                <a:latin typeface="Calibri" panose="020F0502020204030204" pitchFamily="34" charset="0"/>
              </a:rPr>
              <a:t>exercício da cidadania</a:t>
            </a:r>
            <a:r>
              <a:rPr lang="pt-BR" sz="1800" dirty="0"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389645"/>
            <a:ext cx="9906000" cy="512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7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800" dirty="0">
                <a:solidFill>
                  <a:srgbClr val="003300"/>
                </a:solidFill>
                <a:latin typeface="Calibri" panose="020F0502020204030204" pitchFamily="34" charset="0"/>
                <a:cs typeface="Arial" pitchFamily="34" charset="0"/>
              </a:rPr>
              <a:t>Setores Beneficiados</a:t>
            </a:r>
          </a:p>
        </p:txBody>
      </p:sp>
      <p:sp>
        <p:nvSpPr>
          <p:cNvPr id="4" name="Espaço Reservado para Número de Slide 1"/>
          <p:cNvSpPr txBox="1">
            <a:spLocks/>
          </p:cNvSpPr>
          <p:nvPr/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/>
            <a:fld id="{43C7CC39-7696-495B-97EC-0C08D6C99D24}" type="slidenum">
              <a:rPr lang="pt-BR" smtClean="0">
                <a:solidFill>
                  <a:schemeClr val="bg1"/>
                </a:solidFill>
              </a:rPr>
              <a:pPr algn="r"/>
              <a:t>46</a:t>
            </a:fld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238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idx="1"/>
          </p:nvPr>
        </p:nvSpPr>
        <p:spPr>
          <a:xfrm>
            <a:off x="-1" y="1247774"/>
            <a:ext cx="9904413" cy="2806153"/>
          </a:xfrm>
          <a:ln w="12700">
            <a:noFill/>
          </a:ln>
        </p:spPr>
        <p:txBody>
          <a:bodyPr/>
          <a:lstStyle/>
          <a:p>
            <a:pPr marL="0" indent="0" algn="ctr" eaLnBrk="1" hangingPunct="1">
              <a:lnSpc>
                <a:spcPts val="3696"/>
              </a:lnSpc>
              <a:buFont typeface="Wingdings" pitchFamily="2" charset="2"/>
              <a:buNone/>
              <a:tabLst>
                <a:tab pos="523395" algn="l"/>
                <a:tab pos="1050514" algn="l"/>
                <a:tab pos="1577634" algn="l"/>
                <a:tab pos="2104754" algn="l"/>
                <a:tab pos="2631874" algn="l"/>
                <a:tab pos="3158993" algn="l"/>
                <a:tab pos="3686113" algn="l"/>
                <a:tab pos="4213232" algn="l"/>
                <a:tab pos="4740353" algn="l"/>
                <a:tab pos="5267472" algn="l"/>
                <a:tab pos="5794592" algn="l"/>
                <a:tab pos="6321711" algn="l"/>
                <a:tab pos="6848831" algn="l"/>
                <a:tab pos="7375950" algn="l"/>
                <a:tab pos="7903071" algn="l"/>
                <a:tab pos="8430190" algn="l"/>
                <a:tab pos="8957310" algn="l"/>
                <a:tab pos="9484429" algn="l"/>
                <a:tab pos="10011549" algn="l"/>
                <a:tab pos="10538669" algn="l"/>
              </a:tabLst>
              <a:defRPr/>
            </a:pPr>
            <a:r>
              <a:rPr lang="pt-BR" sz="2300" dirty="0">
                <a:latin typeface="Calibri" panose="020F0502020204030204" pitchFamily="34" charset="0"/>
              </a:rPr>
              <a:t>Amostra desenvolvida com base nos</a:t>
            </a:r>
          </a:p>
          <a:p>
            <a:pPr marL="0" indent="0" algn="ctr" eaLnBrk="1" hangingPunct="1">
              <a:lnSpc>
                <a:spcPts val="3696"/>
              </a:lnSpc>
              <a:buFont typeface="Wingdings" pitchFamily="2" charset="2"/>
              <a:buNone/>
              <a:tabLst>
                <a:tab pos="523395" algn="l"/>
                <a:tab pos="1050514" algn="l"/>
                <a:tab pos="1577634" algn="l"/>
                <a:tab pos="2104754" algn="l"/>
                <a:tab pos="2631874" algn="l"/>
                <a:tab pos="3158993" algn="l"/>
                <a:tab pos="3686113" algn="l"/>
                <a:tab pos="4213232" algn="l"/>
                <a:tab pos="4740353" algn="l"/>
                <a:tab pos="5267472" algn="l"/>
                <a:tab pos="5794592" algn="l"/>
                <a:tab pos="6321711" algn="l"/>
                <a:tab pos="6848831" algn="l"/>
                <a:tab pos="7375950" algn="l"/>
                <a:tab pos="7903071" algn="l"/>
                <a:tab pos="8430190" algn="l"/>
                <a:tab pos="8957310" algn="l"/>
                <a:tab pos="9484429" algn="l"/>
                <a:tab pos="10011549" algn="l"/>
                <a:tab pos="10538669" algn="l"/>
              </a:tabLst>
              <a:defRPr/>
            </a:pPr>
            <a:r>
              <a:rPr lang="pt-BR" sz="2300" dirty="0">
                <a:latin typeface="Calibri" panose="020F0502020204030204" pitchFamily="34" charset="0"/>
              </a:rPr>
              <a:t>Planos Estratégicos da Embratur/</a:t>
            </a:r>
            <a:r>
              <a:rPr lang="pt-BR" sz="2300" dirty="0" err="1">
                <a:latin typeface="Calibri" panose="020F0502020204030204" pitchFamily="34" charset="0"/>
              </a:rPr>
              <a:t>MTur</a:t>
            </a:r>
            <a:r>
              <a:rPr lang="pt-BR" sz="2300" dirty="0">
                <a:latin typeface="Calibri" panose="020F0502020204030204" pitchFamily="34" charset="0"/>
              </a:rPr>
              <a:t>.</a:t>
            </a:r>
          </a:p>
          <a:p>
            <a:pPr marL="0" indent="0" algn="ctr" eaLnBrk="1" hangingPunct="1">
              <a:lnSpc>
                <a:spcPts val="3696"/>
              </a:lnSpc>
              <a:buNone/>
              <a:tabLst>
                <a:tab pos="523395" algn="l"/>
                <a:tab pos="1050514" algn="l"/>
                <a:tab pos="1577634" algn="l"/>
                <a:tab pos="2104754" algn="l"/>
                <a:tab pos="2631874" algn="l"/>
                <a:tab pos="3158993" algn="l"/>
                <a:tab pos="3686113" algn="l"/>
                <a:tab pos="4213232" algn="l"/>
                <a:tab pos="4740353" algn="l"/>
                <a:tab pos="5267472" algn="l"/>
                <a:tab pos="5794592" algn="l"/>
                <a:tab pos="6321711" algn="l"/>
                <a:tab pos="6848831" algn="l"/>
                <a:tab pos="7375950" algn="l"/>
                <a:tab pos="7903071" algn="l"/>
                <a:tab pos="8430190" algn="l"/>
                <a:tab pos="8957310" algn="l"/>
                <a:tab pos="9484429" algn="l"/>
                <a:tab pos="10011549" algn="l"/>
                <a:tab pos="10538669" algn="l"/>
              </a:tabLst>
              <a:defRPr/>
            </a:pPr>
            <a:endParaRPr lang="pt-BR" sz="2300" dirty="0">
              <a:latin typeface="Calibri" panose="020F0502020204030204" pitchFamily="34" charset="0"/>
            </a:endParaRPr>
          </a:p>
          <a:p>
            <a:pPr marL="0" indent="0" algn="ctr" eaLnBrk="1" hangingPunct="1">
              <a:lnSpc>
                <a:spcPts val="3696"/>
              </a:lnSpc>
              <a:buFontTx/>
              <a:buNone/>
              <a:tabLst>
                <a:tab pos="523395" algn="l"/>
                <a:tab pos="1050514" algn="l"/>
                <a:tab pos="1577634" algn="l"/>
                <a:tab pos="2104754" algn="l"/>
                <a:tab pos="2631874" algn="l"/>
                <a:tab pos="3158993" algn="l"/>
                <a:tab pos="3686113" algn="l"/>
                <a:tab pos="4213232" algn="l"/>
                <a:tab pos="4740353" algn="l"/>
                <a:tab pos="5267472" algn="l"/>
                <a:tab pos="5794592" algn="l"/>
                <a:tab pos="6321711" algn="l"/>
                <a:tab pos="6848831" algn="l"/>
                <a:tab pos="7375950" algn="l"/>
                <a:tab pos="7903071" algn="l"/>
                <a:tab pos="8430190" algn="l"/>
                <a:tab pos="8957310" algn="l"/>
                <a:tab pos="9484429" algn="l"/>
                <a:tab pos="10011549" algn="l"/>
                <a:tab pos="10538669" algn="l"/>
              </a:tabLst>
              <a:defRPr/>
            </a:pPr>
            <a:endParaRPr lang="pt-BR" sz="2300" dirty="0">
              <a:latin typeface="Calibri" panose="020F0502020204030204" pitchFamily="34" charset="0"/>
            </a:endParaRPr>
          </a:p>
          <a:p>
            <a:pPr marL="393012" indent="-393012" algn="ctr" eaLnBrk="1" hangingPunct="1">
              <a:lnSpc>
                <a:spcPts val="3696"/>
              </a:lnSpc>
              <a:buFont typeface="Wingdings" pitchFamily="2" charset="2"/>
              <a:buChar char=""/>
              <a:tabLst>
                <a:tab pos="523395" algn="l"/>
                <a:tab pos="1050514" algn="l"/>
                <a:tab pos="1577634" algn="l"/>
                <a:tab pos="2104754" algn="l"/>
                <a:tab pos="2631874" algn="l"/>
                <a:tab pos="3158993" algn="l"/>
                <a:tab pos="3686113" algn="l"/>
                <a:tab pos="4213232" algn="l"/>
                <a:tab pos="4740353" algn="l"/>
                <a:tab pos="5267472" algn="l"/>
                <a:tab pos="5794592" algn="l"/>
                <a:tab pos="6321711" algn="l"/>
                <a:tab pos="6848831" algn="l"/>
                <a:tab pos="7375950" algn="l"/>
                <a:tab pos="7903071" algn="l"/>
                <a:tab pos="8430190" algn="l"/>
                <a:tab pos="8957310" algn="l"/>
                <a:tab pos="9484429" algn="l"/>
                <a:tab pos="10011549" algn="l"/>
                <a:tab pos="10538669" algn="l"/>
              </a:tabLst>
              <a:defRPr/>
            </a:pPr>
            <a:endParaRPr lang="pt-BR" sz="2300" dirty="0">
              <a:latin typeface="Calibri" panose="020F0502020204030204" pitchFamily="34" charset="0"/>
            </a:endParaRPr>
          </a:p>
          <a:p>
            <a:pPr marL="393012" indent="-393012" algn="ctr" eaLnBrk="1" hangingPunct="1">
              <a:lnSpc>
                <a:spcPts val="3696"/>
              </a:lnSpc>
              <a:buFont typeface="Wingdings" pitchFamily="2" charset="2"/>
              <a:buNone/>
              <a:tabLst>
                <a:tab pos="523395" algn="l"/>
                <a:tab pos="1050514" algn="l"/>
                <a:tab pos="1577634" algn="l"/>
                <a:tab pos="2104754" algn="l"/>
                <a:tab pos="2631874" algn="l"/>
                <a:tab pos="3158993" algn="l"/>
                <a:tab pos="3686113" algn="l"/>
                <a:tab pos="4213232" algn="l"/>
                <a:tab pos="4740353" algn="l"/>
                <a:tab pos="5267472" algn="l"/>
                <a:tab pos="5794592" algn="l"/>
                <a:tab pos="6321711" algn="l"/>
                <a:tab pos="6848831" algn="l"/>
                <a:tab pos="7375950" algn="l"/>
                <a:tab pos="7903071" algn="l"/>
                <a:tab pos="8430190" algn="l"/>
                <a:tab pos="8957310" algn="l"/>
                <a:tab pos="9484429" algn="l"/>
                <a:tab pos="10011549" algn="l"/>
                <a:tab pos="10538669" algn="l"/>
              </a:tabLst>
              <a:defRPr/>
            </a:pPr>
            <a:endParaRPr lang="pt-BR" sz="2300" dirty="0">
              <a:latin typeface="Calibri" panose="020F0502020204030204" pitchFamily="34" charset="0"/>
            </a:endParaRP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37263" y="2914650"/>
            <a:ext cx="2459037" cy="205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eta para a direita 4"/>
          <p:cNvSpPr>
            <a:spLocks noChangeArrowheads="1"/>
          </p:cNvSpPr>
          <p:nvPr/>
        </p:nvSpPr>
        <p:spPr bwMode="auto">
          <a:xfrm>
            <a:off x="1419225" y="3232150"/>
            <a:ext cx="2632075" cy="1000125"/>
          </a:xfrm>
          <a:prstGeom prst="rightArrow">
            <a:avLst>
              <a:gd name="adj1" fmla="val 50000"/>
              <a:gd name="adj2" fmla="val 50015"/>
            </a:avLst>
          </a:prstGeom>
          <a:noFill/>
          <a:ln w="57150" algn="ctr">
            <a:solidFill>
              <a:srgbClr val="669900"/>
            </a:solidFill>
            <a:round/>
            <a:headEnd/>
            <a:tailEnd/>
          </a:ln>
        </p:spPr>
        <p:txBody>
          <a:bodyPr lIns="107287" tIns="53643" rIns="107287" bIns="53643"/>
          <a:lstStyle/>
          <a:p>
            <a:pPr algn="r" eaLnBrk="0" hangingPunct="0"/>
            <a:endParaRPr lang="pt-BR" sz="2100">
              <a:latin typeface="Arial Narrow" pitchFamily="34" charset="0"/>
            </a:endParaRPr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427038" y="3524250"/>
            <a:ext cx="4525962" cy="41592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107287" tIns="53643" rIns="107287" bIns="53643">
            <a:spAutoFit/>
          </a:bodyPr>
          <a:lstStyle>
            <a:lvl1pPr eaLnBrk="0" hangingPunct="0">
              <a:defRPr sz="8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defRPr sz="8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defRPr sz="8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defRPr sz="8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defRPr sz="8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algn="ctr" eaLnBrk="1" hangingPunct="1">
              <a:defRPr/>
            </a:pPr>
            <a:r>
              <a:rPr lang="pt-BR" sz="2000" dirty="0">
                <a:solidFill>
                  <a:schemeClr val="tx1"/>
                </a:solidFill>
                <a:latin typeface="Calibri" panose="020F0502020204030204" pitchFamily="34" charset="0"/>
              </a:rPr>
              <a:t>De 2007 em diante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4953000" y="2468563"/>
            <a:ext cx="4583113" cy="477666"/>
          </a:xfrm>
          <a:prstGeom prst="rect">
            <a:avLst/>
          </a:prstGeom>
          <a:noFill/>
        </p:spPr>
        <p:txBody>
          <a:bodyPr wrap="square" lIns="107287" tIns="53643" rIns="107287" bIns="53643">
            <a:spAutoFit/>
          </a:bodyPr>
          <a:lstStyle/>
          <a:p>
            <a:pPr algn="ctr">
              <a:defRPr/>
            </a:pPr>
            <a:r>
              <a:rPr lang="pt-BR" sz="2300" dirty="0">
                <a:solidFill>
                  <a:schemeClr val="accent6"/>
                </a:solidFill>
                <a:latin typeface="Calibri" panose="020F0502020204030204" pitchFamily="34" charset="0"/>
                <a:cs typeface="+mn-cs"/>
              </a:rPr>
              <a:t>Plano Aquarela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415925" y="4583112"/>
            <a:ext cx="4537075" cy="539221"/>
          </a:xfrm>
          <a:prstGeom prst="rect">
            <a:avLst/>
          </a:prstGeom>
          <a:noFill/>
        </p:spPr>
        <p:txBody>
          <a:bodyPr wrap="square" lIns="107287" tIns="53643" rIns="107287" bIns="53643">
            <a:spAutoFit/>
          </a:bodyPr>
          <a:lstStyle/>
          <a:p>
            <a:pPr algn="ctr">
              <a:defRPr/>
            </a:pPr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cs typeface="+mn-cs"/>
              </a:rPr>
              <a:t>Países</a:t>
            </a:r>
            <a:r>
              <a:rPr lang="pt-BR" sz="2800" dirty="0">
                <a:latin typeface="Calibri" panose="020F0502020204030204" pitchFamily="34" charset="0"/>
                <a:cs typeface="+mn-cs"/>
              </a:rPr>
              <a:t> </a:t>
            </a:r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cs typeface="+mn-cs"/>
              </a:rPr>
              <a:t>prioritários</a:t>
            </a:r>
            <a:endParaRPr lang="pt-BR" sz="2800" dirty="0">
              <a:latin typeface="Calibri" panose="020F0502020204030204" pitchFamily="34" charset="0"/>
              <a:cs typeface="+mn-cs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0" y="5510213"/>
            <a:ext cx="9906000" cy="477837"/>
          </a:xfrm>
          <a:prstGeom prst="rect">
            <a:avLst/>
          </a:prstGeom>
          <a:noFill/>
        </p:spPr>
        <p:txBody>
          <a:bodyPr wrap="square" lIns="107287" tIns="53643" rIns="107287" bIns="53643">
            <a:spAutoFit/>
          </a:bodyPr>
          <a:lstStyle/>
          <a:p>
            <a:pPr algn="ctr">
              <a:defRPr/>
            </a:pPr>
            <a:r>
              <a:rPr lang="pt-BR" sz="2300" b="0" dirty="0">
                <a:solidFill>
                  <a:srgbClr val="000000"/>
                </a:solidFill>
                <a:latin typeface="Calibri" panose="020F0502020204030204" pitchFamily="34" charset="0"/>
                <a:cs typeface="+mn-cs"/>
              </a:rPr>
              <a:t>Menores erros de estimativas para países mais estratégicos.</a:t>
            </a:r>
            <a:endParaRPr lang="pt-BR" sz="2300" b="0" dirty="0">
              <a:latin typeface="Calibri" panose="020F0502020204030204" pitchFamily="34" charset="0"/>
              <a:cs typeface="+mn-cs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0" y="389645"/>
            <a:ext cx="9906000" cy="512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7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800" dirty="0">
                <a:solidFill>
                  <a:srgbClr val="003300"/>
                </a:solidFill>
                <a:latin typeface="Calibri" panose="020F0502020204030204" pitchFamily="34" charset="0"/>
                <a:cs typeface="Arial" pitchFamily="34" charset="0"/>
              </a:rPr>
              <a:t>Planejamento da Pesquisa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C39-7696-495B-97EC-0C08D6C99D24}" type="slidenum">
              <a:rPr lang="pt-BR" smtClean="0">
                <a:solidFill>
                  <a:schemeClr val="bg1"/>
                </a:solidFill>
              </a:rPr>
              <a:t>47</a:t>
            </a:fld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300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9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1"/>
          <p:cNvSpPr>
            <a:spLocks noGrp="1" noChangeArrowheads="1"/>
          </p:cNvSpPr>
          <p:nvPr>
            <p:ph idx="1"/>
          </p:nvPr>
        </p:nvSpPr>
        <p:spPr>
          <a:xfrm>
            <a:off x="415924" y="1177694"/>
            <a:ext cx="9109075" cy="1521118"/>
          </a:xfrm>
          <a:ln w="12700">
            <a:noFill/>
          </a:ln>
        </p:spPr>
        <p:txBody>
          <a:bodyPr/>
          <a:lstStyle/>
          <a:p>
            <a:pPr marL="265113" indent="-265113" algn="just" eaLnBrk="1" hangingPunct="1">
              <a:lnSpc>
                <a:spcPts val="3000"/>
              </a:lnSpc>
              <a:spcBef>
                <a:spcPts val="1500"/>
              </a:spcBef>
              <a:buFont typeface="Arial" panose="020B0604020202020204" pitchFamily="34" charset="0"/>
              <a:buChar char="•"/>
              <a:tabLst>
                <a:tab pos="549275" algn="l"/>
                <a:tab pos="1076325" algn="l"/>
                <a:tab pos="1603375" algn="l"/>
                <a:tab pos="2130425" algn="l"/>
                <a:tab pos="2657475" algn="l"/>
                <a:tab pos="3184525" algn="l"/>
                <a:tab pos="3711575" algn="l"/>
                <a:tab pos="4238625" algn="l"/>
                <a:tab pos="4765675" algn="l"/>
                <a:tab pos="5292725" algn="l"/>
                <a:tab pos="5819775" algn="l"/>
                <a:tab pos="6346825" algn="l"/>
                <a:tab pos="6873875" algn="l"/>
                <a:tab pos="7400925" algn="l"/>
                <a:tab pos="7927975" algn="l"/>
                <a:tab pos="8455025" algn="l"/>
                <a:tab pos="8982075" algn="l"/>
                <a:tab pos="9509125" algn="l"/>
                <a:tab pos="10036175" algn="l"/>
                <a:tab pos="10563225" algn="l"/>
              </a:tabLst>
              <a:defRPr/>
            </a:pPr>
            <a:r>
              <a:rPr lang="pt-BR" sz="2200" dirty="0">
                <a:latin typeface="Calibri" panose="020F0502020204030204" pitchFamily="34" charset="0"/>
              </a:rPr>
              <a:t>Amostra definida com base na </a:t>
            </a:r>
            <a:r>
              <a:rPr lang="pt-BR" sz="2200" b="1" dirty="0">
                <a:latin typeface="Calibri" panose="020F0502020204030204" pitchFamily="34" charset="0"/>
              </a:rPr>
              <a:t>minimização dos erros</a:t>
            </a:r>
            <a:r>
              <a:rPr lang="pt-BR" sz="2200" dirty="0">
                <a:latin typeface="Calibri" panose="020F0502020204030204" pitchFamily="34" charset="0"/>
              </a:rPr>
              <a:t> de estimativas dos </a:t>
            </a:r>
            <a:r>
              <a:rPr lang="pt-BR" sz="2200" b="1" dirty="0">
                <a:latin typeface="Calibri" panose="020F0502020204030204" pitchFamily="34" charset="0"/>
              </a:rPr>
              <a:t>países priorizados</a:t>
            </a:r>
            <a:r>
              <a:rPr lang="pt-BR" sz="2200" dirty="0">
                <a:latin typeface="Calibri" panose="020F0502020204030204" pitchFamily="34" charset="0"/>
              </a:rPr>
              <a:t> pela política do </a:t>
            </a:r>
            <a:r>
              <a:rPr lang="pt-BR" sz="2200" dirty="0" err="1">
                <a:latin typeface="Calibri" panose="020F0502020204030204" pitchFamily="34" charset="0"/>
              </a:rPr>
              <a:t>MTur</a:t>
            </a:r>
            <a:r>
              <a:rPr lang="pt-BR" sz="2200" dirty="0">
                <a:latin typeface="Calibri" panose="020F0502020204030204" pitchFamily="34" charset="0"/>
              </a:rPr>
              <a:t>;</a:t>
            </a:r>
          </a:p>
          <a:p>
            <a:pPr marL="265113" indent="-265113" algn="just" eaLnBrk="1" hangingPunct="1">
              <a:lnSpc>
                <a:spcPts val="3000"/>
              </a:lnSpc>
              <a:spcBef>
                <a:spcPts val="1500"/>
              </a:spcBef>
              <a:buFont typeface="Arial" panose="020B0604020202020204" pitchFamily="34" charset="0"/>
              <a:buChar char="•"/>
              <a:tabLst>
                <a:tab pos="549275" algn="l"/>
                <a:tab pos="1076325" algn="l"/>
                <a:tab pos="1603375" algn="l"/>
                <a:tab pos="2130425" algn="l"/>
                <a:tab pos="2657475" algn="l"/>
                <a:tab pos="3184525" algn="l"/>
                <a:tab pos="3711575" algn="l"/>
                <a:tab pos="4238625" algn="l"/>
                <a:tab pos="4765675" algn="l"/>
                <a:tab pos="5292725" algn="l"/>
                <a:tab pos="5819775" algn="l"/>
                <a:tab pos="6346825" algn="l"/>
                <a:tab pos="6873875" algn="l"/>
                <a:tab pos="7400925" algn="l"/>
                <a:tab pos="7927975" algn="l"/>
                <a:tab pos="8455025" algn="l"/>
                <a:tab pos="8982075" algn="l"/>
                <a:tab pos="9509125" algn="l"/>
                <a:tab pos="10036175" algn="l"/>
                <a:tab pos="10563225" algn="l"/>
              </a:tabLst>
              <a:defRPr/>
            </a:pPr>
            <a:r>
              <a:rPr lang="pt-BR" sz="2200" dirty="0">
                <a:latin typeface="Calibri" panose="020F0502020204030204" pitchFamily="34" charset="0"/>
              </a:rPr>
              <a:t>Amostras mínimas garantidas para os seguintes países:</a:t>
            </a:r>
          </a:p>
          <a:p>
            <a:pPr marL="0" indent="0" algn="just" eaLnBrk="1" hangingPunct="1">
              <a:lnSpc>
                <a:spcPts val="3000"/>
              </a:lnSpc>
              <a:spcBef>
                <a:spcPts val="1500"/>
              </a:spcBef>
              <a:buNone/>
              <a:tabLst>
                <a:tab pos="549275" algn="l"/>
                <a:tab pos="1076325" algn="l"/>
                <a:tab pos="1603375" algn="l"/>
                <a:tab pos="2130425" algn="l"/>
                <a:tab pos="2657475" algn="l"/>
                <a:tab pos="3184525" algn="l"/>
                <a:tab pos="3711575" algn="l"/>
                <a:tab pos="4238625" algn="l"/>
                <a:tab pos="4765675" algn="l"/>
                <a:tab pos="5292725" algn="l"/>
                <a:tab pos="5819775" algn="l"/>
                <a:tab pos="6346825" algn="l"/>
                <a:tab pos="6873875" algn="l"/>
                <a:tab pos="7400925" algn="l"/>
                <a:tab pos="7927975" algn="l"/>
                <a:tab pos="8455025" algn="l"/>
                <a:tab pos="8982075" algn="l"/>
                <a:tab pos="9509125" algn="l"/>
                <a:tab pos="10036175" algn="l"/>
                <a:tab pos="10563225" algn="l"/>
              </a:tabLst>
              <a:defRPr/>
            </a:pPr>
            <a:endParaRPr lang="pt-BR" sz="2300" dirty="0">
              <a:latin typeface="Calibri" panose="020F050202020403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460302" y="5562599"/>
            <a:ext cx="247696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0" dirty="0"/>
              <a:t>* Amostra mínima garantida por motivo de viagem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389645"/>
            <a:ext cx="9906000" cy="512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7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800" dirty="0">
                <a:solidFill>
                  <a:srgbClr val="003300"/>
                </a:solidFill>
                <a:latin typeface="Calibri" panose="020F0502020204030204" pitchFamily="34" charset="0"/>
                <a:cs typeface="Arial" pitchFamily="34" charset="0"/>
              </a:rPr>
              <a:t>Método: Planejamento da Amostra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C39-7696-495B-97EC-0C08D6C99D24}" type="slidenum">
              <a:rPr lang="pt-BR" smtClean="0">
                <a:solidFill>
                  <a:schemeClr val="bg1"/>
                </a:solidFill>
              </a:rPr>
              <a:t>48</a:t>
            </a:fld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036" y="3136323"/>
            <a:ext cx="6943725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aixaDeTexto 8"/>
          <p:cNvSpPr txBox="1"/>
          <p:nvPr/>
        </p:nvSpPr>
        <p:spPr>
          <a:xfrm>
            <a:off x="1460302" y="5365689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pt-BR" sz="800" b="0" dirty="0"/>
              <a:t>Fonte: Estudo da Demanda Turística Internacional Brasil - 2015.</a:t>
            </a:r>
          </a:p>
        </p:txBody>
      </p:sp>
    </p:spTree>
    <p:extLst>
      <p:ext uri="{BB962C8B-B14F-4D97-AF65-F5344CB8AC3E}">
        <p14:creationId xmlns:p14="http://schemas.microsoft.com/office/powerpoint/2010/main" val="2690379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idx="1"/>
          </p:nvPr>
        </p:nvSpPr>
        <p:spPr>
          <a:xfrm>
            <a:off x="401637" y="1261279"/>
            <a:ext cx="9099550" cy="3783087"/>
          </a:xfrm>
          <a:ln w="12700">
            <a:noFill/>
          </a:ln>
        </p:spPr>
        <p:txBody>
          <a:bodyPr>
            <a:normAutofit lnSpcReduction="10000"/>
          </a:bodyPr>
          <a:lstStyle/>
          <a:p>
            <a:pPr marL="176213" indent="-176213" eaLnBrk="1" hangingPunct="1">
              <a:lnSpc>
                <a:spcPct val="101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pt-BR" sz="2300" b="1" dirty="0">
                <a:latin typeface="Calibri" panose="020F0502020204030204" pitchFamily="34" charset="0"/>
              </a:rPr>
              <a:t>Etapas:</a:t>
            </a:r>
          </a:p>
          <a:p>
            <a:pPr marL="717550" lvl="1" indent="-176213" eaLnBrk="1" hangingPunct="1">
              <a:lnSpc>
                <a:spcPct val="101000"/>
              </a:lnSpc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pt-BR" sz="2300" b="1" dirty="0">
                <a:latin typeface="Calibri" panose="020F0502020204030204" pitchFamily="34" charset="0"/>
              </a:rPr>
              <a:t>Alta Estação</a:t>
            </a:r>
            <a:r>
              <a:rPr lang="pt-BR" sz="2300" dirty="0">
                <a:latin typeface="Calibri" panose="020F0502020204030204" pitchFamily="34" charset="0"/>
              </a:rPr>
              <a:t>: Janeiro/Fevereiro</a:t>
            </a:r>
          </a:p>
          <a:p>
            <a:pPr marL="717550" lvl="1" indent="-176213" eaLnBrk="1" hangingPunct="1">
              <a:lnSpc>
                <a:spcPct val="101000"/>
              </a:lnSpc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pt-BR" sz="2300" b="1" dirty="0">
                <a:latin typeface="Calibri" panose="020F0502020204030204" pitchFamily="34" charset="0"/>
              </a:rPr>
              <a:t>Baixa Estação</a:t>
            </a:r>
            <a:r>
              <a:rPr lang="pt-BR" sz="2300" dirty="0">
                <a:latin typeface="Calibri" panose="020F0502020204030204" pitchFamily="34" charset="0"/>
              </a:rPr>
              <a:t>: Abril</a:t>
            </a:r>
          </a:p>
          <a:p>
            <a:pPr marL="717550" lvl="1" indent="-176213" eaLnBrk="1" hangingPunct="1">
              <a:lnSpc>
                <a:spcPct val="101000"/>
              </a:lnSpc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pt-BR" sz="2300" b="1" dirty="0">
                <a:latin typeface="Calibri" panose="020F0502020204030204" pitchFamily="34" charset="0"/>
              </a:rPr>
              <a:t>Média Estação</a:t>
            </a:r>
            <a:r>
              <a:rPr lang="pt-BR" sz="2300" dirty="0">
                <a:latin typeface="Calibri" panose="020F0502020204030204" pitchFamily="34" charset="0"/>
              </a:rPr>
              <a:t>: Julho/Agosto</a:t>
            </a:r>
          </a:p>
          <a:p>
            <a:pPr marL="717550" lvl="1" indent="-176213" eaLnBrk="1" hangingPunct="1">
              <a:lnSpc>
                <a:spcPct val="101000"/>
              </a:lnSpc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pt-BR" sz="2300" b="1" dirty="0">
                <a:latin typeface="Calibri" panose="020F0502020204030204" pitchFamily="34" charset="0"/>
              </a:rPr>
              <a:t>Média-baixa Estação</a:t>
            </a:r>
            <a:r>
              <a:rPr lang="pt-BR" sz="2300" dirty="0">
                <a:latin typeface="Calibri" panose="020F0502020204030204" pitchFamily="34" charset="0"/>
              </a:rPr>
              <a:t>: Outubro</a:t>
            </a:r>
          </a:p>
          <a:p>
            <a:pPr marL="176213" indent="-176213" eaLnBrk="1" hangingPunct="1">
              <a:lnSpc>
                <a:spcPct val="101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pt-BR" sz="2300" b="1" dirty="0">
              <a:latin typeface="Calibri" panose="020F0502020204030204" pitchFamily="34" charset="0"/>
            </a:endParaRPr>
          </a:p>
          <a:p>
            <a:pPr marL="176213" indent="-176213" eaLnBrk="1" hangingPunct="1">
              <a:lnSpc>
                <a:spcPct val="101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pt-BR" sz="2300" b="1" dirty="0">
                <a:latin typeface="Calibri" panose="020F0502020204030204" pitchFamily="34" charset="0"/>
              </a:rPr>
              <a:t>Duração</a:t>
            </a:r>
            <a:r>
              <a:rPr lang="pt-BR" sz="2300" dirty="0">
                <a:latin typeface="Calibri" panose="020F0502020204030204" pitchFamily="34" charset="0"/>
              </a:rPr>
              <a:t> </a:t>
            </a:r>
            <a:r>
              <a:rPr lang="pt-BR" sz="2300" b="1" dirty="0">
                <a:latin typeface="Calibri" panose="020F0502020204030204" pitchFamily="34" charset="0"/>
              </a:rPr>
              <a:t>das coletas</a:t>
            </a:r>
            <a:r>
              <a:rPr lang="pt-BR" sz="2300" dirty="0">
                <a:latin typeface="Calibri" panose="020F0502020204030204" pitchFamily="34" charset="0"/>
              </a:rPr>
              <a:t>: predominantemente </a:t>
            </a:r>
            <a:r>
              <a:rPr lang="pt-BR" sz="2300" b="1" dirty="0">
                <a:latin typeface="Calibri" panose="020F0502020204030204" pitchFamily="34" charset="0"/>
              </a:rPr>
              <a:t>duas semanas</a:t>
            </a:r>
            <a:r>
              <a:rPr lang="pt-BR" sz="2300" dirty="0">
                <a:latin typeface="Calibri" panose="020F0502020204030204" pitchFamily="34" charset="0"/>
              </a:rPr>
              <a:t>. Para as localidades de menor fluxo, </a:t>
            </a:r>
            <a:r>
              <a:rPr lang="pt-BR" sz="2300" b="1" dirty="0">
                <a:latin typeface="Calibri" panose="020F0502020204030204" pitchFamily="34" charset="0"/>
              </a:rPr>
              <a:t>uma semana</a:t>
            </a:r>
            <a:r>
              <a:rPr lang="pt-BR" sz="2300" dirty="0">
                <a:latin typeface="Calibri" panose="020F0502020204030204" pitchFamily="34" charset="0"/>
              </a:rPr>
              <a:t>. 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1588" y="451347"/>
            <a:ext cx="9906001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7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800" dirty="0">
                <a:solidFill>
                  <a:srgbClr val="003300"/>
                </a:solidFill>
                <a:latin typeface="Calibri" panose="020F0502020204030204" pitchFamily="34" charset="0"/>
                <a:cs typeface="Arial" pitchFamily="34" charset="0"/>
              </a:rPr>
              <a:t>Coleta de Dados do Receptivo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C39-7696-495B-97EC-0C08D6C99D24}" type="slidenum">
              <a:rPr lang="pt-BR" smtClean="0">
                <a:solidFill>
                  <a:schemeClr val="bg1"/>
                </a:solidFill>
              </a:rPr>
              <a:t>4</a:t>
            </a:fld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255241"/>
      </p:ext>
    </p:extLst>
  </p:cSld>
  <p:clrMapOvr>
    <a:masterClrMapping/>
  </p:clrMapOvr>
  <p:transition spd="med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CaixaDeTexto 7"/>
          <p:cNvSpPr txBox="1">
            <a:spLocks noChangeArrowheads="1"/>
          </p:cNvSpPr>
          <p:nvPr/>
        </p:nvSpPr>
        <p:spPr bwMode="auto">
          <a:xfrm>
            <a:off x="425450" y="1243013"/>
            <a:ext cx="9099550" cy="18626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/>
        </p:spPr>
        <p:txBody>
          <a:bodyPr wrap="square" lIns="107287" tIns="53643" rIns="107287" bIns="53643">
            <a:spAutoFit/>
          </a:bodyPr>
          <a:lstStyle>
            <a:lvl1pPr eaLnBrk="0" hangingPunct="0">
              <a:defRPr sz="8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defRPr sz="8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defRPr sz="8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defRPr sz="8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defRPr sz="8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algn="just" defTabSz="527050" eaLnBrk="1" hangingPunct="1">
              <a:spcBef>
                <a:spcPts val="1200"/>
              </a:spcBef>
              <a:buSzPct val="100000"/>
              <a:tabLst>
                <a:tab pos="522288" algn="l"/>
                <a:tab pos="1049338" algn="l"/>
                <a:tab pos="1576388" algn="l"/>
                <a:tab pos="2103438" algn="l"/>
                <a:tab pos="2630488" algn="l"/>
                <a:tab pos="3157538" algn="l"/>
                <a:tab pos="3684588" algn="l"/>
                <a:tab pos="4213225" algn="l"/>
                <a:tab pos="4740275" algn="l"/>
                <a:tab pos="5267325" algn="l"/>
                <a:tab pos="5794375" algn="l"/>
                <a:tab pos="6321425" algn="l"/>
                <a:tab pos="6848475" algn="l"/>
                <a:tab pos="7375525" algn="l"/>
                <a:tab pos="7902575" algn="l"/>
                <a:tab pos="8429625" algn="l"/>
                <a:tab pos="8956675" algn="l"/>
                <a:tab pos="9483725" algn="l"/>
                <a:tab pos="10010775" algn="l"/>
                <a:tab pos="10537825" algn="l"/>
              </a:tabLst>
              <a:defRPr/>
            </a:pPr>
            <a:r>
              <a:rPr lang="pt-BR" sz="2400" b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rPr>
              <a:t>Amostra planejada com base:</a:t>
            </a:r>
          </a:p>
          <a:p>
            <a:pPr marL="452438" lvl="1" indent="-180975" algn="just" defTabSz="527050" eaLnBrk="1" hangingPunct="1">
              <a:spcBef>
                <a:spcPts val="1200"/>
              </a:spcBef>
              <a:buSzPct val="100000"/>
              <a:buFont typeface="Arial" panose="020B0604020202020204" pitchFamily="34" charset="0"/>
              <a:buChar char="•"/>
              <a:tabLst>
                <a:tab pos="522288" algn="l"/>
                <a:tab pos="1049338" algn="l"/>
                <a:tab pos="1576388" algn="l"/>
                <a:tab pos="2103438" algn="l"/>
                <a:tab pos="2630488" algn="l"/>
                <a:tab pos="3157538" algn="l"/>
                <a:tab pos="3684588" algn="l"/>
                <a:tab pos="4213225" algn="l"/>
                <a:tab pos="4740275" algn="l"/>
                <a:tab pos="5267325" algn="l"/>
                <a:tab pos="5794375" algn="l"/>
                <a:tab pos="6321425" algn="l"/>
                <a:tab pos="6848475" algn="l"/>
                <a:tab pos="7375525" algn="l"/>
                <a:tab pos="7902575" algn="l"/>
                <a:tab pos="8429625" algn="l"/>
                <a:tab pos="8956675" algn="l"/>
                <a:tab pos="9483725" algn="l"/>
                <a:tab pos="10010775" algn="l"/>
                <a:tab pos="10537825" algn="l"/>
              </a:tabLst>
              <a:defRPr/>
            </a:pPr>
            <a:r>
              <a:rPr lang="pt-BR" sz="2000" b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rPr>
              <a:t>Tamanho populacional;</a:t>
            </a:r>
          </a:p>
          <a:p>
            <a:pPr marL="452438" lvl="1" indent="-180975" algn="just" defTabSz="527050" eaLnBrk="1" hangingPunct="1">
              <a:spcBef>
                <a:spcPts val="1200"/>
              </a:spcBef>
              <a:buSzPct val="100000"/>
              <a:buFont typeface="Arial" panose="020B0604020202020204" pitchFamily="34" charset="0"/>
              <a:buChar char="•"/>
              <a:tabLst>
                <a:tab pos="522288" algn="l"/>
                <a:tab pos="1049338" algn="l"/>
                <a:tab pos="1576388" algn="l"/>
                <a:tab pos="2103438" algn="l"/>
                <a:tab pos="2630488" algn="l"/>
                <a:tab pos="3157538" algn="l"/>
                <a:tab pos="3684588" algn="l"/>
                <a:tab pos="4213225" algn="l"/>
                <a:tab pos="4740275" algn="l"/>
                <a:tab pos="5267325" algn="l"/>
                <a:tab pos="5794375" algn="l"/>
                <a:tab pos="6321425" algn="l"/>
                <a:tab pos="6848475" algn="l"/>
                <a:tab pos="7375525" algn="l"/>
                <a:tab pos="7902575" algn="l"/>
                <a:tab pos="8429625" algn="l"/>
                <a:tab pos="8956675" algn="l"/>
                <a:tab pos="9483725" algn="l"/>
                <a:tab pos="10010775" algn="l"/>
                <a:tab pos="10537825" algn="l"/>
              </a:tabLst>
              <a:defRPr/>
            </a:pPr>
            <a:r>
              <a:rPr lang="pt-BR" sz="2000" b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rPr>
              <a:t>Erros máximos predefinidos;</a:t>
            </a:r>
          </a:p>
          <a:p>
            <a:pPr marL="452438" lvl="1" indent="-180975" algn="just" defTabSz="527050" eaLnBrk="1" hangingPunct="1">
              <a:spcBef>
                <a:spcPts val="1200"/>
              </a:spcBef>
              <a:buSzPct val="100000"/>
              <a:buFont typeface="Arial" panose="020B0604020202020204" pitchFamily="34" charset="0"/>
              <a:buChar char="•"/>
              <a:tabLst>
                <a:tab pos="522288" algn="l"/>
                <a:tab pos="1049338" algn="l"/>
                <a:tab pos="1576388" algn="l"/>
                <a:tab pos="2103438" algn="l"/>
                <a:tab pos="2630488" algn="l"/>
                <a:tab pos="3157538" algn="l"/>
                <a:tab pos="3684588" algn="l"/>
                <a:tab pos="4213225" algn="l"/>
                <a:tab pos="4740275" algn="l"/>
                <a:tab pos="5267325" algn="l"/>
                <a:tab pos="5794375" algn="l"/>
                <a:tab pos="6321425" algn="l"/>
                <a:tab pos="6848475" algn="l"/>
                <a:tab pos="7375525" algn="l"/>
                <a:tab pos="7902575" algn="l"/>
                <a:tab pos="8429625" algn="l"/>
                <a:tab pos="8956675" algn="l"/>
                <a:tab pos="9483725" algn="l"/>
                <a:tab pos="10010775" algn="l"/>
                <a:tab pos="10537825" algn="l"/>
              </a:tabLst>
              <a:defRPr/>
            </a:pPr>
            <a:r>
              <a:rPr lang="pt-BR" sz="2000" b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rPr>
              <a:t>Resultados das pesquisas de anos anteriores.</a:t>
            </a:r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0" y="-146050"/>
            <a:ext cx="217488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7287" tIns="53643" rIns="107287" bIns="53643" anchor="ctr">
            <a:spAutoFit/>
          </a:bodyPr>
          <a:lstStyle/>
          <a:p>
            <a:endParaRPr lang="pt-BR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/>
          <a:srcRect r="13857"/>
          <a:stretch/>
        </p:blipFill>
        <p:spPr>
          <a:xfrm>
            <a:off x="4581832" y="1378640"/>
            <a:ext cx="5293688" cy="1036776"/>
          </a:xfrm>
          <a:prstGeom prst="rect">
            <a:avLst/>
          </a:prstGeom>
        </p:spPr>
      </p:pic>
      <p:pic>
        <p:nvPicPr>
          <p:cNvPr id="1035" name="Imagem 10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3838" y="3587172"/>
            <a:ext cx="5911438" cy="2018116"/>
          </a:xfrm>
          <a:prstGeom prst="rect">
            <a:avLst/>
          </a:prstGeom>
        </p:spPr>
      </p:pic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389645"/>
            <a:ext cx="9906000" cy="512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7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800" dirty="0">
                <a:solidFill>
                  <a:srgbClr val="003300"/>
                </a:solidFill>
                <a:latin typeface="Calibri" panose="020F0502020204030204" pitchFamily="34" charset="0"/>
                <a:cs typeface="Arial" pitchFamily="34" charset="0"/>
              </a:rPr>
              <a:t>Método: Planejamento da Amostra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C39-7696-495B-97EC-0C08D6C99D24}" type="slidenum">
              <a:rPr lang="pt-BR" smtClean="0">
                <a:solidFill>
                  <a:schemeClr val="bg1"/>
                </a:solidFill>
              </a:rPr>
              <a:t>49</a:t>
            </a:fld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1919171" y="5668039"/>
            <a:ext cx="3129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pt-BR" sz="800" b="0" dirty="0"/>
              <a:t>Fonte: Estudo da Demanda Turística Internacional Brasil - 2015.</a:t>
            </a:r>
          </a:p>
        </p:txBody>
      </p:sp>
    </p:spTree>
    <p:extLst>
      <p:ext uri="{BB962C8B-B14F-4D97-AF65-F5344CB8AC3E}">
        <p14:creationId xmlns:p14="http://schemas.microsoft.com/office/powerpoint/2010/main" val="176857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Espaço Reservado para Conteúdo 2"/>
          <p:cNvSpPr>
            <a:spLocks noGrp="1"/>
          </p:cNvSpPr>
          <p:nvPr>
            <p:ph idx="1"/>
          </p:nvPr>
        </p:nvSpPr>
        <p:spPr>
          <a:xfrm>
            <a:off x="425450" y="1243013"/>
            <a:ext cx="9099550" cy="4862870"/>
          </a:xfrm>
          <a:ln w="12700">
            <a:noFill/>
          </a:ln>
        </p:spPr>
        <p:txBody>
          <a:bodyPr/>
          <a:lstStyle/>
          <a:p>
            <a:pPr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pt-BR" sz="2300" b="1" dirty="0">
                <a:latin typeface="Calibri" panose="020F0502020204030204" pitchFamily="34" charset="0"/>
              </a:rPr>
              <a:t>Amostra Estratificada com cotas</a:t>
            </a:r>
            <a:r>
              <a:rPr lang="pt-BR" sz="2300" dirty="0">
                <a:latin typeface="Calibri" panose="020F0502020204030204" pitchFamily="34" charset="0"/>
              </a:rPr>
              <a:t>. </a:t>
            </a:r>
          </a:p>
          <a:p>
            <a:pPr algn="just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pt-BR" sz="2300" b="1" dirty="0">
                <a:latin typeface="Calibri" panose="020F0502020204030204" pitchFamily="34" charset="0"/>
              </a:rPr>
              <a:t>Expansão</a:t>
            </a:r>
            <a:r>
              <a:rPr lang="pt-BR" sz="2300" dirty="0">
                <a:latin typeface="Calibri" panose="020F0502020204030204" pitchFamily="34" charset="0"/>
              </a:rPr>
              <a:t> dos dados é feita por </a:t>
            </a:r>
            <a:r>
              <a:rPr lang="pt-BR" sz="2300" b="1" dirty="0">
                <a:latin typeface="Calibri" panose="020F0502020204030204" pitchFamily="34" charset="0"/>
              </a:rPr>
              <a:t>Portão de entrada,</a:t>
            </a:r>
            <a:r>
              <a:rPr lang="pt-BR" sz="2300" dirty="0">
                <a:latin typeface="Calibri" panose="020F0502020204030204" pitchFamily="34" charset="0"/>
              </a:rPr>
              <a:t> </a:t>
            </a:r>
            <a:r>
              <a:rPr lang="pt-BR" sz="2300" b="1" dirty="0">
                <a:latin typeface="Calibri" panose="020F0502020204030204" pitchFamily="34" charset="0"/>
              </a:rPr>
              <a:t>País</a:t>
            </a:r>
            <a:r>
              <a:rPr lang="pt-BR" sz="2300" dirty="0">
                <a:latin typeface="Calibri" panose="020F0502020204030204" pitchFamily="34" charset="0"/>
              </a:rPr>
              <a:t> </a:t>
            </a:r>
            <a:r>
              <a:rPr lang="pt-BR" sz="2300" b="1" dirty="0">
                <a:latin typeface="Calibri" panose="020F0502020204030204" pitchFamily="34" charset="0"/>
              </a:rPr>
              <a:t>de residência </a:t>
            </a:r>
            <a:r>
              <a:rPr lang="pt-BR" sz="2300" dirty="0">
                <a:latin typeface="Calibri" panose="020F0502020204030204" pitchFamily="34" charset="0"/>
              </a:rPr>
              <a:t>e</a:t>
            </a:r>
            <a:r>
              <a:rPr lang="pt-BR" sz="2300" b="1" dirty="0">
                <a:latin typeface="Calibri" panose="020F0502020204030204" pitchFamily="34" charset="0"/>
              </a:rPr>
              <a:t> Via de acesso</a:t>
            </a:r>
            <a:r>
              <a:rPr lang="pt-BR" sz="2300" dirty="0">
                <a:latin typeface="Calibri" panose="020F0502020204030204" pitchFamily="34" charset="0"/>
                <a:cs typeface="Times New Roman" pitchFamily="18" charset="0"/>
              </a:rPr>
              <a:t> (</a:t>
            </a:r>
            <a:r>
              <a:rPr lang="pt-BR" sz="2300" dirty="0">
                <a:latin typeface="Calibri" panose="020F0502020204030204" pitchFamily="34" charset="0"/>
              </a:rPr>
              <a:t>aéreo ou terrestre), segundo a distribuição populacional dada pela chegada de turistas não residentes, publicada no Anuário Estatístico de Turismo.</a:t>
            </a:r>
          </a:p>
          <a:p>
            <a:pPr algn="just">
              <a:spcBef>
                <a:spcPts val="1200"/>
              </a:spcBef>
              <a:buFont typeface="Arial" panose="020B0604020202020204" pitchFamily="34" charset="0"/>
              <a:buChar char="•"/>
              <a:tabLst>
                <a:tab pos="806450" algn="l"/>
                <a:tab pos="1071563" algn="l"/>
                <a:tab pos="1438275" algn="l"/>
              </a:tabLst>
              <a:defRPr/>
            </a:pPr>
            <a:r>
              <a:rPr lang="pt-BR" sz="2300" b="1" cap="small" dirty="0" err="1">
                <a:latin typeface="Calibri" panose="020F0502020204030204" pitchFamily="34" charset="0"/>
                <a:cs typeface="Arial" panose="020B0604020202020204" pitchFamily="34" charset="0"/>
              </a:rPr>
              <a:t>Fe</a:t>
            </a:r>
            <a:r>
              <a:rPr lang="pt-BR" sz="2300" b="1" i="1" baseline="-25000" dirty="0" err="1">
                <a:latin typeface="Calibri" panose="020F0502020204030204" pitchFamily="34" charset="0"/>
                <a:cs typeface="Arial" panose="020B0604020202020204" pitchFamily="34" charset="0"/>
              </a:rPr>
              <a:t>ijk</a:t>
            </a:r>
            <a:r>
              <a:rPr lang="pt-BR" sz="2300" b="1" baseline="-25000" dirty="0">
                <a:latin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pt-BR" sz="2300" cap="small" dirty="0">
                <a:latin typeface="Calibri" panose="020F0502020204030204" pitchFamily="34" charset="0"/>
              </a:rPr>
              <a:t>=	</a:t>
            </a:r>
            <a:r>
              <a:rPr lang="pt-BR" sz="2300" b="1" dirty="0">
                <a:latin typeface="Calibri" panose="020F0502020204030204" pitchFamily="34" charset="0"/>
                <a:cs typeface="Arial" panose="020B0604020202020204" pitchFamily="34" charset="0"/>
              </a:rPr>
              <a:t>Fator de expansão</a:t>
            </a:r>
            <a:r>
              <a:rPr lang="pt-BR" sz="2300" dirty="0">
                <a:latin typeface="Calibri" panose="020F0502020204030204" pitchFamily="34" charset="0"/>
                <a:cs typeface="Arial" panose="020B0604020202020204" pitchFamily="34" charset="0"/>
              </a:rPr>
              <a:t> associado a cada turista, por </a:t>
            </a:r>
            <a:br>
              <a:rPr lang="pt-BR" sz="2300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pt-BR" sz="2300" dirty="0">
                <a:latin typeface="Calibri" panose="020F0502020204030204" pitchFamily="34" charset="0"/>
                <a:cs typeface="Arial" panose="020B0604020202020204" pitchFamily="34" charset="0"/>
              </a:rPr>
              <a:t>		</a:t>
            </a:r>
            <a:r>
              <a:rPr lang="pt-BR" sz="2300" b="1" dirty="0">
                <a:latin typeface="Calibri" panose="020F0502020204030204" pitchFamily="34" charset="0"/>
                <a:cs typeface="Arial" panose="020B0604020202020204" pitchFamily="34" charset="0"/>
              </a:rPr>
              <a:t>País de residência </a:t>
            </a:r>
            <a:r>
              <a:rPr lang="pt-BR" sz="2300" i="1" dirty="0">
                <a:latin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pt-BR" sz="2300" dirty="0">
                <a:latin typeface="Calibri" panose="020F0502020204030204" pitchFamily="34" charset="0"/>
                <a:cs typeface="Arial" panose="020B0604020202020204" pitchFamily="34" charset="0"/>
              </a:rPr>
              <a:t>, que entrou no Brasil pelo</a:t>
            </a:r>
            <a:br>
              <a:rPr lang="pt-BR" sz="2300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pt-BR" sz="2300" dirty="0">
                <a:latin typeface="Calibri" panose="020F0502020204030204" pitchFamily="34" charset="0"/>
                <a:cs typeface="Arial" panose="020B0604020202020204" pitchFamily="34" charset="0"/>
              </a:rPr>
              <a:t>		</a:t>
            </a:r>
            <a:r>
              <a:rPr lang="pt-BR" sz="2300" b="1" dirty="0">
                <a:latin typeface="Calibri" panose="020F0502020204030204" pitchFamily="34" charset="0"/>
                <a:cs typeface="Arial" panose="020B0604020202020204" pitchFamily="34" charset="0"/>
              </a:rPr>
              <a:t>Portão</a:t>
            </a:r>
            <a:r>
              <a:rPr lang="pt-BR" sz="2300" dirty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2300" i="1" dirty="0">
                <a:latin typeface="Calibri" panose="020F0502020204030204" pitchFamily="34" charset="0"/>
                <a:cs typeface="Arial" panose="020B0604020202020204" pitchFamily="34" charset="0"/>
              </a:rPr>
              <a:t>j</a:t>
            </a:r>
            <a:r>
              <a:rPr lang="pt-BR" sz="2300" dirty="0">
                <a:latin typeface="Calibri" panose="020F0502020204030204" pitchFamily="34" charset="0"/>
                <a:cs typeface="Arial" panose="020B0604020202020204" pitchFamily="34" charset="0"/>
              </a:rPr>
              <a:t> pela </a:t>
            </a:r>
            <a:r>
              <a:rPr lang="pt-BR" sz="2300" b="1" dirty="0">
                <a:latin typeface="Calibri" panose="020F0502020204030204" pitchFamily="34" charset="0"/>
                <a:cs typeface="Arial" panose="020B0604020202020204" pitchFamily="34" charset="0"/>
              </a:rPr>
              <a:t>via de acesso</a:t>
            </a:r>
            <a:r>
              <a:rPr lang="pt-BR" sz="2300" dirty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2300" i="1" dirty="0">
                <a:latin typeface="Calibri" panose="020F0502020204030204" pitchFamily="34" charset="0"/>
                <a:cs typeface="Arial" panose="020B0604020202020204" pitchFamily="34" charset="0"/>
              </a:rPr>
              <a:t>k</a:t>
            </a:r>
            <a:r>
              <a:rPr lang="pt-BR" sz="2300" dirty="0">
                <a:latin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pt-BR" sz="2300" b="1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pt-BR" sz="2300" cap="small" dirty="0"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pt-BR" sz="2300" dirty="0">
                <a:latin typeface="Calibri" panose="020F0502020204030204" pitchFamily="34" charset="0"/>
                <a:cs typeface="Arial" panose="020B0604020202020204" pitchFamily="34" charset="0"/>
              </a:rPr>
              <a:t>Onde:</a:t>
            </a:r>
            <a:endParaRPr lang="pt-BR" sz="2300" cap="small" dirty="0"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pt-BR" sz="2300" cap="small" dirty="0"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pt-BR" sz="2300" dirty="0">
              <a:latin typeface="Calibri" panose="020F0502020204030204" pitchFamily="34" charset="0"/>
            </a:endParaRPr>
          </a:p>
        </p:txBody>
      </p:sp>
      <p:sp>
        <p:nvSpPr>
          <p:cNvPr id="16388" name="AutoShape 5"/>
          <p:cNvSpPr>
            <a:spLocks noChangeAspect="1" noChangeArrowheads="1"/>
          </p:cNvSpPr>
          <p:nvPr/>
        </p:nvSpPr>
        <p:spPr bwMode="auto">
          <a:xfrm>
            <a:off x="2144713" y="4797425"/>
            <a:ext cx="6550025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pic>
        <p:nvPicPr>
          <p:cNvPr id="15053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461" y="5182366"/>
            <a:ext cx="9446404" cy="780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389645"/>
            <a:ext cx="9906000" cy="512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7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800" dirty="0">
                <a:solidFill>
                  <a:srgbClr val="003300"/>
                </a:solidFill>
                <a:latin typeface="Calibri" panose="020F0502020204030204" pitchFamily="34" charset="0"/>
                <a:cs typeface="Arial" pitchFamily="34" charset="0"/>
              </a:rPr>
              <a:t>Expansão da Amostra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C39-7696-495B-97EC-0C08D6C99D24}" type="slidenum">
              <a:rPr lang="pt-BR" smtClean="0">
                <a:solidFill>
                  <a:schemeClr val="bg1"/>
                </a:solidFill>
              </a:rPr>
              <a:t>50</a:t>
            </a:fld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918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idx="1"/>
          </p:nvPr>
        </p:nvSpPr>
        <p:spPr>
          <a:xfrm>
            <a:off x="425450" y="1219199"/>
            <a:ext cx="9099550" cy="5624938"/>
          </a:xfrm>
          <a:ln w="12700">
            <a:noFill/>
          </a:ln>
        </p:spPr>
        <p:txBody>
          <a:bodyPr/>
          <a:lstStyle/>
          <a:p>
            <a:pPr marL="176213" indent="-176213" eaLnBrk="1" hangingPunct="1">
              <a:lnSpc>
                <a:spcPct val="101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pt-BR" sz="2300" b="1" dirty="0">
                <a:latin typeface="Calibri" panose="020F0502020204030204" pitchFamily="34" charset="0"/>
              </a:rPr>
              <a:t>Locais</a:t>
            </a:r>
            <a:r>
              <a:rPr lang="pt-BR" sz="2300" dirty="0">
                <a:latin typeface="Calibri" panose="020F0502020204030204" pitchFamily="34" charset="0"/>
              </a:rPr>
              <a:t>:</a:t>
            </a:r>
          </a:p>
          <a:p>
            <a:pPr marL="717550" indent="-176213" eaLnBrk="1" hangingPunct="1">
              <a:lnSpc>
                <a:spcPct val="101000"/>
              </a:lnSpc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pt-BR" sz="2100" b="1" dirty="0">
                <a:latin typeface="Calibri" panose="020F0502020204030204" pitchFamily="34" charset="0"/>
              </a:rPr>
              <a:t>Aeroportos</a:t>
            </a:r>
            <a:r>
              <a:rPr lang="pt-BR" sz="2100" dirty="0">
                <a:latin typeface="Calibri" panose="020F0502020204030204" pitchFamily="34" charset="0"/>
              </a:rPr>
              <a:t>: salas de embarques internacionais e saguão.</a:t>
            </a:r>
          </a:p>
          <a:p>
            <a:pPr marL="717550" lvl="1" indent="-176213" eaLnBrk="1" hangingPunct="1">
              <a:lnSpc>
                <a:spcPct val="101000"/>
              </a:lnSpc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pt-BR" sz="2100" b="1" dirty="0">
                <a:latin typeface="Calibri" panose="020F0502020204030204" pitchFamily="34" charset="0"/>
              </a:rPr>
              <a:t>Fronteiras terrestres: </a:t>
            </a:r>
            <a:r>
              <a:rPr lang="pt-BR" sz="2100" dirty="0">
                <a:latin typeface="Calibri" panose="020F0502020204030204" pitchFamily="34" charset="0"/>
              </a:rPr>
              <a:t>pontos de migração, postos da Polícia Federal ou vias de acesso que viabilizem a abordagem</a:t>
            </a:r>
          </a:p>
          <a:p>
            <a:pPr marL="717550" lvl="1" indent="-176213" eaLnBrk="1" hangingPunct="1">
              <a:lnSpc>
                <a:spcPct val="101000"/>
              </a:lnSpc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pt-BR" sz="2100" dirty="0">
                <a:latin typeface="Calibri" panose="020F0502020204030204" pitchFamily="34" charset="0"/>
              </a:rPr>
              <a:t>Pesquisa: </a:t>
            </a:r>
            <a:r>
              <a:rPr lang="pt-BR" sz="2100" b="1" dirty="0">
                <a:latin typeface="Calibri" panose="020F0502020204030204" pitchFamily="34" charset="0"/>
              </a:rPr>
              <a:t>Entrevista direta.</a:t>
            </a:r>
          </a:p>
          <a:p>
            <a:pPr marL="176213" lvl="1" indent="-176213" eaLnBrk="1" hangingPunct="1">
              <a:lnSpc>
                <a:spcPct val="101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pt-BR" sz="2300" b="1" dirty="0">
                <a:latin typeface="Calibri" panose="020F0502020204030204" pitchFamily="34" charset="0"/>
                <a:ea typeface="+mn-ea"/>
                <a:cs typeface="+mn-cs"/>
              </a:rPr>
              <a:t>Momento: </a:t>
            </a:r>
            <a:r>
              <a:rPr lang="pt-BR" sz="2300" dirty="0">
                <a:latin typeface="Calibri" panose="020F0502020204030204" pitchFamily="34" charset="0"/>
                <a:ea typeface="+mn-ea"/>
                <a:cs typeface="+mn-cs"/>
              </a:rPr>
              <a:t>término da visita ao Brasil </a:t>
            </a:r>
          </a:p>
          <a:p>
            <a:pPr marL="176213" indent="-176213" eaLnBrk="1" hangingPunct="1">
              <a:lnSpc>
                <a:spcPct val="101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pt-BR" sz="2300" b="1" dirty="0">
                <a:latin typeface="Calibri" panose="020F0502020204030204" pitchFamily="34" charset="0"/>
              </a:rPr>
              <a:t>Número de </a:t>
            </a:r>
            <a:r>
              <a:rPr lang="pt-BR" sz="2300" b="1" dirty="0" smtClean="0">
                <a:latin typeface="Calibri" panose="020F0502020204030204" pitchFamily="34" charset="0"/>
              </a:rPr>
              <a:t>turistas entrevistados </a:t>
            </a:r>
            <a:r>
              <a:rPr lang="pt-BR" sz="2300" b="1" dirty="0">
                <a:latin typeface="Calibri" panose="020F0502020204030204" pitchFamily="34" charset="0"/>
              </a:rPr>
              <a:t>(2015)</a:t>
            </a:r>
            <a:r>
              <a:rPr lang="pt-BR" sz="2300" dirty="0">
                <a:latin typeface="Calibri" panose="020F0502020204030204" pitchFamily="34" charset="0"/>
              </a:rPr>
              <a:t>: </a:t>
            </a:r>
            <a:r>
              <a:rPr lang="pt-BR" sz="2300" dirty="0" smtClean="0">
                <a:latin typeface="Calibri" panose="020F0502020204030204" pitchFamily="34" charset="0"/>
              </a:rPr>
              <a:t> </a:t>
            </a:r>
            <a:r>
              <a:rPr kumimoji="1" lang="pt-BR" sz="2100" b="1" dirty="0" smtClean="0">
                <a:latin typeface="Calibri" panose="020F0502020204030204" pitchFamily="34" charset="0"/>
              </a:rPr>
              <a:t> 35.133</a:t>
            </a:r>
            <a:endParaRPr kumimoji="1" lang="pt-BR" sz="2100" b="1" dirty="0">
              <a:latin typeface="Calibri" panose="020F0502020204030204" pitchFamily="34" charset="0"/>
            </a:endParaRPr>
          </a:p>
          <a:p>
            <a:pPr marL="0" lvl="1" indent="0" eaLnBrk="1" hangingPunct="1">
              <a:lnSpc>
                <a:spcPct val="10100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pt-BR" sz="2300" dirty="0">
              <a:latin typeface="Calibri" panose="020F0502020204030204" pitchFamily="34" charset="0"/>
              <a:ea typeface="+mn-ea"/>
              <a:cs typeface="+mn-cs"/>
            </a:endParaRPr>
          </a:p>
          <a:p>
            <a:pPr marL="717550" lvl="1" indent="-176213" eaLnBrk="1" hangingPunct="1">
              <a:lnSpc>
                <a:spcPct val="101000"/>
              </a:lnSpc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pt-BR" sz="2300" b="1" dirty="0">
              <a:latin typeface="Calibri" panose="020F0502020204030204" pitchFamily="34" charset="0"/>
            </a:endParaRP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-1588" y="451347"/>
            <a:ext cx="9906001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7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800" dirty="0">
                <a:solidFill>
                  <a:srgbClr val="003300"/>
                </a:solidFill>
                <a:latin typeface="Calibri" panose="020F0502020204030204" pitchFamily="34" charset="0"/>
                <a:cs typeface="Arial" pitchFamily="34" charset="0"/>
              </a:rPr>
              <a:t>Coleta de Dados do receptivo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C39-7696-495B-97EC-0C08D6C99D24}" type="slidenum">
              <a:rPr lang="pt-BR" smtClean="0">
                <a:solidFill>
                  <a:schemeClr val="bg1"/>
                </a:solidFill>
              </a:rPr>
              <a:t>51</a:t>
            </a:fld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8125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idx="1"/>
          </p:nvPr>
        </p:nvSpPr>
        <p:spPr>
          <a:xfrm>
            <a:off x="819150" y="2403475"/>
            <a:ext cx="8335963" cy="1846659"/>
          </a:xfrm>
        </p:spPr>
        <p:txBody>
          <a:bodyPr>
            <a:normAutofit fontScale="85000" lnSpcReduction="10000"/>
          </a:bodyPr>
          <a:lstStyle/>
          <a:p>
            <a:pPr marL="334963" indent="-334963" algn="ctr" eaLnBrk="1" hangingPunct="1">
              <a:lnSpc>
                <a:spcPct val="150000"/>
              </a:lnSpc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pt-BR" sz="4000" b="1" dirty="0" smtClean="0">
                <a:solidFill>
                  <a:srgbClr val="003300"/>
                </a:solidFill>
                <a:latin typeface="Calibri" panose="020F0502020204030204" pitchFamily="34" charset="0"/>
              </a:rPr>
              <a:t>Chegadas de turistas  internacionais ao Brasil</a:t>
            </a:r>
            <a:endParaRPr lang="pt-BR" sz="4000" b="1" dirty="0">
              <a:solidFill>
                <a:srgbClr val="003300"/>
              </a:solidFill>
              <a:latin typeface="Calibri" panose="020F0502020204030204" pitchFamily="34" charset="0"/>
            </a:endParaRPr>
          </a:p>
          <a:p>
            <a:pPr marL="334963" indent="-334963" algn="ctr" eaLnBrk="1" hangingPunct="1">
              <a:lnSpc>
                <a:spcPct val="150000"/>
              </a:lnSpc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pt-BR" sz="4000" b="1" dirty="0">
                <a:solidFill>
                  <a:srgbClr val="003300"/>
                </a:solidFill>
                <a:latin typeface="Calibri" panose="020F0502020204030204" pitchFamily="34" charset="0"/>
              </a:rPr>
              <a:t>2015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C39-7696-495B-97EC-0C08D6C99D24}" type="slidenum">
              <a:rPr lang="pt-BR" smtClean="0">
                <a:solidFill>
                  <a:schemeClr val="bg1"/>
                </a:solidFill>
              </a:rPr>
              <a:t>5</a:t>
            </a:fld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16269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Picture 7"/>
          <p:cNvSpPr>
            <a:spLocks noChangeAspect="1" noChangeArrowheads="1"/>
          </p:cNvSpPr>
          <p:nvPr/>
        </p:nvSpPr>
        <p:spPr bwMode="auto">
          <a:xfrm>
            <a:off x="495300" y="3352800"/>
            <a:ext cx="4960938" cy="239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5604" name="CaixaDeTexto 1"/>
          <p:cNvSpPr txBox="1">
            <a:spLocks noChangeArrowheads="1"/>
          </p:cNvSpPr>
          <p:nvPr/>
        </p:nvSpPr>
        <p:spPr bwMode="auto">
          <a:xfrm>
            <a:off x="163773" y="5197272"/>
            <a:ext cx="9580728" cy="671265"/>
          </a:xfrm>
          <a:prstGeom prst="rect">
            <a:avLst/>
          </a:prstGeom>
          <a:solidFill>
            <a:srgbClr val="D9EECE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pPr marL="82550" indent="-82550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1400" b="0" dirty="0">
                <a:latin typeface="Calibri" panose="020F0502020204030204" pitchFamily="34" charset="0"/>
              </a:rPr>
              <a:t> Em 2015 o mês de Janeiro concentrou 14,5 % </a:t>
            </a:r>
            <a:r>
              <a:rPr lang="pt-BR" sz="1400" b="0" dirty="0" smtClean="0">
                <a:latin typeface="Calibri" panose="020F0502020204030204" pitchFamily="34" charset="0"/>
              </a:rPr>
              <a:t>do </a:t>
            </a:r>
            <a:r>
              <a:rPr lang="pt-BR" sz="1400" b="0" dirty="0">
                <a:latin typeface="Calibri" panose="020F0502020204030204" pitchFamily="34" charset="0"/>
              </a:rPr>
              <a:t>movimento de todo o fluxo internacional e, junto com os meses de</a:t>
            </a:r>
            <a:r>
              <a:rPr lang="pt-BR" sz="1400" dirty="0">
                <a:latin typeface="Calibri" panose="020F0502020204030204" pitchFamily="34" charset="0"/>
              </a:rPr>
              <a:t> </a:t>
            </a:r>
            <a:r>
              <a:rPr lang="pt-BR" sz="1400" dirty="0" smtClean="0">
                <a:latin typeface="Calibri" panose="020F0502020204030204" pitchFamily="34" charset="0"/>
              </a:rPr>
              <a:t>Dezembro </a:t>
            </a:r>
            <a:r>
              <a:rPr lang="pt-BR" sz="1400" b="0" dirty="0" smtClean="0">
                <a:latin typeface="Calibri" panose="020F0502020204030204" pitchFamily="34" charset="0"/>
              </a:rPr>
              <a:t>e</a:t>
            </a:r>
            <a:r>
              <a:rPr lang="pt-BR" sz="1400" dirty="0" smtClean="0">
                <a:latin typeface="Calibri" panose="020F0502020204030204" pitchFamily="34" charset="0"/>
              </a:rPr>
              <a:t> Fevereiro</a:t>
            </a:r>
            <a:r>
              <a:rPr lang="pt-BR" sz="1400" b="0" dirty="0" smtClean="0">
                <a:latin typeface="Calibri" panose="020F0502020204030204" pitchFamily="34" charset="0"/>
              </a:rPr>
              <a:t>,</a:t>
            </a:r>
            <a:r>
              <a:rPr lang="pt-BR" sz="1400" dirty="0" smtClean="0">
                <a:latin typeface="Calibri" panose="020F0502020204030204" pitchFamily="34" charset="0"/>
              </a:rPr>
              <a:t> </a:t>
            </a:r>
            <a:r>
              <a:rPr lang="pt-BR" sz="1400" b="0" dirty="0">
                <a:latin typeface="Calibri" panose="020F0502020204030204" pitchFamily="34" charset="0"/>
              </a:rPr>
              <a:t>compõe a alta temporada para o turismo internacional no Brasil, com viagens preponderantemente relacionadas a lazer. </a:t>
            </a:r>
            <a:endParaRPr lang="pt-BR" sz="1400" b="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9525" y="384903"/>
            <a:ext cx="9905999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300" dirty="0">
                <a:solidFill>
                  <a:srgbClr val="003300"/>
                </a:solidFill>
                <a:latin typeface="Calibri" panose="020F0502020204030204" pitchFamily="34" charset="0"/>
              </a:rPr>
              <a:t>Época das Viagens de turistas internacionais ao Brasil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399561" y="4833177"/>
            <a:ext cx="618540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b="0" dirty="0">
                <a:latin typeface="+mn-lt"/>
              </a:rPr>
              <a:t>Fonte: Anuário Estatístico de Turismo – Ministério do </a:t>
            </a:r>
            <a:r>
              <a:rPr lang="pt-BR" sz="800" b="0" dirty="0" smtClean="0">
                <a:latin typeface="+mn-lt"/>
              </a:rPr>
              <a:t>Turismo.</a:t>
            </a:r>
            <a:endParaRPr lang="pt-BR" sz="800" b="0" dirty="0">
              <a:latin typeface="+mn-lt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2054" y="1236820"/>
            <a:ext cx="1419225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C39-7696-495B-97EC-0C08D6C99D24}" type="slidenum">
              <a:rPr lang="pt-BR" smtClean="0">
                <a:solidFill>
                  <a:schemeClr val="bg1"/>
                </a:solidFill>
              </a:rPr>
              <a:t>6</a:t>
            </a:fld>
            <a:endParaRPr lang="pt-BR" dirty="0">
              <a:solidFill>
                <a:schemeClr val="bg1"/>
              </a:solidFill>
            </a:endParaRPr>
          </a:p>
        </p:txBody>
      </p:sp>
      <p:graphicFrame>
        <p:nvGraphicFramePr>
          <p:cNvPr id="12" name="Grá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5431891"/>
              </p:ext>
            </p:extLst>
          </p:nvPr>
        </p:nvGraphicFramePr>
        <p:xfrm>
          <a:off x="495299" y="1275139"/>
          <a:ext cx="6913033" cy="35361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783199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9525" y="453143"/>
            <a:ext cx="9905999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300" dirty="0">
                <a:solidFill>
                  <a:srgbClr val="003300"/>
                </a:solidFill>
                <a:latin typeface="Calibri" panose="020F0502020204030204" pitchFamily="34" charset="0"/>
              </a:rPr>
              <a:t>Época das Viagens de turistas </a:t>
            </a:r>
            <a:r>
              <a:rPr lang="pt-BR" sz="2300" dirty="0" smtClean="0">
                <a:solidFill>
                  <a:srgbClr val="003300"/>
                </a:solidFill>
                <a:latin typeface="Calibri" panose="020F0502020204030204" pitchFamily="34" charset="0"/>
              </a:rPr>
              <a:t>internacionais </a:t>
            </a:r>
            <a:r>
              <a:rPr lang="pt-BR" sz="2300" dirty="0">
                <a:solidFill>
                  <a:srgbClr val="003300"/>
                </a:solidFill>
                <a:latin typeface="Calibri" panose="020F0502020204030204" pitchFamily="34" charset="0"/>
              </a:rPr>
              <a:t>ao Brasil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979582" y="5260676"/>
            <a:ext cx="61854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b="0" dirty="0">
                <a:latin typeface="+mn-lt"/>
              </a:rPr>
              <a:t>Fonte: Anuário Estatístico de Turismo – Ministério do </a:t>
            </a:r>
            <a:r>
              <a:rPr lang="pt-BR" sz="900" b="0" dirty="0" smtClean="0">
                <a:latin typeface="+mn-lt"/>
              </a:rPr>
              <a:t>Turismo.</a:t>
            </a:r>
            <a:endParaRPr lang="pt-BR" sz="900" b="0" dirty="0">
              <a:latin typeface="+mn-lt"/>
            </a:endParaRPr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2165066"/>
              </p:ext>
            </p:extLst>
          </p:nvPr>
        </p:nvGraphicFramePr>
        <p:xfrm>
          <a:off x="1075270" y="1433621"/>
          <a:ext cx="7780866" cy="36502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C39-7696-495B-97EC-0C08D6C99D24}" type="slidenum">
              <a:rPr lang="pt-BR" smtClean="0">
                <a:solidFill>
                  <a:schemeClr val="bg1"/>
                </a:solidFill>
              </a:rPr>
              <a:t>7</a:t>
            </a:fld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189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>
          <a:xfrm>
            <a:off x="27297" y="350870"/>
            <a:ext cx="9906000" cy="707886"/>
          </a:xfrm>
        </p:spPr>
        <p:txBody>
          <a:bodyPr>
            <a:noAutofit/>
          </a:bodyPr>
          <a:lstStyle/>
          <a:p>
            <a:r>
              <a:rPr lang="pt-BR" sz="2300" b="1" dirty="0">
                <a:latin typeface="Calibri" panose="020F0502020204030204" pitchFamily="34" charset="0"/>
                <a:cs typeface="Arial" charset="0"/>
              </a:rPr>
              <a:t>Chegadas de turistas ao Brasil, segundo continentes</a:t>
            </a:r>
            <a:br>
              <a:rPr lang="pt-BR" sz="2300" b="1" dirty="0">
                <a:latin typeface="Calibri" panose="020F0502020204030204" pitchFamily="34" charset="0"/>
                <a:cs typeface="Arial" charset="0"/>
              </a:rPr>
            </a:br>
            <a:r>
              <a:rPr lang="pt-BR" sz="2300" b="1" dirty="0">
                <a:latin typeface="Calibri" panose="020F0502020204030204" pitchFamily="34" charset="0"/>
                <a:cs typeface="Arial" charset="0"/>
              </a:rPr>
              <a:t>de residência permanente, por vias de acesso - 2015</a:t>
            </a:r>
          </a:p>
        </p:txBody>
      </p:sp>
      <p:sp>
        <p:nvSpPr>
          <p:cNvPr id="20483" name="CaixaDeTexto 4"/>
          <p:cNvSpPr txBox="1">
            <a:spLocks noChangeArrowheads="1"/>
          </p:cNvSpPr>
          <p:nvPr/>
        </p:nvSpPr>
        <p:spPr bwMode="auto">
          <a:xfrm>
            <a:off x="428626" y="4788535"/>
            <a:ext cx="9160492" cy="929877"/>
          </a:xfrm>
          <a:prstGeom prst="rect">
            <a:avLst/>
          </a:prstGeom>
          <a:solidFill>
            <a:srgbClr val="D9EECE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pPr>
              <a:spcAft>
                <a:spcPts val="600"/>
              </a:spcAft>
            </a:pPr>
            <a:r>
              <a:rPr lang="pt-BR" sz="1600" b="0" dirty="0">
                <a:latin typeface="Calibri" panose="020F0502020204030204" pitchFamily="34" charset="0"/>
              </a:rPr>
              <a:t>A entrada de turistas não residentes foi superior a 6,3 milhões: </a:t>
            </a:r>
            <a:r>
              <a:rPr lang="pt-BR" sz="1600" dirty="0">
                <a:latin typeface="Calibri" panose="020F0502020204030204" pitchFamily="34" charset="0"/>
              </a:rPr>
              <a:t>América do Sul (54,2%)</a:t>
            </a:r>
            <a:r>
              <a:rPr lang="pt-BR" sz="1600" b="0" dirty="0">
                <a:latin typeface="Calibri" panose="020F0502020204030204" pitchFamily="34" charset="0"/>
              </a:rPr>
              <a:t>, </a:t>
            </a:r>
            <a:r>
              <a:rPr lang="pt-BR" sz="1600" dirty="0">
                <a:latin typeface="Calibri" panose="020F0502020204030204" pitchFamily="34" charset="0"/>
              </a:rPr>
              <a:t>Europa (25,9%) e América do Norte (11,6%)</a:t>
            </a:r>
            <a:r>
              <a:rPr lang="pt-BR" sz="1600" b="0" dirty="0">
                <a:latin typeface="Calibri" panose="020F0502020204030204" pitchFamily="34" charset="0"/>
              </a:rPr>
              <a:t>. Juntos, totalizam pouco mais de </a:t>
            </a:r>
            <a:r>
              <a:rPr lang="pt-BR" sz="1600" dirty="0">
                <a:latin typeface="Calibri" panose="020F0502020204030204" pitchFamily="34" charset="0"/>
              </a:rPr>
              <a:t>90% do receptivo internacional do Brasil</a:t>
            </a:r>
            <a:r>
              <a:rPr lang="pt-BR" sz="1600" b="0" dirty="0">
                <a:latin typeface="Calibri" panose="020F0502020204030204" pitchFamily="34" charset="0"/>
              </a:rPr>
              <a:t>. </a:t>
            </a:r>
          </a:p>
          <a:p>
            <a:pPr>
              <a:spcAft>
                <a:spcPts val="600"/>
              </a:spcAft>
            </a:pPr>
            <a:r>
              <a:rPr lang="pt-BR" sz="1600" b="0" dirty="0">
                <a:latin typeface="Calibri" panose="020F0502020204030204" pitchFamily="34" charset="0"/>
              </a:rPr>
              <a:t>A via </a:t>
            </a:r>
            <a:r>
              <a:rPr lang="pt-BR" sz="1600" dirty="0">
                <a:latin typeface="Calibri" panose="020F0502020204030204" pitchFamily="34" charset="0"/>
              </a:rPr>
              <a:t>Aérea</a:t>
            </a:r>
            <a:r>
              <a:rPr lang="pt-BR" sz="1600" b="0" dirty="0">
                <a:latin typeface="Calibri" panose="020F0502020204030204" pitchFamily="34" charset="0"/>
              </a:rPr>
              <a:t> responde por </a:t>
            </a:r>
            <a:r>
              <a:rPr lang="pt-BR" sz="1600" dirty="0">
                <a:latin typeface="Calibri" panose="020F0502020204030204" pitchFamily="34" charset="0"/>
              </a:rPr>
              <a:t>68,5%</a:t>
            </a:r>
            <a:r>
              <a:rPr lang="pt-BR" sz="1600" b="0" dirty="0">
                <a:latin typeface="Calibri" panose="020F0502020204030204" pitchFamily="34" charset="0"/>
              </a:rPr>
              <a:t> do acesso dos turistas não residentes, seguida pela via </a:t>
            </a:r>
            <a:r>
              <a:rPr lang="pt-BR" sz="1600" dirty="0">
                <a:latin typeface="Calibri" panose="020F0502020204030204" pitchFamily="34" charset="0"/>
              </a:rPr>
              <a:t>Terrestre (29,7%)</a:t>
            </a:r>
            <a:r>
              <a:rPr lang="pt-BR" sz="1600" b="0" dirty="0"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31765" y="4391978"/>
            <a:ext cx="618540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b="0" dirty="0">
                <a:latin typeface="+mn-lt"/>
              </a:rPr>
              <a:t>Fonte: Anuário Estatístico de Turismo – Ministério do </a:t>
            </a:r>
            <a:r>
              <a:rPr lang="pt-BR" sz="800" b="0" dirty="0" smtClean="0">
                <a:latin typeface="+mn-lt"/>
              </a:rPr>
              <a:t>Turismo.</a:t>
            </a:r>
            <a:endParaRPr lang="pt-BR" sz="800" b="0" dirty="0">
              <a:latin typeface="+mn-lt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984" y="1814520"/>
            <a:ext cx="9543618" cy="259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C39-7696-495B-97EC-0C08D6C99D24}" type="slidenum">
              <a:rPr lang="pt-BR" smtClean="0">
                <a:solidFill>
                  <a:schemeClr val="bg1"/>
                </a:solidFill>
              </a:rPr>
              <a:t>8</a:t>
            </a:fld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38785</TotalTime>
  <Words>3580</Words>
  <Application>Microsoft Office PowerPoint</Application>
  <PresentationFormat>Papel A4 (210 x 297 mm)</PresentationFormat>
  <Paragraphs>339</Paragraphs>
  <Slides>52</Slides>
  <Notes>40</Notes>
  <HiddenSlides>14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52</vt:i4>
      </vt:variant>
    </vt:vector>
  </HeadingPairs>
  <TitlesOfParts>
    <vt:vector size="59" baseType="lpstr">
      <vt:lpstr>Arial</vt:lpstr>
      <vt:lpstr>Arial Narrow</vt:lpstr>
      <vt:lpstr>Calibri</vt:lpstr>
      <vt:lpstr>Lucida Sans Unicode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Chegadas de turistas ao Brasil, segundo continentes de residência permanente, por vias de acesso - 2015</vt:lpstr>
      <vt:lpstr>Chegadas de turistas ao Brasil, segundo países de residência permanente, por vias de acesso - 2015</vt:lpstr>
      <vt:lpstr>Chegadas de turistas ao Brasil, segundo países de residência permanente - 2011-2015</vt:lpstr>
      <vt:lpstr>Chegada de turistas ao Brasil – BRICS 2011-2015</vt:lpstr>
      <vt:lpstr>Apresentação do PowerPoint</vt:lpstr>
      <vt:lpstr>Apresentação do PowerPoint</vt:lpstr>
      <vt:lpstr>Apresentação do PowerPoint</vt:lpstr>
      <vt:lpstr>Tipo de Meio de Hospedagem</vt:lpstr>
      <vt:lpstr>Tipo de Meio de Hospedagem, por motivo da viagem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vp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Seminário TCU Legados para Megaeventos</dc:title>
  <dc:creator>Rodrigo Barreto</dc:creator>
  <cp:lastModifiedBy>Phablo Padua e Malaquias</cp:lastModifiedBy>
  <cp:revision>2418</cp:revision>
  <cp:lastPrinted>2016-07-14T22:00:06Z</cp:lastPrinted>
  <dcterms:created xsi:type="dcterms:W3CDTF">2010-04-28T22:47:48Z</dcterms:created>
  <dcterms:modified xsi:type="dcterms:W3CDTF">2017-03-27T19:06:30Z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LE">
    <vt:lpwstr>Template</vt:lpwstr>
  </property>
  <property fmtid="{D5CDD505-2E9C-101B-9397-08002B2CF9AE}" pid="3" name="SUBTITLE">
    <vt:lpwstr/>
  </property>
  <property fmtid="{D5CDD505-2E9C-101B-9397-08002B2CF9AE}" pid="4" name="author">
    <vt:lpwstr>.</vt:lpwstr>
  </property>
  <property fmtid="{D5CDD505-2E9C-101B-9397-08002B2CF9AE}" pid="5" name="CLIENT">
    <vt:lpwstr>.</vt:lpwstr>
  </property>
  <property fmtid="{D5CDD505-2E9C-101B-9397-08002B2CF9AE}" pid="6" name="CHARGE">
    <vt:lpwstr>.</vt:lpwstr>
  </property>
  <property fmtid="{D5CDD505-2E9C-101B-9397-08002B2CF9AE}" pid="7" name="CODICEDOC">
    <vt:lpwstr>.</vt:lpwstr>
  </property>
  <property fmtid="{D5CDD505-2E9C-101B-9397-08002B2CF9AE}" pid="8" name="NOTES">
    <vt:lpwstr/>
  </property>
  <property fmtid="{D5CDD505-2E9C-101B-9397-08002B2CF9AE}" pid="9" name="INDCAT">
    <vt:lpwstr>N.D.</vt:lpwstr>
  </property>
  <property fmtid="{D5CDD505-2E9C-101B-9397-08002B2CF9AE}" pid="10" name="INDSUBCAT1">
    <vt:lpwstr>N.D.</vt:lpwstr>
  </property>
  <property fmtid="{D5CDD505-2E9C-101B-9397-08002B2CF9AE}" pid="11" name="INDSUBCAT2">
    <vt:lpwstr>N.D.</vt:lpwstr>
  </property>
  <property fmtid="{D5CDD505-2E9C-101B-9397-08002B2CF9AE}" pid="12" name="FUNCTCAT">
    <vt:lpwstr>N.D.</vt:lpwstr>
  </property>
  <property fmtid="{D5CDD505-2E9C-101B-9397-08002B2CF9AE}" pid="13" name="FUNCTSUBCAT">
    <vt:lpwstr>N.D.</vt:lpwstr>
  </property>
  <property fmtid="{D5CDD505-2E9C-101B-9397-08002B2CF9AE}" pid="14" name="CONTINENT">
    <vt:lpwstr>N.D.</vt:lpwstr>
  </property>
  <property fmtid="{D5CDD505-2E9C-101B-9397-08002B2CF9AE}" pid="15" name="COUNTRY">
    <vt:lpwstr>N.D.</vt:lpwstr>
  </property>
  <property fmtid="{D5CDD505-2E9C-101B-9397-08002B2CF9AE}" pid="16" name="REVNUMBER">
    <vt:lpwstr/>
  </property>
  <property fmtid="{D5CDD505-2E9C-101B-9397-08002B2CF9AE}" pid="17" name="FILENAME">
    <vt:lpwstr>Format Value Partners ENG_NEW FORMAT V5 senza commenti.ppt</vt:lpwstr>
  </property>
  <property fmtid="{D5CDD505-2E9C-101B-9397-08002B2CF9AE}" pid="18" name="TYPE">
    <vt:bool>false</vt:bool>
  </property>
  <property fmtid="{D5CDD505-2E9C-101B-9397-08002B2CF9AE}" pid="19" name="NUMEROREV">
    <vt:lpwstr/>
  </property>
  <property fmtid="{D5CDD505-2E9C-101B-9397-08002B2CF9AE}" pid="20" name="DOCDATE">
    <vt:lpwstr>08/10/28</vt:lpwstr>
  </property>
  <property fmtid="{D5CDD505-2E9C-101B-9397-08002B2CF9AE}" pid="21" name="VERSION">
    <vt:lpwstr/>
  </property>
  <property fmtid="{D5CDD505-2E9C-101B-9397-08002B2CF9AE}" pid="22" name="NOMEFILE">
    <vt:lpwstr>Template Value Partners English</vt:lpwstr>
  </property>
  <property fmtid="{D5CDD505-2E9C-101B-9397-08002B2CF9AE}" pid="23" name="REV">
    <vt:lpwstr/>
  </property>
  <property fmtid="{D5CDD505-2E9C-101B-9397-08002B2CF9AE}" pid="24" name="EXCODICE">
    <vt:lpwstr/>
  </property>
  <property fmtid="{D5CDD505-2E9C-101B-9397-08002B2CF9AE}" pid="25" name="PRESDATE">
    <vt:lpwstr>08/10/28</vt:lpwstr>
  </property>
  <property fmtid="{D5CDD505-2E9C-101B-9397-08002B2CF9AE}" pid="26" name="AUTO">
    <vt:lpwstr>0</vt:lpwstr>
  </property>
  <property fmtid="{D5CDD505-2E9C-101B-9397-08002B2CF9AE}" pid="27" name="ISTFIN">
    <vt:lpwstr>0</vt:lpwstr>
  </property>
  <property fmtid="{D5CDD505-2E9C-101B-9397-08002B2CF9AE}" pid="28" name="ASSICURAZIONI">
    <vt:lpwstr>0</vt:lpwstr>
  </property>
  <property fmtid="{D5CDD505-2E9C-101B-9397-08002B2CF9AE}" pid="29" name="BENI">
    <vt:lpwstr>0</vt:lpwstr>
  </property>
  <property fmtid="{D5CDD505-2E9C-101B-9397-08002B2CF9AE}" pid="30" name="ENERGIA">
    <vt:lpwstr>0</vt:lpwstr>
  </property>
  <property fmtid="{D5CDD505-2E9C-101B-9397-08002B2CF9AE}" pid="31" name="TELCO">
    <vt:lpwstr>0</vt:lpwstr>
  </property>
  <property fmtid="{D5CDD505-2E9C-101B-9397-08002B2CF9AE}" pid="32" name="LOGISTICA">
    <vt:lpwstr>0</vt:lpwstr>
  </property>
  <property fmtid="{D5CDD505-2E9C-101B-9397-08002B2CF9AE}" pid="33" name="PUBBLICAZIONI">
    <vt:lpwstr>0</vt:lpwstr>
  </property>
  <property fmtid="{D5CDD505-2E9C-101B-9397-08002B2CF9AE}" pid="34" name="IMMOBILIARE">
    <vt:lpwstr>0</vt:lpwstr>
  </property>
  <property fmtid="{D5CDD505-2E9C-101B-9397-08002B2CF9AE}" pid="35" name="ELETTRONICA">
    <vt:lpwstr>0</vt:lpwstr>
  </property>
  <property fmtid="{D5CDD505-2E9C-101B-9397-08002B2CF9AE}" pid="36" name="ALTRAAREA">
    <vt:lpwstr>0</vt:lpwstr>
  </property>
  <property fmtid="{D5CDD505-2E9C-101B-9397-08002B2CF9AE}" pid="37" name="STRATEGIA">
    <vt:lpwstr>0</vt:lpwstr>
  </property>
  <property fmtid="{D5CDD505-2E9C-101B-9397-08002B2CF9AE}" pid="38" name="HR">
    <vt:lpwstr>0</vt:lpwstr>
  </property>
  <property fmtid="{D5CDD505-2E9C-101B-9397-08002B2CF9AE}" pid="39" name="RD">
    <vt:lpwstr>0</vt:lpwstr>
  </property>
  <property fmtid="{D5CDD505-2E9C-101B-9397-08002B2CF9AE}" pid="40" name="PROCUREMENT">
    <vt:lpwstr>0</vt:lpwstr>
  </property>
  <property fmtid="{D5CDD505-2E9C-101B-9397-08002B2CF9AE}" pid="41" name="SUPPLYCHAIN">
    <vt:lpwstr>0</vt:lpwstr>
  </property>
  <property fmtid="{D5CDD505-2E9C-101B-9397-08002B2CF9AE}" pid="42" name="MAN">
    <vt:lpwstr>0</vt:lpwstr>
  </property>
  <property fmtid="{D5CDD505-2E9C-101B-9397-08002B2CF9AE}" pid="43" name="MARKETING">
    <vt:lpwstr>0</vt:lpwstr>
  </property>
  <property fmtid="{D5CDD505-2E9C-101B-9397-08002B2CF9AE}" pid="44" name="CHANNEL">
    <vt:lpwstr>0</vt:lpwstr>
  </property>
  <property fmtid="{D5CDD505-2E9C-101B-9397-08002B2CF9AE}" pid="45" name="VENDITA">
    <vt:lpwstr>0</vt:lpwstr>
  </property>
  <property fmtid="{D5CDD505-2E9C-101B-9397-08002B2CF9AE}" pid="46" name="BPR">
    <vt:lpwstr>0</vt:lpwstr>
  </property>
  <property fmtid="{D5CDD505-2E9C-101B-9397-08002B2CF9AE}" pid="47" name="VALORE">
    <vt:lpwstr>0</vt:lpwstr>
  </property>
  <property fmtid="{D5CDD505-2E9C-101B-9397-08002B2CF9AE}" pid="48" name="CORPORATE">
    <vt:lpwstr>0</vt:lpwstr>
  </property>
  <property fmtid="{D5CDD505-2E9C-101B-9397-08002B2CF9AE}" pid="49" name="IT">
    <vt:lpwstr>0</vt:lpwstr>
  </property>
  <property fmtid="{D5CDD505-2E9C-101B-9397-08002B2CF9AE}" pid="50" name="SOCIAL">
    <vt:lpwstr>0</vt:lpwstr>
  </property>
  <property fmtid="{D5CDD505-2E9C-101B-9397-08002B2CF9AE}" pid="51" name="ADMIN">
    <vt:lpwstr>0</vt:lpwstr>
  </property>
  <property fmtid="{D5CDD505-2E9C-101B-9397-08002B2CF9AE}" pid="52" name="COMM">
    <vt:lpwstr>0</vt:lpwstr>
  </property>
  <property fmtid="{D5CDD505-2E9C-101B-9397-08002B2CF9AE}" pid="53" name="ALTRAFUNZIONE">
    <vt:lpwstr>0</vt:lpwstr>
  </property>
  <property fmtid="{D5CDD505-2E9C-101B-9397-08002B2CF9AE}" pid="54" name="ENGINE">
    <vt:lpwstr>0</vt:lpwstr>
  </property>
  <property fmtid="{D5CDD505-2E9C-101B-9397-08002B2CF9AE}" pid="55" name="HEALTH">
    <vt:lpwstr>0</vt:lpwstr>
  </property>
  <property fmtid="{D5CDD505-2E9C-101B-9397-08002B2CF9AE}" pid="56" name="ITS">
    <vt:lpwstr>0</vt:lpwstr>
  </property>
  <property fmtid="{D5CDD505-2E9C-101B-9397-08002B2CF9AE}" pid="57" name="MEC">
    <vt:lpwstr>0</vt:lpwstr>
  </property>
  <property fmtid="{D5CDD505-2E9C-101B-9397-08002B2CF9AE}" pid="58" name="RETAIL">
    <vt:lpwstr>0</vt:lpwstr>
  </property>
  <property fmtid="{D5CDD505-2E9C-101B-9397-08002B2CF9AE}" pid="59" name="TEXTILE">
    <vt:lpwstr>0</vt:lpwstr>
  </property>
  <property fmtid="{D5CDD505-2E9C-101B-9397-08002B2CF9AE}" pid="60" name="WIRES">
    <vt:lpwstr>0</vt:lpwstr>
  </property>
</Properties>
</file>